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4" r:id="rId6"/>
    <p:sldId id="266" r:id="rId7"/>
    <p:sldId id="262" r:id="rId8"/>
    <p:sldId id="270" r:id="rId9"/>
    <p:sldId id="269" r:id="rId10"/>
    <p:sldId id="267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8" r:id="rId20"/>
    <p:sldId id="263" r:id="rId21"/>
    <p:sldId id="259" r:id="rId22"/>
    <p:sldId id="265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638E-9F1B-46CF-8CC6-2118A32B0CF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0A0A-50B7-4289-9AD1-21DF12C55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3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638E-9F1B-46CF-8CC6-2118A32B0CF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0A0A-50B7-4289-9AD1-21DF12C55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86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638E-9F1B-46CF-8CC6-2118A32B0CF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0A0A-50B7-4289-9AD1-21DF12C55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48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638E-9F1B-46CF-8CC6-2118A32B0CF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0A0A-50B7-4289-9AD1-21DF12C55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54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638E-9F1B-46CF-8CC6-2118A32B0CF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0A0A-50B7-4289-9AD1-21DF12C55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77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638E-9F1B-46CF-8CC6-2118A32B0CF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0A0A-50B7-4289-9AD1-21DF12C55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17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638E-9F1B-46CF-8CC6-2118A32B0CF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0A0A-50B7-4289-9AD1-21DF12C55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36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638E-9F1B-46CF-8CC6-2118A32B0CF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0A0A-50B7-4289-9AD1-21DF12C55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41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638E-9F1B-46CF-8CC6-2118A32B0CF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0A0A-50B7-4289-9AD1-21DF12C55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60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638E-9F1B-46CF-8CC6-2118A32B0CF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0A0A-50B7-4289-9AD1-21DF12C55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06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638E-9F1B-46CF-8CC6-2118A32B0CF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0A0A-50B7-4289-9AD1-21DF12C55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25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3638E-9F1B-46CF-8CC6-2118A32B0CF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90A0A-50B7-4289-9AD1-21DF12C55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4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mg.org/spec/BPMN/2.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Vers un interpréteur BPMN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luka.le_roux@ensta-bretagne.fr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44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4762"/>
            <a:ext cx="5472819" cy="493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5868145" y="2132856"/>
            <a:ext cx="752377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051808" y="1763524"/>
            <a:ext cx="113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Start </a:t>
            </a:r>
            <a:r>
              <a:rPr lang="fr-FR" dirty="0" err="1" smtClean="0">
                <a:solidFill>
                  <a:srgbClr val="FF0000"/>
                </a:solidFill>
              </a:rPr>
              <a:t>Here</a:t>
            </a:r>
            <a:endParaRPr lang="fr-FR" dirty="0" smtClean="0">
              <a:solidFill>
                <a:srgbClr val="FF0000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3" y="2593851"/>
            <a:ext cx="14287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Connecteur droit avec flèche 16"/>
          <p:cNvCxnSpPr/>
          <p:nvPr/>
        </p:nvCxnSpPr>
        <p:spPr>
          <a:xfrm>
            <a:off x="797968" y="2996952"/>
            <a:ext cx="1109736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/>
          <p:nvPr/>
        </p:nvCxnSpPr>
        <p:spPr>
          <a:xfrm flipV="1">
            <a:off x="3563888" y="1340768"/>
            <a:ext cx="1728192" cy="1253083"/>
          </a:xfrm>
          <a:prstGeom prst="bentConnector3">
            <a:avLst>
              <a:gd name="adj1" fmla="val 12581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8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40240"/>
            <a:ext cx="8096882" cy="561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51720" y="1196752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483768" y="2204864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187624" y="494116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187624" y="530120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187624" y="566124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771800" y="1565176"/>
            <a:ext cx="100811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187624" y="4653136"/>
            <a:ext cx="172819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339752" y="6021288"/>
            <a:ext cx="100811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275856" y="4293096"/>
            <a:ext cx="1800200" cy="2160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026640" y="6404741"/>
            <a:ext cx="1080120" cy="2160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358136" y="2564904"/>
            <a:ext cx="100811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27584" y="3846172"/>
            <a:ext cx="4248472" cy="302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2539" y="3625831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en angle 24"/>
          <p:cNvCxnSpPr>
            <a:stCxn id="3" idx="1"/>
          </p:cNvCxnSpPr>
          <p:nvPr/>
        </p:nvCxnSpPr>
        <p:spPr>
          <a:xfrm rot="10800000" flipH="1">
            <a:off x="827584" y="1196752"/>
            <a:ext cx="1656184" cy="2800874"/>
          </a:xfrm>
          <a:prstGeom prst="bentConnector4">
            <a:avLst>
              <a:gd name="adj1" fmla="val -13803"/>
              <a:gd name="adj2" fmla="val 10825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20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</a:t>
            </a:r>
            <a:endParaRPr lang="fr-F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307627" cy="241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95536" y="2622351"/>
            <a:ext cx="8208912" cy="1209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194829" y="49411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922676" y="1412776"/>
            <a:ext cx="17748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6.5 articles</a:t>
            </a:r>
          </a:p>
          <a:p>
            <a:r>
              <a:rPr lang="fr-FR" sz="2800" dirty="0" smtClean="0"/>
              <a:t>2 articles</a:t>
            </a:r>
          </a:p>
          <a:p>
            <a:r>
              <a:rPr lang="fr-FR" sz="2800" dirty="0" smtClean="0"/>
              <a:t>4 articles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476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 - </a:t>
            </a:r>
            <a:r>
              <a:rPr lang="fr-FR" dirty="0" err="1"/>
              <a:t>U</a:t>
            </a:r>
            <a:r>
              <a:rPr lang="fr-FR" dirty="0" err="1" smtClean="0"/>
              <a:t>nclassified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52736"/>
            <a:ext cx="460851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6144542" cy="515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396062" y="388537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Mise à plat, voir élagage, de certains concepts.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06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 - </a:t>
            </a:r>
            <a:r>
              <a:rPr lang="fr-FR" dirty="0" err="1"/>
              <a:t>Unclassified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35" y="1150497"/>
            <a:ext cx="9143477" cy="4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4" y="1772816"/>
            <a:ext cx="42767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509377" y="4040837"/>
            <a:ext cx="457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BPMN pour l’expression d’exigences.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996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 - </a:t>
            </a:r>
            <a:r>
              <a:rPr lang="fr-FR" dirty="0" err="1"/>
              <a:t>Unclassified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06187"/>
            <a:ext cx="8696461" cy="4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50074"/>
            <a:ext cx="7439025" cy="465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30119" y="6211669"/>
            <a:ext cx="898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Transformation d’un sous-ensemble de BPMN vers un autre langage de processus pour lequel existent des outils. Peu documenté.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9910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 </a:t>
            </a:r>
            <a:r>
              <a:rPr lang="fr-FR" dirty="0" smtClean="0"/>
              <a:t>– </a:t>
            </a:r>
            <a:r>
              <a:rPr lang="fr-FR" dirty="0" err="1" smtClean="0"/>
              <a:t>Semantics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021290" cy="21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83568" y="4077072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Start </a:t>
            </a:r>
            <a:r>
              <a:rPr lang="fr-FR" dirty="0" err="1" smtClean="0"/>
              <a:t>event</a:t>
            </a:r>
            <a:r>
              <a:rPr lang="fr-FR" dirty="0" smtClean="0"/>
              <a:t> vide (</a:t>
            </a:r>
            <a:r>
              <a:rPr lang="fr-FR" dirty="0" err="1" smtClean="0"/>
              <a:t>todo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Communication, peu de signaux, beaucoup de messages, sans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Pour la plus part pas de « data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2104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 </a:t>
            </a:r>
            <a:r>
              <a:rPr lang="fr-FR" dirty="0" smtClean="0"/>
              <a:t>– </a:t>
            </a:r>
            <a:r>
              <a:rPr lang="fr-FR" dirty="0" err="1" smtClean="0"/>
              <a:t>Verification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39256"/>
            <a:ext cx="6795748" cy="148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82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 </a:t>
            </a:r>
            <a:r>
              <a:rPr lang="fr-FR" dirty="0" smtClean="0"/>
              <a:t>– Time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493159" cy="86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095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Biblio: </a:t>
            </a:r>
            <a:r>
              <a:rPr lang="fr-FR" dirty="0" err="1" smtClean="0"/>
              <a:t>Promela</a:t>
            </a:r>
            <a:r>
              <a:rPr lang="fr-FR" dirty="0" smtClean="0"/>
              <a:t> (Spin) &amp; BPMN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2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BPMN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Business </a:t>
            </a:r>
            <a:r>
              <a:rPr lang="en-US" dirty="0"/>
              <a:t>Process Model and </a:t>
            </a:r>
            <a:r>
              <a:rPr lang="en-US" dirty="0" smtClean="0"/>
              <a:t>Notation</a:t>
            </a:r>
          </a:p>
          <a:p>
            <a:endParaRPr lang="en-US" dirty="0" smtClean="0"/>
          </a:p>
          <a:p>
            <a:r>
              <a:rPr lang="en-US" dirty="0" smtClean="0"/>
              <a:t>Standard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Pont entre la modélisation des processus métier et la mise en place des procédures</a:t>
            </a:r>
          </a:p>
          <a:p>
            <a:endParaRPr lang="fr-FR" dirty="0"/>
          </a:p>
          <a:p>
            <a:r>
              <a:rPr lang="fr-FR" dirty="0" smtClean="0"/>
              <a:t>Version actuelle: 2.0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343" y="2635837"/>
            <a:ext cx="14287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600200"/>
            <a:ext cx="92581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082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2" y="2852936"/>
            <a:ext cx="31908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35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d’étude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2971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Représentation du temps</a:t>
            </a:r>
          </a:p>
          <a:p>
            <a:r>
              <a:rPr lang="fr-FR" dirty="0" smtClean="0"/>
              <a:t>Evénements discrets</a:t>
            </a:r>
          </a:p>
          <a:p>
            <a:r>
              <a:rPr lang="fr-FR" dirty="0" smtClean="0"/>
              <a:t>DBM</a:t>
            </a:r>
          </a:p>
          <a:p>
            <a:r>
              <a:rPr lang="fr-FR" dirty="0" smtClean="0"/>
              <a:t>Partitions</a:t>
            </a:r>
          </a:p>
          <a:p>
            <a:r>
              <a:rPr lang="fr-FR" dirty="0" smtClean="0"/>
              <a:t>Simulation vs Model-</a:t>
            </a:r>
            <a:r>
              <a:rPr lang="fr-FR" dirty="0" err="1" smtClean="0"/>
              <a:t>Checking</a:t>
            </a:r>
            <a:endParaRPr lang="fr-FR" dirty="0" smtClean="0"/>
          </a:p>
          <a:p>
            <a:r>
              <a:rPr lang="fr-FR" dirty="0" smtClean="0"/>
              <a:t>Gestionnaire de temps (mise à plat || natif)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077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Outillage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086" y="2313731"/>
            <a:ext cx="4438945" cy="452596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Plugins Eclipse</a:t>
            </a:r>
          </a:p>
          <a:p>
            <a:pPr lvl="1"/>
            <a:r>
              <a:rPr lang="fr-FR" dirty="0" smtClean="0"/>
              <a:t>Papyrus BPMN</a:t>
            </a:r>
          </a:p>
          <a:p>
            <a:pPr lvl="1"/>
            <a:r>
              <a:rPr lang="fr-FR" dirty="0" err="1" smtClean="0"/>
              <a:t>Imixs</a:t>
            </a:r>
            <a:r>
              <a:rPr lang="fr-FR" dirty="0" smtClean="0"/>
              <a:t>-BPMN</a:t>
            </a:r>
          </a:p>
          <a:p>
            <a:pPr lvl="1"/>
            <a:r>
              <a:rPr lang="fr-FR" b="1" u="sng" dirty="0" smtClean="0"/>
              <a:t>BPMN Modeler</a:t>
            </a:r>
          </a:p>
          <a:p>
            <a:pPr lvl="1"/>
            <a:r>
              <a:rPr lang="fr-FR" dirty="0" err="1" smtClean="0"/>
              <a:t>Camunda</a:t>
            </a:r>
            <a:r>
              <a:rPr lang="fr-FR" dirty="0" smtClean="0"/>
              <a:t> BPMN</a:t>
            </a:r>
          </a:p>
          <a:p>
            <a:pPr lvl="1"/>
            <a:r>
              <a:rPr lang="fr-FR" dirty="0" err="1" smtClean="0"/>
              <a:t>BonitaBPM</a:t>
            </a:r>
            <a:endParaRPr lang="fr-FR" dirty="0" smtClean="0"/>
          </a:p>
          <a:p>
            <a:pPr lvl="1"/>
            <a:r>
              <a:rPr lang="fr-FR" dirty="0" err="1" smtClean="0"/>
              <a:t>Savara</a:t>
            </a:r>
            <a:r>
              <a:rPr lang="fr-FR" dirty="0" smtClean="0"/>
              <a:t>                     (?)</a:t>
            </a:r>
            <a:endParaRPr lang="fr-FR" dirty="0"/>
          </a:p>
          <a:p>
            <a:r>
              <a:rPr lang="fr-FR" dirty="0" smtClean="0"/>
              <a:t>Online</a:t>
            </a:r>
          </a:p>
          <a:p>
            <a:pPr lvl="1"/>
            <a:r>
              <a:rPr lang="fr-FR" dirty="0" smtClean="0"/>
              <a:t>www.genmymodel.com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2664645"/>
            <a:ext cx="6477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3286158"/>
            <a:ext cx="6524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331" y="3765751"/>
            <a:ext cx="752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218" y="4280101"/>
            <a:ext cx="1171565" cy="3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218" y="4851821"/>
            <a:ext cx="704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4860032" y="1598066"/>
            <a:ext cx="33984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Autres</a:t>
            </a:r>
          </a:p>
          <a:p>
            <a:pPr lvl="1"/>
            <a:r>
              <a:rPr lang="fr-FR" dirty="0" err="1" smtClean="0"/>
              <a:t>Modelio</a:t>
            </a:r>
            <a:endParaRPr lang="fr-FR" dirty="0" smtClean="0"/>
          </a:p>
          <a:p>
            <a:pPr lvl="1"/>
            <a:r>
              <a:rPr lang="fr-FR" dirty="0" err="1" smtClean="0"/>
              <a:t>Heflo</a:t>
            </a:r>
            <a:endParaRPr lang="fr-FR" dirty="0" smtClean="0"/>
          </a:p>
          <a:p>
            <a:pPr lvl="1"/>
            <a:r>
              <a:rPr lang="fr-FR" dirty="0" err="1" smtClean="0"/>
              <a:t>Activiti</a:t>
            </a:r>
            <a:endParaRPr lang="fr-FR" dirty="0" smtClean="0"/>
          </a:p>
          <a:p>
            <a:pPr lvl="1"/>
            <a:r>
              <a:rPr lang="fr-FR" dirty="0" err="1" smtClean="0"/>
              <a:t>Bizagi</a:t>
            </a:r>
            <a:endParaRPr lang="fr-FR" dirty="0" smtClean="0"/>
          </a:p>
          <a:p>
            <a:pPr lvl="1"/>
            <a:r>
              <a:rPr lang="fr-FR" dirty="0" err="1" smtClean="0"/>
              <a:t>Intalio</a:t>
            </a:r>
            <a:endParaRPr lang="fr-FR" dirty="0" smtClean="0"/>
          </a:p>
          <a:p>
            <a:pPr lvl="1"/>
            <a:r>
              <a:rPr lang="fr-FR" dirty="0" err="1" smtClean="0"/>
              <a:t>Sydle</a:t>
            </a:r>
            <a:endParaRPr lang="fr-FR" dirty="0" smtClean="0"/>
          </a:p>
          <a:p>
            <a:pPr lvl="1"/>
            <a:r>
              <a:rPr lang="fr-FR" dirty="0" err="1" smtClean="0"/>
              <a:t>JBoss</a:t>
            </a: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AutoShape 9" descr="Image result for JBo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11" descr="Image result for JBos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929" y="5229200"/>
            <a:ext cx="11811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99" y="2008931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724" y="2654040"/>
            <a:ext cx="1123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6" descr="Image result for Activ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90" name="Picture 18" descr="Image resul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28" y="3286158"/>
            <a:ext cx="1373142" cy="35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11" y="3822948"/>
            <a:ext cx="257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86" y="4280101"/>
            <a:ext cx="1190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624" y="4923259"/>
            <a:ext cx="11620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64847"/>
            <a:ext cx="864096" cy="74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779" y="1611262"/>
            <a:ext cx="1868656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936182"/>
            <a:ext cx="7715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04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536257" cy="174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BPMN Modeler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Plugin Eclipse</a:t>
            </a:r>
          </a:p>
          <a:p>
            <a:endParaRPr lang="fr-FR" dirty="0"/>
          </a:p>
          <a:p>
            <a:r>
              <a:rPr lang="fr-FR" dirty="0" smtClean="0"/>
              <a:t>EMF/Ecore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19" y="4005064"/>
            <a:ext cx="5715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19" y="4983232"/>
            <a:ext cx="2305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20688"/>
            <a:ext cx="752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53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BPMN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www.omg.org/spec/BPMN/2.0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&lt;Pizza </a:t>
            </a:r>
            <a:r>
              <a:rPr lang="fr-FR" dirty="0" err="1" smtClean="0"/>
              <a:t>screenshot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&gt;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88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actuel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17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BPMN Sémantique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smtClean="0"/>
              <a:t>Le standard détail: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Eléments non-</a:t>
            </a:r>
            <a:r>
              <a:rPr lang="fr-FR" dirty="0" err="1" smtClean="0"/>
              <a:t>opérationels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Instanciation des processus</a:t>
            </a:r>
          </a:p>
          <a:p>
            <a:endParaRPr lang="fr-FR" dirty="0" smtClean="0"/>
          </a:p>
          <a:p>
            <a:r>
              <a:rPr lang="fr-FR" dirty="0" smtClean="0"/>
              <a:t>Progression du « jeton » d’exécution</a:t>
            </a:r>
          </a:p>
          <a:p>
            <a:endParaRPr lang="fr-FR" dirty="0" smtClean="0"/>
          </a:p>
          <a:p>
            <a:r>
              <a:rPr lang="fr-FR" dirty="0" smtClean="0"/>
              <a:t>Cycle de vie des activités (atomiques ou non)</a:t>
            </a:r>
          </a:p>
          <a:p>
            <a:endParaRPr lang="fr-FR" dirty="0" smtClean="0"/>
          </a:p>
          <a:p>
            <a:r>
              <a:rPr lang="fr-FR" dirty="0" smtClean="0"/>
              <a:t>Exécutions parallèles</a:t>
            </a:r>
          </a:p>
          <a:p>
            <a:endParaRPr lang="fr-FR" dirty="0"/>
          </a:p>
          <a:p>
            <a:r>
              <a:rPr lang="fr-FR" dirty="0" smtClean="0">
                <a:solidFill>
                  <a:srgbClr val="FF0000"/>
                </a:solidFill>
              </a:rPr>
              <a:t>Communications? (synchro/</a:t>
            </a:r>
            <a:r>
              <a:rPr lang="fr-FR" dirty="0" err="1" smtClean="0">
                <a:solidFill>
                  <a:srgbClr val="FF0000"/>
                </a:solidFill>
              </a:rPr>
              <a:t>asynchro</a:t>
            </a:r>
            <a:r>
              <a:rPr lang="fr-FR" dirty="0" smtClean="0">
                <a:solidFill>
                  <a:srgbClr val="FF0000"/>
                </a:solidFill>
              </a:rPr>
              <a:t>/bloquant/…)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Pas d’exécution? (basé sur l’avancement des </a:t>
            </a:r>
            <a:r>
              <a:rPr lang="fr-FR" dirty="0" err="1" smtClean="0">
                <a:solidFill>
                  <a:srgbClr val="FF0000"/>
                </a:solidFill>
              </a:rPr>
              <a:t>tokens</a:t>
            </a:r>
            <a:r>
              <a:rPr lang="fr-FR" dirty="0" smtClean="0">
                <a:solidFill>
                  <a:srgbClr val="FF0000"/>
                </a:solidFill>
              </a:rPr>
              <a:t>?)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85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Instanciation des processus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033" y="1465734"/>
            <a:ext cx="13239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007" y="1465263"/>
            <a:ext cx="13430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4784"/>
            <a:ext cx="18002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41179"/>
          </a:xfrm>
        </p:spPr>
        <p:txBody>
          <a:bodyPr>
            <a:normAutofit/>
          </a:bodyPr>
          <a:lstStyle/>
          <a:p>
            <a:r>
              <a:rPr lang="fr-FR" dirty="0" smtClean="0"/>
              <a:t>Une instance par « réception »</a:t>
            </a:r>
          </a:p>
          <a:p>
            <a:r>
              <a:rPr lang="fr-FR" dirty="0" smtClean="0"/>
              <a:t>Si multiple triggers en conjonction, processus instancié dès la réception du premier mais en attente des autres </a:t>
            </a:r>
            <a:r>
              <a:rPr lang="fr-FR" smtClean="0"/>
              <a:t>pour « avancer »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58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BPMN Sémantique: Communications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Basées sur les signaux</a:t>
            </a:r>
          </a:p>
          <a:p>
            <a:endParaRPr lang="fr-FR" dirty="0" smtClean="0"/>
          </a:p>
          <a:p>
            <a:r>
              <a:rPr lang="fr-FR" dirty="0" smtClean="0"/>
              <a:t>Basées sur les messages</a:t>
            </a:r>
          </a:p>
          <a:p>
            <a:endParaRPr lang="fr-FR" dirty="0" smtClean="0"/>
          </a:p>
          <a:p>
            <a:r>
              <a:rPr lang="fr-FR" dirty="0" smtClean="0"/>
              <a:t>Basées sur la </a:t>
            </a:r>
            <a:r>
              <a:rPr lang="fr-FR" dirty="0" err="1" smtClean="0"/>
              <a:t>reflection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954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17434</TotalTime>
  <Words>230</Words>
  <Application>Microsoft Office PowerPoint</Application>
  <PresentationFormat>Affichage à l'écran (4:3)</PresentationFormat>
  <Paragraphs>95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Vers un interpréteur BPMN</vt:lpstr>
      <vt:lpstr>BPMN</vt:lpstr>
      <vt:lpstr>Outillage</vt:lpstr>
      <vt:lpstr>BPMN Modeler</vt:lpstr>
      <vt:lpstr>Exemples BPMN</vt:lpstr>
      <vt:lpstr>But actuel</vt:lpstr>
      <vt:lpstr>BPMN Sémantique</vt:lpstr>
      <vt:lpstr>Instanciation des processus</vt:lpstr>
      <vt:lpstr>BPMN Sémantique: Communications</vt:lpstr>
      <vt:lpstr>Biblio</vt:lpstr>
      <vt:lpstr>Biblio</vt:lpstr>
      <vt:lpstr>Biblio</vt:lpstr>
      <vt:lpstr>Biblio - Unclassified</vt:lpstr>
      <vt:lpstr>Biblio - Unclassified</vt:lpstr>
      <vt:lpstr>Biblio - Unclassified</vt:lpstr>
      <vt:lpstr>Biblio – Semantics</vt:lpstr>
      <vt:lpstr>Biblio – Verification</vt:lpstr>
      <vt:lpstr>Biblio – Time</vt:lpstr>
      <vt:lpstr>Biblio: Promela (Spin) &amp; BPMN</vt:lpstr>
      <vt:lpstr>Présentation PowerPoint</vt:lpstr>
      <vt:lpstr>Phase d’étude</vt:lpstr>
      <vt:lpstr>Temps?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Interprétation BPMN</dc:title>
  <dc:creator>ensta</dc:creator>
  <cp:lastModifiedBy>ensta</cp:lastModifiedBy>
  <cp:revision>30</cp:revision>
  <dcterms:created xsi:type="dcterms:W3CDTF">2018-01-09T10:31:20Z</dcterms:created>
  <dcterms:modified xsi:type="dcterms:W3CDTF">2018-01-22T11:36:07Z</dcterms:modified>
</cp:coreProperties>
</file>