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5" r:id="rId3"/>
    <p:sldId id="296" r:id="rId4"/>
    <p:sldId id="273" r:id="rId5"/>
    <p:sldId id="274" r:id="rId6"/>
    <p:sldId id="288" r:id="rId7"/>
    <p:sldId id="276" r:id="rId8"/>
    <p:sldId id="286" r:id="rId9"/>
    <p:sldId id="282" r:id="rId10"/>
    <p:sldId id="284" r:id="rId11"/>
    <p:sldId id="278" r:id="rId12"/>
    <p:sldId id="283" r:id="rId13"/>
    <p:sldId id="279" r:id="rId14"/>
    <p:sldId id="280" r:id="rId15"/>
    <p:sldId id="281" r:id="rId16"/>
    <p:sldId id="265" r:id="rId17"/>
    <p:sldId id="267" r:id="rId18"/>
    <p:sldId id="268" r:id="rId19"/>
    <p:sldId id="289" r:id="rId20"/>
    <p:sldId id="266" r:id="rId21"/>
    <p:sldId id="264" r:id="rId22"/>
    <p:sldId id="260" r:id="rId23"/>
    <p:sldId id="287" r:id="rId24"/>
    <p:sldId id="262" r:id="rId25"/>
    <p:sldId id="263" r:id="rId26"/>
    <p:sldId id="261" r:id="rId27"/>
    <p:sldId id="285" r:id="rId28"/>
    <p:sldId id="291" r:id="rId29"/>
    <p:sldId id="292" r:id="rId30"/>
    <p:sldId id="293" r:id="rId31"/>
    <p:sldId id="294" r:id="rId32"/>
    <p:sldId id="295" r:id="rId33"/>
    <p:sldId id="290" r:id="rId34"/>
    <p:sldId id="269" r:id="rId35"/>
    <p:sldId id="270" r:id="rId36"/>
    <p:sldId id="271" r:id="rId37"/>
    <p:sldId id="272" r:id="rId38"/>
  </p:sldIdLst>
  <p:sldSz cx="12192000" cy="6858000"/>
  <p:notesSz cx="6877050" cy="9656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BE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4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E50A-4571-4B4A-874F-A3CA17A17BF4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GENERALITES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6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90778" y="992583"/>
            <a:ext cx="907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loups garous cherchent à trouver la petite fille et la sorcière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villageois cherchent à trouver les loups </a:t>
            </a:r>
            <a:r>
              <a:rPr lang="fr-FR" sz="2000" dirty="0" smtClean="0"/>
              <a:t>garous</a:t>
            </a:r>
          </a:p>
          <a:p>
            <a:endParaRPr lang="fr-FR" sz="2000" dirty="0"/>
          </a:p>
          <a:p>
            <a:r>
              <a:rPr lang="fr-FR" sz="2000" dirty="0" smtClean="0"/>
              <a:t>Bien qu’endormis pendant la nuit, les villageois sont attentifs aux « mouvements », si un voisin proche se réveille lors d’un tour spécifique; ils en ont conscience (sans savoir précisément qui il est).</a:t>
            </a:r>
            <a:endParaRPr lang="fr-FR" sz="2000" dirty="0"/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>
                <a:solidFill>
                  <a:srgbClr val="FF0000"/>
                </a:solidFill>
              </a:rPr>
              <a:t>Comment soupçonner efficacement ?</a:t>
            </a:r>
          </a:p>
          <a:p>
            <a:r>
              <a:rPr lang="fr-FR" sz="2000" dirty="0" smtClean="0"/>
              <a:t>La suspicion du joueur est représenté par une </a:t>
            </a:r>
            <a:r>
              <a:rPr lang="fr-FR" sz="2000" dirty="0" smtClean="0">
                <a:solidFill>
                  <a:srgbClr val="FF0000"/>
                </a:solidFill>
              </a:rPr>
              <a:t>grille de score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Cette grille est MAJ par des alertes de « mouvements » reçues pendant la nuit.</a:t>
            </a:r>
          </a:p>
          <a:p>
            <a:endParaRPr lang="fr-FR" sz="2000" dirty="0"/>
          </a:p>
          <a:p>
            <a:r>
              <a:rPr lang="fr-FR" sz="2000" dirty="0" smtClean="0"/>
              <a:t>Exemple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</a:t>
            </a:r>
            <a:r>
              <a:rPr lang="fr-FR" sz="2000" dirty="0" smtClean="0"/>
              <a:t>ne sorcière en se réveillant pour son tour va signaler sa présence à ses voisins proches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Un loup garou </a:t>
            </a:r>
            <a:r>
              <a:rPr lang="fr-FR" sz="2000" dirty="0"/>
              <a:t>en se réveillant pour son tour va signaler sa présence à ses voisins </a:t>
            </a:r>
            <a:r>
              <a:rPr lang="fr-FR" sz="2000" dirty="0" smtClean="0"/>
              <a:t>proches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7312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97BBE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72673" y="988120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Cas concret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6 joueurs dont 2 loups garous (W)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grilles de suspicions sont vides (premier tour)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36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8754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2 (premier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voisins reçoivent l’alerte, ils mettent a jours leurs suspicions en fonction de l’émetteur potentiel</a:t>
            </a:r>
          </a:p>
        </p:txBody>
      </p:sp>
    </p:spTree>
    <p:extLst>
      <p:ext uri="{BB962C8B-B14F-4D97-AF65-F5344CB8AC3E}">
        <p14:creationId xmlns:p14="http://schemas.microsoft.com/office/powerpoint/2010/main" val="1151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A4C2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1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10928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5 (deuxième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Les voisins reçoivent l’alerte, ils mettent a jours leurs </a:t>
            </a:r>
            <a:r>
              <a:rPr lang="fr-FR" sz="1400" dirty="0" smtClean="0"/>
              <a:t>suspicions </a:t>
            </a:r>
            <a:r>
              <a:rPr lang="fr-FR" sz="1400" dirty="0"/>
              <a:t>en fonction de l’émetteur potentiel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2 | 4 | 2 | 2 | 4 | 2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15806" y="1196467"/>
            <a:ext cx="875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des villageois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Mise en commun des suspicions =&gt; création de la grille de suspicion collective</a:t>
            </a:r>
          </a:p>
          <a:p>
            <a:r>
              <a:rPr lang="fr-FR" sz="1400" dirty="0" smtClean="0"/>
              <a:t>(On suppose ici que les loups garous renvoient une grille vide)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Identification des loups garous en prenant les maximums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15805" y="5770065"/>
            <a:ext cx="84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 : on constate que les villageois peuvent vite identifier les loups garous par ce procédé. </a:t>
            </a:r>
            <a:endParaRPr lang="fr-FR" sz="1400" dirty="0"/>
          </a:p>
          <a:p>
            <a:r>
              <a:rPr lang="fr-FR" sz="1400" dirty="0" smtClean="0">
                <a:solidFill>
                  <a:srgbClr val="FF0000"/>
                </a:solidFill>
              </a:rPr>
              <a:t>Problématique = Identification immédiate. Comment « fausser » la grille ? Comment la rendre moins précise ?</a:t>
            </a:r>
          </a:p>
        </p:txBody>
      </p:sp>
    </p:spTree>
    <p:extLst>
      <p:ext uri="{BB962C8B-B14F-4D97-AF65-F5344CB8AC3E}">
        <p14:creationId xmlns:p14="http://schemas.microsoft.com/office/powerpoint/2010/main" val="371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1</a:t>
            </a:r>
            <a:r>
              <a:rPr lang="fr-FR" sz="1050" dirty="0" smtClean="0">
                <a:solidFill>
                  <a:srgbClr val="FF0000"/>
                </a:solidFill>
              </a:rPr>
              <a:t>| 0 | 1 | 0 | 0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</a:t>
            </a:r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 4 | 4 | 4 | 3 | 4 | 4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24433" y="1601526"/>
            <a:ext cx="875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Réponse : A la place de renvoyer une grille vide, les loups garous n’ont qu’à incriminer leurs voisins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maximum ne corresponds plus seulement aux loups garous</a:t>
            </a:r>
          </a:p>
        </p:txBody>
      </p:sp>
    </p:spTree>
    <p:extLst>
      <p:ext uri="{BB962C8B-B14F-4D97-AF65-F5344CB8AC3E}">
        <p14:creationId xmlns:p14="http://schemas.microsoft.com/office/powerpoint/2010/main" val="4122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VOTES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795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La stratégie de l’IA est représenté par deux actions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Favoriser une personne </a:t>
            </a:r>
            <a:r>
              <a:rPr lang="fr-FR" dirty="0" smtClean="0"/>
              <a:t>(en la protégeant, la faisant élire comme maire, etc…)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Défavoriser une personne </a:t>
            </a:r>
            <a:r>
              <a:rPr lang="fr-FR" dirty="0" smtClean="0"/>
              <a:t>(la tuer, voter contre elle, etc…)</a:t>
            </a:r>
          </a:p>
        </p:txBody>
      </p:sp>
    </p:spTree>
    <p:extLst>
      <p:ext uri="{BB962C8B-B14F-4D97-AF65-F5344CB8AC3E}">
        <p14:creationId xmlns:p14="http://schemas.microsoft.com/office/powerpoint/2010/main" val="3675689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Utilisation du </a:t>
            </a:r>
            <a:r>
              <a:rPr lang="fr-FR" dirty="0" err="1" smtClean="0">
                <a:solidFill>
                  <a:srgbClr val="FF0000"/>
                </a:solidFill>
              </a:rPr>
              <a:t>scoring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pour évaluer l’ensemble des joueurs selon les points de vue de l’un d’eux.</a:t>
            </a:r>
          </a:p>
          <a:p>
            <a:pPr algn="l"/>
            <a:r>
              <a:rPr lang="fr-FR" dirty="0" smtClean="0"/>
              <a:t>(cf. 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scoring</a:t>
            </a:r>
            <a:r>
              <a:rPr lang="fr-FR" dirty="0" smtClean="0"/>
              <a:t> comme le </a:t>
            </a:r>
            <a:r>
              <a:rPr lang="fr-FR" dirty="0" err="1" smtClean="0"/>
              <a:t>MinMax</a:t>
            </a:r>
            <a:r>
              <a:rPr lang="fr-FR" dirty="0" smtClean="0"/>
              <a:t> #IA02)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09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1329444" y="1643393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(IA)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48477" y="2594703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532265" y="3298778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559662" y="268178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  <a:endCxn id="34" idx="3"/>
          </p:cNvCxnSpPr>
          <p:nvPr/>
        </p:nvCxnSpPr>
        <p:spPr>
          <a:xfrm flipH="1">
            <a:off x="2649165" y="2876808"/>
            <a:ext cx="899312" cy="1134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2652377" y="3219882"/>
            <a:ext cx="879888" cy="36100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2"/>
          </p:cNvCxnSpPr>
          <p:nvPr/>
        </p:nvCxnSpPr>
        <p:spPr>
          <a:xfrm flipH="1">
            <a:off x="2104413" y="3298778"/>
            <a:ext cx="1" cy="139399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187089" y="424343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805935" y="2954097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673802" y="1589845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(HUMAIN)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6904019" y="262824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35" idx="1"/>
            <a:endCxn id="26" idx="3"/>
          </p:cNvCxnSpPr>
          <p:nvPr/>
        </p:nvCxnSpPr>
        <p:spPr>
          <a:xfrm flipH="1">
            <a:off x="7993522" y="2009590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6" idx="2"/>
          </p:cNvCxnSpPr>
          <p:nvPr/>
        </p:nvCxnSpPr>
        <p:spPr>
          <a:xfrm flipH="1">
            <a:off x="7448770" y="324523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673802" y="4321316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cxnSp>
        <p:nvCxnSpPr>
          <p:cNvPr id="33" name="Connecteur droit avec flèche 32"/>
          <p:cNvCxnSpPr>
            <a:stCxn id="36" idx="1"/>
          </p:cNvCxnSpPr>
          <p:nvPr/>
        </p:nvCxnSpPr>
        <p:spPr>
          <a:xfrm flipH="1" flipV="1">
            <a:off x="7993522" y="3223463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9734302" y="1450867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err="1" smtClean="0"/>
              <a:t>Environment</a:t>
            </a:r>
            <a:r>
              <a:rPr lang="fr-FR" sz="1400" dirty="0" smtClean="0"/>
              <a:t> Agent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732388" y="3147175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9" name="Connecteur droit avec flèche 38"/>
          <p:cNvCxnSpPr>
            <a:stCxn id="35" idx="2"/>
            <a:endCxn id="36" idx="0"/>
          </p:cNvCxnSpPr>
          <p:nvPr/>
        </p:nvCxnSpPr>
        <p:spPr>
          <a:xfrm flipH="1">
            <a:off x="10393205" y="2568313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 rot="19868423">
            <a:off x="8507608" y="1794883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REQUETE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 rot="875452">
            <a:off x="8511395" y="3010778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CHOIX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0470835" y="2734178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548476" y="1890628"/>
            <a:ext cx="1348885" cy="564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8" name="Connecteur droit avec flèche 27"/>
          <p:cNvCxnSpPr>
            <a:stCxn id="24" idx="1"/>
          </p:cNvCxnSpPr>
          <p:nvPr/>
        </p:nvCxnSpPr>
        <p:spPr>
          <a:xfrm flipH="1">
            <a:off x="2649165" y="2172733"/>
            <a:ext cx="899311" cy="597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8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856007" y="2699706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92371" y="3187438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1647646" y="356271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66823" y="3500092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856007" y="394338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71054" y="178685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92371" y="473094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1624338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04847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472602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294100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019606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44373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4867870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533626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4033375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445750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4881639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535003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654738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207887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2503002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297140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2436963" y="2699706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60177" y="2941058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3381555" y="3899140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2436963" y="4100285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945658" y="2674365"/>
            <a:ext cx="4639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</p:txBody>
      </p:sp>
    </p:spTree>
    <p:extLst>
      <p:ext uri="{BB962C8B-B14F-4D97-AF65-F5344CB8AC3E}">
        <p14:creationId xmlns:p14="http://schemas.microsoft.com/office/powerpoint/2010/main" val="3567198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690659" y="2427777"/>
            <a:ext cx="3171223" cy="11130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Vote Behaviour</a:t>
            </a:r>
          </a:p>
          <a:p>
            <a:pPr lvl="0" algn="ctr"/>
            <a:r>
              <a:rPr lang="fr-FR" sz="1400" dirty="0" smtClean="0">
                <a:solidFill>
                  <a:prstClr val="black"/>
                </a:solidFill>
              </a:rPr>
              <a:t>Le joueur évalue en se protégeant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309348" y="888709"/>
            <a:ext cx="3171223" cy="11766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Behaviour</a:t>
            </a:r>
          </a:p>
          <a:p>
            <a:pPr algn="ctr"/>
            <a:r>
              <a:rPr lang="fr-FR" sz="1400" dirty="0" smtClean="0"/>
              <a:t>Le joueur évalue via ses suspections d’être un loup garou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0658" y="904672"/>
            <a:ext cx="3171223" cy="11585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Abstract Vote Behaviour</a:t>
            </a:r>
          </a:p>
          <a:p>
            <a:pPr algn="ctr"/>
            <a:r>
              <a:rPr lang="fr-FR" sz="1400" dirty="0" smtClean="0"/>
              <a:t>Gère le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 entre les behaviours spécifiques</a:t>
            </a:r>
            <a:endParaRPr lang="fr-FR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151790" y="904672"/>
            <a:ext cx="3326849" cy="12101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Listener Behaviour</a:t>
            </a:r>
          </a:p>
          <a:p>
            <a:pPr algn="ctr"/>
            <a:r>
              <a:rPr lang="fr-FR" sz="1400" dirty="0" smtClean="0"/>
              <a:t>Reçoit les alertes de mouvements 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8151789" y="3757140"/>
            <a:ext cx="3326849" cy="13234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Medium Suspicion Listener Behaviour</a:t>
            </a:r>
          </a:p>
          <a:p>
            <a:pPr algn="ctr"/>
            <a:r>
              <a:rPr lang="fr-FR" sz="1400" dirty="0" smtClean="0"/>
              <a:t>Reçoit l’identité d’un joueur </a:t>
            </a:r>
            <a:r>
              <a:rPr lang="fr-FR" sz="1400" dirty="0"/>
              <a:t>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179579" y="5281859"/>
            <a:ext cx="3265698" cy="12372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err="1" smtClean="0"/>
              <a:t>Little</a:t>
            </a:r>
            <a:r>
              <a:rPr lang="fr-FR" sz="1400" b="1" u="sng" dirty="0" smtClean="0"/>
              <a:t> Girl Suspicion Listener Behaviour</a:t>
            </a:r>
          </a:p>
          <a:p>
            <a:pPr algn="ctr"/>
            <a:r>
              <a:rPr lang="fr-FR" sz="1400" dirty="0" smtClean="0"/>
              <a:t>Reçoit l’identité d’un loup garou et </a:t>
            </a:r>
            <a:r>
              <a:rPr lang="fr-FR" sz="1400" dirty="0"/>
              <a:t>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151789" y="2400663"/>
            <a:ext cx="3326849" cy="115524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Listener Behaviour</a:t>
            </a:r>
          </a:p>
          <a:p>
            <a:pPr algn="ctr"/>
            <a:r>
              <a:rPr lang="fr-FR" sz="1400" dirty="0" smtClean="0"/>
              <a:t>Reçoit </a:t>
            </a:r>
            <a:r>
              <a:rPr lang="fr-FR" sz="1400" dirty="0"/>
              <a:t>les alertes de mouvements et MAJ la grille de suspicion contenue dans </a:t>
            </a:r>
            <a:r>
              <a:rPr lang="fr-FR" sz="1200" b="1" u="sng" dirty="0" smtClean="0"/>
              <a:t>Werewolf Suspicion Behaviour</a:t>
            </a:r>
            <a:endParaRPr lang="fr-FR" sz="1200" b="1" u="sng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309346" y="2364262"/>
            <a:ext cx="3171223" cy="117660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Behaviour</a:t>
            </a:r>
          </a:p>
          <a:p>
            <a:pPr algn="ctr"/>
            <a:r>
              <a:rPr lang="fr-FR" sz="1400" dirty="0" smtClean="0"/>
              <a:t>Le joueur évalue via ses suspections d’être un citoyen important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31206" y="3905386"/>
            <a:ext cx="3171223" cy="117660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Vote Behaviour</a:t>
            </a:r>
          </a:p>
          <a:p>
            <a:pPr algn="ctr"/>
            <a:r>
              <a:rPr lang="fr-FR" sz="1400" dirty="0" smtClean="0"/>
              <a:t>Le joueur évalue en cherchant a protéger les autres loups garou (ou en sacrifiant l’un d’eux)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90658" y="5394988"/>
            <a:ext cx="3171223" cy="1176606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Lover Vote Behaviour</a:t>
            </a:r>
          </a:p>
          <a:p>
            <a:pPr algn="ctr"/>
            <a:r>
              <a:rPr lang="fr-FR" sz="1400" dirty="0" smtClean="0"/>
              <a:t>Le joueur évalue en cherchant a protéger son amoureux</a:t>
            </a:r>
            <a:endParaRPr lang="fr-FR" sz="1400" dirty="0"/>
          </a:p>
        </p:txBody>
      </p:sp>
      <p:sp>
        <p:nvSpPr>
          <p:cNvPr id="19" name="Sous-titre 4"/>
          <p:cNvSpPr>
            <a:spLocks noGrp="1"/>
          </p:cNvSpPr>
          <p:nvPr>
            <p:ph type="subTitle" idx="1"/>
          </p:nvPr>
        </p:nvSpPr>
        <p:spPr>
          <a:xfrm>
            <a:off x="690658" y="27522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DESCRIPTIFS DES BEHAVIOURS INTERNES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004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4176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 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18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SIMPLE CITIZEN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992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Lover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LOVER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068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Family</a:t>
            </a:r>
            <a:r>
              <a:rPr lang="fr-FR" sz="1200" dirty="0" smtClean="0"/>
              <a:t>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FAMILY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197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(MEDIUM)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8055266" y="3793267"/>
            <a:ext cx="1702331" cy="5642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Medium Suspicion Listener Behaviour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024789" y="4861340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CONNAISSANCE DU ROLE D’UN JOUEUR</a:t>
            </a:r>
          </a:p>
          <a:p>
            <a:r>
              <a:rPr lang="fr-FR" sz="1400" dirty="0" smtClean="0"/>
              <a:t>(TOUR MEDIUM)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MEDIUM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870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(LITTLE_GIRL)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Little</a:t>
            </a:r>
            <a:r>
              <a:rPr lang="fr-FR" sz="1200" dirty="0" smtClean="0"/>
              <a:t> Girl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898735" y="863409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WEREWOLF</a:t>
            </a:r>
          </a:p>
          <a:p>
            <a:r>
              <a:rPr lang="fr-FR" sz="1400" dirty="0" smtClean="0"/>
              <a:t>(TOUR LITTLE_GIRL)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LITTLE GIRL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25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16317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(WEREWOLF)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516570" y="58240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CITIZEN DURANT LA NUIT</a:t>
            </a:r>
          </a:p>
          <a:p>
            <a:r>
              <a:rPr lang="fr-FR" sz="1400" dirty="0" smtClean="0"/>
              <a:t>(WITCH, LITTLE_GIRL…)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325584" y="3772472"/>
            <a:ext cx="1365097" cy="56421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Vote 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26" idx="1"/>
          </p:cNvCxnSpPr>
          <p:nvPr/>
        </p:nvCxnSpPr>
        <p:spPr>
          <a:xfrm flipH="1" flipV="1">
            <a:off x="3229583" y="3307405"/>
            <a:ext cx="1096001" cy="7471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77375" y="333119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9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WEREWOLF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89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013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331577" y="341534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IP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3966579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916349" y="4425869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225129" y="2986551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Rejoindre serveur de partie</a:t>
            </a:r>
            <a:endParaRPr lang="fr-FR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225129" y="1563389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serveur de partie</a:t>
            </a:r>
            <a:endParaRPr lang="fr-FR" i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916348" y="2484155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859933" y="4425869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2859933" y="2489905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55368" y="2451473"/>
            <a:ext cx="278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SMA + container UI</a:t>
            </a:r>
            <a:endParaRPr lang="fr-FR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432115" y="4277332"/>
            <a:ext cx="278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UI en le rattachant au container SMA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6646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236151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2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Parties en cours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1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331577" y="2707531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3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331577" y="3046054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4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039336" y="2006888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039335" y="2356147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039334" y="2705406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039330" y="3056790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027863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Nouvelle partie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1852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546784" y="238915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183148" y="2876887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3338423" y="32521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657600" y="3189541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546784" y="363283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161831" y="147630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183148" y="4420394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3315115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73924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163379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463177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710383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613451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6558647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702704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5724152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614828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6572416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704081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3345515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376964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4193779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466217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4127740" y="2389155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4950954" y="2630507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072332" y="3588589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4127740" y="3789734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8074432" y="1837492"/>
            <a:ext cx="3709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</a:t>
            </a:r>
            <a:r>
              <a:rPr lang="fr-FR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UI Container : conteneur interagissant avec l’UI</a:t>
            </a:r>
            <a:endParaRPr lang="fr-FR" sz="2000" dirty="0" smtClean="0"/>
          </a:p>
        </p:txBody>
      </p:sp>
      <p:sp>
        <p:nvSpPr>
          <p:cNvPr id="30" name="Rectangle à coins arrondis 29"/>
          <p:cNvSpPr/>
          <p:nvPr/>
        </p:nvSpPr>
        <p:spPr>
          <a:xfrm>
            <a:off x="401380" y="235428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01380" y="359796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564979" y="274002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578748" y="402516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2333198" y="2676118"/>
            <a:ext cx="849950" cy="37883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2340041" y="3465186"/>
            <a:ext cx="843107" cy="54070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955808" y="2763827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914343" y="4044172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66196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829637" y="2565796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Nouvelle partie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829637" y="2216537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829637" y="291181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829637" y="3250335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799570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 partie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31577" y="219777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WEREWOLF</a:t>
            </a:r>
            <a:endParaRPr lang="fr-FR" sz="14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346423" y="2583546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</a:t>
            </a:r>
            <a:endParaRPr lang="fr-FR" sz="14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351541" y="2949662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</a:t>
            </a:r>
            <a:endParaRPr lang="fr-FR" sz="14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1351541" y="3315778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XXX</a:t>
            </a:r>
            <a:endParaRPr lang="fr-FR" sz="1400" i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2829637" y="402495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331577" y="403371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NB HUMAINS 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0995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3" y="1159464"/>
            <a:ext cx="6303013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81054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2" y="1159464"/>
            <a:ext cx="9153219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352720" y="2631380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Interface joueur humain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71908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ALGOS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31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#</a:t>
            </a:r>
            <a:r>
              <a:rPr lang="fr-FR" sz="1400" dirty="0" err="1" smtClean="0"/>
              <a:t>citizen</a:t>
            </a:r>
            <a:r>
              <a:rPr lang="fr-FR" sz="1400" dirty="0" smtClean="0"/>
              <a:t> vote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jc</a:t>
            </a:r>
            <a:r>
              <a:rPr lang="fr-FR" sz="1400" dirty="0"/>
              <a:t>) * FACTEUR_GLOBAL_VOTE #combien de fois le joueur a voté contre le joueur courant depuis le début de partie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FACTEUR_VOTE #combien de fois le joueur a voté contre le joueur courant  depuis le début du tour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# positif si le joueur a plus de voix que le joueur courant. négatif sinon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0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74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citizen</a:t>
            </a:r>
            <a:r>
              <a:rPr lang="fr-FR" sz="1400" dirty="0"/>
              <a:t> </a:t>
            </a:r>
            <a:r>
              <a:rPr lang="fr-FR" sz="1400" dirty="0" smtClean="0"/>
              <a:t>suspicion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-suspicion(s, j) * SUSPICION_FACTEUR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SUSPICION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53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8" y="652485"/>
            <a:ext cx="114591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#lover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ja</a:t>
            </a:r>
            <a:r>
              <a:rPr lang="fr-FR" sz="1400" dirty="0"/>
              <a:t> : lover (joueur aimé)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r>
              <a:rPr lang="fr-FR" sz="1400" dirty="0"/>
              <a:t> </a:t>
            </a:r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si j = </a:t>
            </a:r>
            <a:r>
              <a:rPr lang="fr-FR" sz="1400" dirty="0" err="1"/>
              <a:t>ja</a:t>
            </a:r>
            <a:endParaRPr lang="fr-FR" sz="1400" dirty="0"/>
          </a:p>
          <a:p>
            <a:r>
              <a:rPr lang="fr-FR" sz="1400" dirty="0"/>
              <a:t>			score = MIN_VALUE</a:t>
            </a:r>
          </a:p>
          <a:p>
            <a:r>
              <a:rPr lang="fr-FR" sz="1400" dirty="0"/>
              <a:t>		sinon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ja</a:t>
            </a:r>
            <a:r>
              <a:rPr lang="fr-FR" sz="1400" dirty="0"/>
              <a:t>) * FACTEUR_GLOBAL_VOTE #combien de fois le joueur a voté contre le joueur aimé depuis le début de partie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FACTEUR_VOTE #combien de fois le joueur a voté contre le joueur aimé  depuis le début du tour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FACTEUR_DIFFERENCE_VOTE # positif si le joueur a plus de voix que le joueur aimé. 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8" y="237318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LOVER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05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876601"/>
            <a:ext cx="114591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werewolf</a:t>
            </a:r>
            <a:r>
              <a:rPr lang="fr-FR" sz="1400" dirty="0"/>
              <a:t>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ws</a:t>
            </a:r>
            <a:r>
              <a:rPr lang="fr-FR" sz="1400" dirty="0"/>
              <a:t> : </a:t>
            </a:r>
            <a:r>
              <a:rPr lang="fr-FR" sz="1400" dirty="0" err="1"/>
              <a:t>werewolves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ws</a:t>
            </a:r>
            <a:r>
              <a:rPr lang="fr-FR" sz="1400" dirty="0"/>
              <a:t>) * FACTEUR_VOTE # nb de loups garou ayant voté contre lui</a:t>
            </a:r>
          </a:p>
          <a:p>
            <a:r>
              <a:rPr lang="fr-FR" sz="1400" dirty="0"/>
              <a:t>		si j appartient </a:t>
            </a:r>
            <a:r>
              <a:rPr lang="fr-FR" sz="1400" dirty="0" err="1"/>
              <a:t>ws</a:t>
            </a:r>
            <a:endParaRPr lang="fr-FR" sz="1400" dirty="0"/>
          </a:p>
          <a:p>
            <a:r>
              <a:rPr lang="fr-FR" sz="1400" dirty="0"/>
              <a:t>			si </a:t>
            </a:r>
            <a:r>
              <a:rPr lang="fr-FR" sz="1400" dirty="0" err="1"/>
              <a:t>get</a:t>
            </a:r>
            <a:r>
              <a:rPr lang="fr-FR" sz="1400" dirty="0"/>
              <a:t>-vote(v, j) != 0 #si il y'a </a:t>
            </a:r>
            <a:r>
              <a:rPr lang="fr-FR" sz="1400" dirty="0" err="1"/>
              <a:t>deja</a:t>
            </a:r>
            <a:r>
              <a:rPr lang="fr-FR" sz="1400" dirty="0"/>
              <a:t> un vote pour un loup garou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</a:t>
            </a:r>
          </a:p>
          <a:p>
            <a:r>
              <a:rPr lang="fr-FR" sz="1400" dirty="0"/>
              <a:t>			sinon</a:t>
            </a:r>
          </a:p>
          <a:p>
            <a:r>
              <a:rPr lang="fr-FR" sz="1400" dirty="0"/>
              <a:t>				score = MIN_VALUE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fsi</a:t>
            </a:r>
            <a:endParaRPr lang="fr-FR" sz="1400" dirty="0"/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WEREWOLF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19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625355" y="2229507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 Controller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25355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Controller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150975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95026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74955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150975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95026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74955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4150975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95026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74955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150975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95026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74955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62535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Controller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1099735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</a:t>
            </a:r>
            <a:endParaRPr lang="fr-FR" sz="12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625355" y="4427943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Role</a:t>
            </a:r>
            <a:r>
              <a:rPr lang="fr-FR" sz="1200" dirty="0" smtClean="0"/>
              <a:t> XXX Controller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99734" y="2950488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DF Agent</a:t>
            </a:r>
            <a:endParaRPr lang="fr-FR" sz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6954285" y="1633703"/>
            <a:ext cx="4639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Joueur = structure générique Player Agent (pour échanger facilement les rôles via le Voleur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Controller gère la routine de jeu, les autres contrôleurs gèrent les tours de chacun des rôles.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Environnement Agent stocke les infos de jeu pour afficher à l’IHM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DF agent enregistre les agents.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60061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61950"/>
            <a:ext cx="11791950" cy="61341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641675" y="1984182"/>
            <a:ext cx="7582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Hiérarchie des rôles (non exhaustive)</a:t>
            </a:r>
          </a:p>
          <a:p>
            <a:r>
              <a:rPr lang="fr-FR" sz="2000" dirty="0" smtClean="0"/>
              <a:t>Tout le monde est au minimum Citizen (Villageois)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94740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3960" y="1311322"/>
            <a:ext cx="99893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Routine de jeu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voleur</a:t>
            </a:r>
            <a:r>
              <a:rPr lang="fr-FR" sz="2000" dirty="0" smtClean="0"/>
              <a:t> qui échange son rôle (et transmet à l’autre un simple rôle de villageois)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voleurs, chacun fait son action à la suite.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cupidon </a:t>
            </a:r>
            <a:r>
              <a:rPr lang="fr-FR" sz="2000" dirty="0" smtClean="0"/>
              <a:t>(si il n’y pas/plus de couple d’amoureux)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cupidons, choix ensemble du couple d’amoureux (car il ne peut y avoir qu’un seul couple à la fois).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voyante </a:t>
            </a:r>
            <a:r>
              <a:rPr lang="fr-FR" sz="2000" dirty="0" smtClean="0"/>
              <a:t>(elle prends connaissance du rôle d’un des joueurs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loups garous </a:t>
            </a:r>
            <a:r>
              <a:rPr lang="fr-FR" sz="2000" dirty="0" smtClean="0"/>
              <a:t>(désignation d’une victime) + espionnage petite fille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grand méchant loup </a:t>
            </a:r>
            <a:r>
              <a:rPr lang="fr-FR" sz="2000" dirty="0" smtClean="0"/>
              <a:t>(il tue une victime supplémentaire)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loup blanc </a:t>
            </a:r>
            <a:r>
              <a:rPr lang="fr-FR" sz="2000" dirty="0" smtClean="0"/>
              <a:t>(tue un villageois ou un loup garou)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sorcière </a:t>
            </a:r>
            <a:r>
              <a:rPr lang="fr-FR" sz="2000" dirty="0" smtClean="0"/>
              <a:t>(sauve la vie d’une victime ou tue un joueur)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famille </a:t>
            </a:r>
            <a:r>
              <a:rPr lang="fr-FR" sz="2000" dirty="0" smtClean="0"/>
              <a:t>(se mettent d’accord sur la personne a voté par la suite).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villageois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7334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894502"/>
            <a:ext cx="4864039" cy="2749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Environment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1517700" y="237710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517700" y="293283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517700" y="348857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517699" y="401778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97903" y="2377102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Logs de partie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871381" y="2947165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 du jour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97903" y="3517229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897903" y="4046433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Fin de jeu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951081" y="2563451"/>
            <a:ext cx="463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Stockage des infos de partie pour les afficher à l’IHM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14137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3659976" y="370432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265408" y="2006106"/>
            <a:ext cx="34189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Enregistrement dans le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Selon son type (PLAYER/CONTROLLER)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rôle (WEREWOLF,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statut (WAKE, SLEEP, DEAD)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 smtClean="0"/>
              <a:t>Utilisation de la classe DF Services (surcouche développé pour regrouper les fonctions de recherche/enregistrement) </a:t>
            </a:r>
            <a:endParaRPr lang="fr-FR" sz="2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936570" y="260569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462190" y="260569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WAKE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427654" y="260569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340460" y="260569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SLEEP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239247" y="260569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DEAD</a:t>
            </a:r>
            <a:endParaRPr lang="fr-FR" sz="1200" dirty="0"/>
          </a:p>
        </p:txBody>
      </p:sp>
      <p:sp>
        <p:nvSpPr>
          <p:cNvPr id="20" name="Ellipse 19"/>
          <p:cNvSpPr/>
          <p:nvPr/>
        </p:nvSpPr>
        <p:spPr>
          <a:xfrm>
            <a:off x="6162565" y="370432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>
            <a:stCxn id="10" idx="1"/>
          </p:cNvCxnSpPr>
          <p:nvPr/>
        </p:nvCxnSpPr>
        <p:spPr>
          <a:xfrm flipH="1" flipV="1">
            <a:off x="3110202" y="3169901"/>
            <a:ext cx="596516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0" idx="7"/>
          </p:cNvCxnSpPr>
          <p:nvPr/>
        </p:nvCxnSpPr>
        <p:spPr>
          <a:xfrm flipV="1">
            <a:off x="3932411" y="3169901"/>
            <a:ext cx="509335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6"/>
          </p:cNvCxnSpPr>
          <p:nvPr/>
        </p:nvCxnSpPr>
        <p:spPr>
          <a:xfrm flipV="1">
            <a:off x="3979153" y="3183970"/>
            <a:ext cx="1540415" cy="68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1"/>
          </p:cNvCxnSpPr>
          <p:nvPr/>
        </p:nvCxnSpPr>
        <p:spPr>
          <a:xfrm flipH="1" flipV="1">
            <a:off x="4966423" y="3183970"/>
            <a:ext cx="1242884" cy="56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7"/>
            <a:endCxn id="18" idx="2"/>
          </p:cNvCxnSpPr>
          <p:nvPr/>
        </p:nvCxnSpPr>
        <p:spPr>
          <a:xfrm flipV="1">
            <a:off x="6435000" y="3169901"/>
            <a:ext cx="255648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792655" y="1661486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CONTROLLER</a:t>
            </a:r>
            <a:endParaRPr lang="fr-FR" sz="1200" dirty="0"/>
          </a:p>
        </p:txBody>
      </p:sp>
      <p:sp>
        <p:nvSpPr>
          <p:cNvPr id="35" name="Ellipse 34"/>
          <p:cNvSpPr/>
          <p:nvPr/>
        </p:nvSpPr>
        <p:spPr>
          <a:xfrm>
            <a:off x="1315614" y="3704324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avec flèche 35"/>
          <p:cNvCxnSpPr>
            <a:stCxn id="35" idx="0"/>
            <a:endCxn id="37" idx="2"/>
          </p:cNvCxnSpPr>
          <p:nvPr/>
        </p:nvCxnSpPr>
        <p:spPr>
          <a:xfrm flipV="1">
            <a:off x="1475203" y="3185303"/>
            <a:ext cx="5416" cy="519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893906" y="2621093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37" idx="0"/>
            <a:endCxn id="34" idx="2"/>
          </p:cNvCxnSpPr>
          <p:nvPr/>
        </p:nvCxnSpPr>
        <p:spPr>
          <a:xfrm flipH="1" flipV="1">
            <a:off x="1475204" y="2225696"/>
            <a:ext cx="5415" cy="395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4524974" y="1661486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</a:t>
            </a:r>
            <a:endParaRPr lang="fr-FR" sz="1200" dirty="0"/>
          </a:p>
        </p:txBody>
      </p:sp>
      <p:cxnSp>
        <p:nvCxnSpPr>
          <p:cNvPr id="47" name="Connecteur droit avec flèche 46"/>
          <p:cNvCxnSpPr>
            <a:endCxn id="46" idx="1"/>
          </p:cNvCxnSpPr>
          <p:nvPr/>
        </p:nvCxnSpPr>
        <p:spPr>
          <a:xfrm flipV="1">
            <a:off x="3161642" y="1943591"/>
            <a:ext cx="1363332" cy="64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4749360" y="2192222"/>
            <a:ext cx="342474" cy="4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6" idx="0"/>
          </p:cNvCxnSpPr>
          <p:nvPr/>
        </p:nvCxnSpPr>
        <p:spPr>
          <a:xfrm flipH="1" flipV="1">
            <a:off x="5445486" y="2239766"/>
            <a:ext cx="366892" cy="36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 flipV="1">
            <a:off x="5721178" y="2009260"/>
            <a:ext cx="969469" cy="58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 flipV="1">
            <a:off x="5721178" y="1845662"/>
            <a:ext cx="1901546" cy="75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352248" y="4040754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805577" y="4068553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893906" y="4040754"/>
            <a:ext cx="166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Controller Agent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22171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SUSPICION</a:t>
            </a:r>
            <a:br>
              <a:rPr lang="fr-FR" dirty="0" smtClean="0"/>
            </a:br>
            <a:r>
              <a:rPr lang="fr-FR" dirty="0" smtClean="0"/>
              <a:t>INDIVIDUELLE &amp; COLLECTIVE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64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2451</TotalTime>
  <Words>1840</Words>
  <Application>Microsoft Office PowerPoint</Application>
  <PresentationFormat>Grand écran</PresentationFormat>
  <Paragraphs>481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Thème Office</vt:lpstr>
      <vt:lpstr>IA &amp; GENERALITES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SUSPICION INDIVIDUELLE &amp; COLLECTIVE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IA &amp; VOTES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David KONAM</cp:lastModifiedBy>
  <cp:revision>41</cp:revision>
  <cp:lastPrinted>2017-04-03T11:51:44Z</cp:lastPrinted>
  <dcterms:created xsi:type="dcterms:W3CDTF">2017-04-03T11:34:13Z</dcterms:created>
  <dcterms:modified xsi:type="dcterms:W3CDTF">2017-05-29T15:31:29Z</dcterms:modified>
</cp:coreProperties>
</file>