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1" r:id="rId4"/>
    <p:sldId id="272" r:id="rId5"/>
    <p:sldId id="257" r:id="rId6"/>
    <p:sldId id="258" r:id="rId7"/>
    <p:sldId id="259" r:id="rId8"/>
    <p:sldId id="26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2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263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49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386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80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74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106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94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391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4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282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781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3.png"/><Relationship Id="rId3" Type="http://schemas.openxmlformats.org/officeDocument/2006/relationships/image" Target="../media/image8.png"/><Relationship Id="rId21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7826" y="2337758"/>
            <a:ext cx="10480431" cy="255341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FF0000"/>
                </a:solidFill>
              </a:rPr>
              <a:t>Soutenance IA04</a:t>
            </a:r>
            <a:endParaRPr lang="fr-FR" sz="3200" dirty="0">
              <a:solidFill>
                <a:srgbClr val="FF0000"/>
              </a:solidFill>
            </a:endParaRPr>
          </a:p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 </a:t>
            </a:r>
            <a:r>
              <a:rPr lang="fr-FR" sz="3200" smtClean="0">
                <a:solidFill>
                  <a:schemeClr val="tx1"/>
                </a:solidFill>
              </a:rPr>
              <a:t>Réalisation du </a:t>
            </a:r>
            <a:r>
              <a:rPr lang="fr-FR" sz="3200" dirty="0" smtClean="0">
                <a:solidFill>
                  <a:schemeClr val="tx1"/>
                </a:solidFill>
              </a:rPr>
              <a:t>jeu de loups garous</a:t>
            </a:r>
          </a:p>
        </p:txBody>
      </p:sp>
    </p:spTree>
    <p:extLst>
      <p:ext uri="{BB962C8B-B14F-4D97-AF65-F5344CB8AC3E}">
        <p14:creationId xmlns:p14="http://schemas.microsoft.com/office/powerpoint/2010/main" val="4070044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6514982" y="1214714"/>
            <a:ext cx="5044235" cy="5276407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51610" y="1207697"/>
            <a:ext cx="5815562" cy="5276407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7203731" y="2186308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9422764" y="3137618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Behaviour</a:t>
            </a:r>
          </a:p>
          <a:p>
            <a:pPr algn="ctr"/>
            <a:r>
              <a:rPr lang="fr-FR" sz="1200" dirty="0" smtClean="0"/>
              <a:t>STRATEGIC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9406552" y="3841693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Behaviour</a:t>
            </a:r>
          </a:p>
          <a:p>
            <a:pPr algn="ctr"/>
            <a:r>
              <a:rPr lang="fr-FR" sz="1200" dirty="0" smtClean="0"/>
              <a:t>SUSPICIOUS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7433949" y="3224703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Behaviour</a:t>
            </a:r>
            <a:endParaRPr lang="fr-FR" sz="1200" dirty="0"/>
          </a:p>
        </p:txBody>
      </p:sp>
      <p:cxnSp>
        <p:nvCxnSpPr>
          <p:cNvPr id="19" name="Connecteur droit avec flèche 18"/>
          <p:cNvCxnSpPr>
            <a:stCxn id="16" idx="1"/>
            <a:endCxn id="18" idx="3"/>
          </p:cNvCxnSpPr>
          <p:nvPr/>
        </p:nvCxnSpPr>
        <p:spPr>
          <a:xfrm flipH="1">
            <a:off x="8523452" y="3419723"/>
            <a:ext cx="899312" cy="1134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7" idx="1"/>
          </p:cNvCxnSpPr>
          <p:nvPr/>
        </p:nvCxnSpPr>
        <p:spPr>
          <a:xfrm flipH="1" flipV="1">
            <a:off x="8526664" y="3762797"/>
            <a:ext cx="879888" cy="36100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680222" y="3554547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407828" y="2251620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1638045" y="32900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6" name="Connecteur droit avec flèche 25"/>
          <p:cNvCxnSpPr>
            <a:stCxn id="30" idx="1"/>
            <a:endCxn id="25" idx="3"/>
          </p:cNvCxnSpPr>
          <p:nvPr/>
        </p:nvCxnSpPr>
        <p:spPr>
          <a:xfrm flipH="1">
            <a:off x="2727548" y="2671365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1971724" y="3918821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039758" y="4940238"/>
            <a:ext cx="93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</a:t>
            </a:r>
            <a:endParaRPr lang="fr-FR" sz="1400" dirty="0"/>
          </a:p>
        </p:txBody>
      </p:sp>
      <p:cxnSp>
        <p:nvCxnSpPr>
          <p:cNvPr id="29" name="Connecteur droit avec flèche 28"/>
          <p:cNvCxnSpPr>
            <a:stCxn id="31" idx="1"/>
          </p:cNvCxnSpPr>
          <p:nvPr/>
        </p:nvCxnSpPr>
        <p:spPr>
          <a:xfrm flipH="1" flipV="1">
            <a:off x="2727548" y="3885238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4468328" y="2112642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4466414" y="3808950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2" name="Connecteur droit avec flèche 31"/>
          <p:cNvCxnSpPr>
            <a:stCxn id="30" idx="2"/>
            <a:endCxn id="31" idx="0"/>
          </p:cNvCxnSpPr>
          <p:nvPr/>
        </p:nvCxnSpPr>
        <p:spPr>
          <a:xfrm flipH="1">
            <a:off x="5127231" y="3230088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 rot="19868423">
            <a:off x="3241634" y="2456658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de la requête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 rot="875452">
            <a:off x="3472409" y="369903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</a:t>
            </a:r>
            <a:r>
              <a:rPr lang="fr-FR" sz="1400" dirty="0"/>
              <a:t>c</a:t>
            </a:r>
            <a:r>
              <a:rPr lang="fr-FR" sz="1400" dirty="0" smtClean="0"/>
              <a:t>hoix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04861" y="3365630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422763" y="2433543"/>
            <a:ext cx="1348885" cy="564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Behaviour</a:t>
            </a:r>
          </a:p>
          <a:p>
            <a:pPr algn="ctr"/>
            <a:r>
              <a:rPr lang="fr-FR" sz="1200" dirty="0" smtClean="0"/>
              <a:t>STRATEGIC</a:t>
            </a:r>
            <a:endParaRPr lang="fr-FR" sz="1200" dirty="0"/>
          </a:p>
        </p:txBody>
      </p:sp>
      <p:cxnSp>
        <p:nvCxnSpPr>
          <p:cNvPr id="37" name="Connecteur droit avec flèche 36"/>
          <p:cNvCxnSpPr>
            <a:stCxn id="36" idx="1"/>
          </p:cNvCxnSpPr>
          <p:nvPr/>
        </p:nvCxnSpPr>
        <p:spPr>
          <a:xfrm flipH="1">
            <a:off x="8523452" y="2715648"/>
            <a:ext cx="899311" cy="597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8711992" y="312321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40" name="Rectangle 39"/>
          <p:cNvSpPr/>
          <p:nvPr/>
        </p:nvSpPr>
        <p:spPr>
          <a:xfrm>
            <a:off x="551610" y="527969"/>
            <a:ext cx="11007607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Gestion du vote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2453565" y="391882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528024" y="4930901"/>
            <a:ext cx="93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Résultat du vote</a:t>
            </a:r>
            <a:endParaRPr lang="fr-FR" sz="14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7734556" y="3860827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802590" y="4882244"/>
            <a:ext cx="93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8216397" y="3860826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8290856" y="4872907"/>
            <a:ext cx="93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Résultat du vote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59452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8563680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39975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06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61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38416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047" y="2592732"/>
            <a:ext cx="666750" cy="657225"/>
          </a:xfrm>
          <a:prstGeom prst="rect">
            <a:avLst/>
          </a:prstGeom>
        </p:spPr>
      </p:pic>
      <p:sp>
        <p:nvSpPr>
          <p:cNvPr id="44" name="Rectangle à coins arrondis 43"/>
          <p:cNvSpPr/>
          <p:nvPr/>
        </p:nvSpPr>
        <p:spPr>
          <a:xfrm>
            <a:off x="6236857" y="1897018"/>
            <a:ext cx="1856014" cy="2292427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488" y="2595636"/>
            <a:ext cx="666750" cy="65722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159" y="2211679"/>
            <a:ext cx="381053" cy="38105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311" y="2592732"/>
            <a:ext cx="666750" cy="657225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06" y="2211679"/>
            <a:ext cx="381053" cy="38105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36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38662"/>
              </p:ext>
            </p:extLst>
          </p:nvPr>
        </p:nvGraphicFramePr>
        <p:xfrm>
          <a:off x="1831795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155997"/>
              </p:ext>
            </p:extLst>
          </p:nvPr>
        </p:nvGraphicFramePr>
        <p:xfrm>
          <a:off x="4124620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30724"/>
              </p:ext>
            </p:extLst>
          </p:nvPr>
        </p:nvGraphicFramePr>
        <p:xfrm>
          <a:off x="6423061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1675"/>
              </p:ext>
            </p:extLst>
          </p:nvPr>
        </p:nvGraphicFramePr>
        <p:xfrm>
          <a:off x="8755500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</p:spTree>
    <p:extLst>
      <p:ext uri="{BB962C8B-B14F-4D97-AF65-F5344CB8AC3E}">
        <p14:creationId xmlns:p14="http://schemas.microsoft.com/office/powerpoint/2010/main" val="2142415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536347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1264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7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2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11083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09524" y="1897018"/>
            <a:ext cx="1856014" cy="2292427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27" y="2241979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73" y="2211679"/>
            <a:ext cx="381053" cy="38105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04" y="2230195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56843"/>
              </p:ext>
            </p:extLst>
          </p:nvPr>
        </p:nvGraphicFramePr>
        <p:xfrm>
          <a:off x="180446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91364"/>
              </p:ext>
            </p:extLst>
          </p:nvPr>
        </p:nvGraphicFramePr>
        <p:xfrm>
          <a:off x="409728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54167"/>
              </p:ext>
            </p:extLst>
          </p:nvPr>
        </p:nvGraphicFramePr>
        <p:xfrm>
          <a:off x="639572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96010"/>
              </p:ext>
            </p:extLst>
          </p:nvPr>
        </p:nvGraphicFramePr>
        <p:xfrm>
          <a:off x="872816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20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4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786" y="2592731"/>
            <a:ext cx="666750" cy="657225"/>
          </a:xfrm>
          <a:prstGeom prst="rect">
            <a:avLst/>
          </a:prstGeom>
        </p:spPr>
      </p:pic>
      <p:cxnSp>
        <p:nvCxnSpPr>
          <p:cNvPr id="4" name="Connecteur en angle 3"/>
          <p:cNvCxnSpPr>
            <a:stCxn id="35" idx="0"/>
            <a:endCxn id="41" idx="0"/>
          </p:cNvCxnSpPr>
          <p:nvPr/>
        </p:nvCxnSpPr>
        <p:spPr>
          <a:xfrm rot="5400000" flipH="1" flipV="1">
            <a:off x="3689869" y="744894"/>
            <a:ext cx="12700" cy="2298441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35" idx="0"/>
            <a:endCxn id="44" idx="0"/>
          </p:cNvCxnSpPr>
          <p:nvPr/>
        </p:nvCxnSpPr>
        <p:spPr>
          <a:xfrm rot="16200000" flipH="1">
            <a:off x="4837638" y="-402875"/>
            <a:ext cx="2904" cy="4596882"/>
          </a:xfrm>
          <a:prstGeom prst="bentConnector3">
            <a:avLst>
              <a:gd name="adj1" fmla="val -7736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35" idx="2"/>
            <a:endCxn id="47" idx="2"/>
          </p:cNvCxnSpPr>
          <p:nvPr/>
        </p:nvCxnSpPr>
        <p:spPr>
          <a:xfrm rot="16200000" flipH="1">
            <a:off x="6002501" y="727592"/>
            <a:ext cx="12700" cy="692370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49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536347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1264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7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2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11083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09524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22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73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63583"/>
              </p:ext>
            </p:extLst>
          </p:nvPr>
        </p:nvGraphicFramePr>
        <p:xfrm>
          <a:off x="180446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2539"/>
              </p:ext>
            </p:extLst>
          </p:nvPr>
        </p:nvGraphicFramePr>
        <p:xfrm>
          <a:off x="409728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6684"/>
              </p:ext>
            </p:extLst>
          </p:nvPr>
        </p:nvGraphicFramePr>
        <p:xfrm>
          <a:off x="639572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10027"/>
              </p:ext>
            </p:extLst>
          </p:nvPr>
        </p:nvGraphicFramePr>
        <p:xfrm>
          <a:off x="872816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20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4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786" y="2592731"/>
            <a:ext cx="666750" cy="657225"/>
          </a:xfrm>
          <a:prstGeom prst="rect">
            <a:avLst/>
          </a:prstGeom>
        </p:spPr>
      </p:pic>
      <p:cxnSp>
        <p:nvCxnSpPr>
          <p:cNvPr id="4" name="Connecteur en angle 3"/>
          <p:cNvCxnSpPr>
            <a:stCxn id="47" idx="0"/>
            <a:endCxn id="44" idx="0"/>
          </p:cNvCxnSpPr>
          <p:nvPr/>
        </p:nvCxnSpPr>
        <p:spPr>
          <a:xfrm rot="16200000" flipH="1" flipV="1">
            <a:off x="8299491" y="732154"/>
            <a:ext cx="2904" cy="2326823"/>
          </a:xfrm>
          <a:prstGeom prst="bentConnector3">
            <a:avLst>
              <a:gd name="adj1" fmla="val -775265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47" idx="0"/>
            <a:endCxn id="41" idx="0"/>
          </p:cNvCxnSpPr>
          <p:nvPr/>
        </p:nvCxnSpPr>
        <p:spPr>
          <a:xfrm rot="16200000" flipV="1">
            <a:off x="7151722" y="-418518"/>
            <a:ext cx="12700" cy="462526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47" idx="2"/>
            <a:endCxn id="35" idx="2"/>
          </p:cNvCxnSpPr>
          <p:nvPr/>
        </p:nvCxnSpPr>
        <p:spPr>
          <a:xfrm rot="5400000">
            <a:off x="6002502" y="727593"/>
            <a:ext cx="12700" cy="692370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04" y="2208595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75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56492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41217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848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03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39658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38099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97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48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00921"/>
              </p:ext>
            </p:extLst>
          </p:nvPr>
        </p:nvGraphicFramePr>
        <p:xfrm>
          <a:off x="1833037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94197"/>
              </p:ext>
            </p:extLst>
          </p:nvPr>
        </p:nvGraphicFramePr>
        <p:xfrm>
          <a:off x="4125862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2432"/>
              </p:ext>
            </p:extLst>
          </p:nvPr>
        </p:nvGraphicFramePr>
        <p:xfrm>
          <a:off x="6424303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95206"/>
              </p:ext>
            </p:extLst>
          </p:nvPr>
        </p:nvGraphicFramePr>
        <p:xfrm>
          <a:off x="8756742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77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922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361" y="2592731"/>
            <a:ext cx="666750" cy="657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79" y="2208595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28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590179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66474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05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0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64915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63356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854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05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02215"/>
              </p:ext>
            </p:extLst>
          </p:nvPr>
        </p:nvGraphicFramePr>
        <p:xfrm>
          <a:off x="1858294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25378"/>
              </p:ext>
            </p:extLst>
          </p:nvPr>
        </p:nvGraphicFramePr>
        <p:xfrm>
          <a:off x="4151119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812"/>
              </p:ext>
            </p:extLst>
          </p:nvPr>
        </p:nvGraphicFramePr>
        <p:xfrm>
          <a:off x="6449560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56310"/>
              </p:ext>
            </p:extLst>
          </p:nvPr>
        </p:nvGraphicFramePr>
        <p:xfrm>
          <a:off x="8781999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34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179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618" y="2592731"/>
            <a:ext cx="666750" cy="657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36" y="2208595"/>
            <a:ext cx="381053" cy="381053"/>
          </a:xfrm>
          <a:prstGeom prst="rect">
            <a:avLst/>
          </a:prstGeom>
        </p:spPr>
      </p:pic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53255"/>
              </p:ext>
            </p:extLst>
          </p:nvPr>
        </p:nvGraphicFramePr>
        <p:xfrm>
          <a:off x="5488848" y="4885158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Connecteur droit avec flèche 3"/>
          <p:cNvCxnSpPr>
            <a:stCxn id="35" idx="2"/>
            <a:endCxn id="21" idx="0"/>
          </p:cNvCxnSpPr>
          <p:nvPr/>
        </p:nvCxnSpPr>
        <p:spPr>
          <a:xfrm rot="16200000" flipH="1">
            <a:off x="4071805" y="2712120"/>
            <a:ext cx="695713" cy="36503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1" idx="2"/>
            <a:endCxn id="21" idx="0"/>
          </p:cNvCxnSpPr>
          <p:nvPr/>
        </p:nvCxnSpPr>
        <p:spPr>
          <a:xfrm rot="16200000" flipH="1">
            <a:off x="5221026" y="3861341"/>
            <a:ext cx="695713" cy="1351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4" idx="2"/>
            <a:endCxn id="21" idx="0"/>
          </p:cNvCxnSpPr>
          <p:nvPr/>
        </p:nvCxnSpPr>
        <p:spPr>
          <a:xfrm rot="5400000">
            <a:off x="6370247" y="4064041"/>
            <a:ext cx="695713" cy="946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2"/>
            <a:endCxn id="21" idx="0"/>
          </p:cNvCxnSpPr>
          <p:nvPr/>
        </p:nvCxnSpPr>
        <p:spPr>
          <a:xfrm rot="5400000">
            <a:off x="7533658" y="2900629"/>
            <a:ext cx="695713" cy="32733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16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610057" y="19068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86352" y="19068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8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3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84793" y="19068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83234" y="19097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732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83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99514"/>
              </p:ext>
            </p:extLst>
          </p:nvPr>
        </p:nvGraphicFramePr>
        <p:xfrm>
          <a:off x="187817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36466"/>
              </p:ext>
            </p:extLst>
          </p:nvPr>
        </p:nvGraphicFramePr>
        <p:xfrm>
          <a:off x="417099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27736"/>
              </p:ext>
            </p:extLst>
          </p:nvPr>
        </p:nvGraphicFramePr>
        <p:xfrm>
          <a:off x="646943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85961"/>
              </p:ext>
            </p:extLst>
          </p:nvPr>
        </p:nvGraphicFramePr>
        <p:xfrm>
          <a:off x="880187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91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5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496" y="2592731"/>
            <a:ext cx="666750" cy="657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14" y="2208595"/>
            <a:ext cx="381053" cy="381053"/>
          </a:xfrm>
          <a:prstGeom prst="rect">
            <a:avLst/>
          </a:prstGeom>
        </p:spPr>
      </p:pic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75335"/>
              </p:ext>
            </p:extLst>
          </p:nvPr>
        </p:nvGraphicFramePr>
        <p:xfrm>
          <a:off x="5508726" y="4885158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Connecteur droit avec flèche 3"/>
          <p:cNvCxnSpPr>
            <a:stCxn id="35" idx="2"/>
          </p:cNvCxnSpPr>
          <p:nvPr/>
        </p:nvCxnSpPr>
        <p:spPr>
          <a:xfrm rot="16200000" flipH="1">
            <a:off x="4091683" y="2724820"/>
            <a:ext cx="695713" cy="36503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1" idx="2"/>
          </p:cNvCxnSpPr>
          <p:nvPr/>
        </p:nvCxnSpPr>
        <p:spPr>
          <a:xfrm rot="16200000" flipH="1">
            <a:off x="5240904" y="3874041"/>
            <a:ext cx="695713" cy="1351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4" idx="2"/>
          </p:cNvCxnSpPr>
          <p:nvPr/>
        </p:nvCxnSpPr>
        <p:spPr>
          <a:xfrm rot="5400000">
            <a:off x="6390125" y="4076741"/>
            <a:ext cx="695713" cy="946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2"/>
          </p:cNvCxnSpPr>
          <p:nvPr/>
        </p:nvCxnSpPr>
        <p:spPr>
          <a:xfrm rot="5400000">
            <a:off x="7553536" y="2913329"/>
            <a:ext cx="695713" cy="32733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86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51610" y="1216326"/>
            <a:ext cx="11007608" cy="5218084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3458183" y="2753505"/>
            <a:ext cx="5518178" cy="226890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637197" y="3217277"/>
            <a:ext cx="1479595" cy="7432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</a:p>
          <a:p>
            <a:pPr algn="ctr"/>
            <a:r>
              <a:rPr lang="fr-FR" sz="1200" dirty="0" smtClean="0"/>
              <a:t>STRATEGIC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620985" y="4100395"/>
            <a:ext cx="1495807" cy="6886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Behaviour</a:t>
            </a:r>
          </a:p>
          <a:p>
            <a:pPr algn="ctr"/>
            <a:r>
              <a:rPr lang="fr-FR" sz="1200" dirty="0" smtClean="0"/>
              <a:t>SUSPICIOUS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3688399" y="379190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7312480" y="3423956"/>
            <a:ext cx="1468193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44" name="Connecteur droit avec flèche 43"/>
          <p:cNvCxnSpPr>
            <a:stCxn id="40" idx="1"/>
          </p:cNvCxnSpPr>
          <p:nvPr/>
        </p:nvCxnSpPr>
        <p:spPr>
          <a:xfrm rot="10800000" flipV="1">
            <a:off x="4773025" y="3588904"/>
            <a:ext cx="864172" cy="3894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41" idx="1"/>
          </p:cNvCxnSpPr>
          <p:nvPr/>
        </p:nvCxnSpPr>
        <p:spPr>
          <a:xfrm rot="10800000">
            <a:off x="4777903" y="4207083"/>
            <a:ext cx="843082" cy="237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42" idx="1"/>
          </p:cNvCxnSpPr>
          <p:nvPr/>
        </p:nvCxnSpPr>
        <p:spPr>
          <a:xfrm flipH="1">
            <a:off x="2462730" y="4100395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8046576" y="1888990"/>
            <a:ext cx="0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725365" y="3787753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064877" y="393880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5341137" y="2096891"/>
            <a:ext cx="2664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 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551610" y="527969"/>
            <a:ext cx="11007607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574631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812522" y="1216324"/>
            <a:ext cx="10480431" cy="5202393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Mort d’un joueur</a:t>
            </a:r>
          </a:p>
        </p:txBody>
      </p:sp>
      <p:sp>
        <p:nvSpPr>
          <p:cNvPr id="16" name="Rectangle à coins arrondis 6"/>
          <p:cNvSpPr/>
          <p:nvPr/>
        </p:nvSpPr>
        <p:spPr>
          <a:xfrm>
            <a:off x="2846194" y="3373913"/>
            <a:ext cx="6208978" cy="282848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/>
              <a:t> </a:t>
            </a:r>
            <a:r>
              <a:rPr lang="fr-FR" sz="1400" dirty="0" err="1"/>
              <a:t>PlayerAgent</a:t>
            </a:r>
            <a:endParaRPr lang="fr-FR" sz="1400" dirty="0"/>
          </a:p>
        </p:txBody>
      </p:sp>
      <p:sp>
        <p:nvSpPr>
          <p:cNvPr id="17" name="Rectangle à coins arrondis 6"/>
          <p:cNvSpPr/>
          <p:nvPr/>
        </p:nvSpPr>
        <p:spPr>
          <a:xfrm>
            <a:off x="2744138" y="1393194"/>
            <a:ext cx="3308600" cy="125194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err="1"/>
              <a:t>CitizenControllerAgent</a:t>
            </a:r>
            <a:r>
              <a:rPr lang="fr-FR" sz="1400" dirty="0"/>
              <a:t> </a:t>
            </a:r>
          </a:p>
        </p:txBody>
      </p:sp>
      <p:sp>
        <p:nvSpPr>
          <p:cNvPr id="18" name="Rectangle à coins arrondis 23"/>
          <p:cNvSpPr/>
          <p:nvPr/>
        </p:nvSpPr>
        <p:spPr>
          <a:xfrm>
            <a:off x="3192177" y="1771752"/>
            <a:ext cx="1661114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KillVictimsBehaviour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899141" y="2834878"/>
            <a:ext cx="243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Envoi message </a:t>
            </a:r>
            <a:r>
              <a:rPr lang="fr-FR" sz="1400" dirty="0"/>
              <a:t>de mort </a:t>
            </a:r>
          </a:p>
        </p:txBody>
      </p:sp>
      <p:cxnSp>
        <p:nvCxnSpPr>
          <p:cNvPr id="20" name="Connecteur droit avec flèche 19"/>
          <p:cNvCxnSpPr>
            <a:cxnSpLocks/>
            <a:stCxn id="21" idx="0"/>
            <a:endCxn id="18" idx="2"/>
          </p:cNvCxnSpPr>
          <p:nvPr/>
        </p:nvCxnSpPr>
        <p:spPr>
          <a:xfrm flipV="1">
            <a:off x="4022734" y="2388742"/>
            <a:ext cx="0" cy="2035361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à coins arrondis 23"/>
          <p:cNvSpPr/>
          <p:nvPr/>
        </p:nvSpPr>
        <p:spPr>
          <a:xfrm>
            <a:off x="3329473" y="4424103"/>
            <a:ext cx="1386522" cy="616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</a:t>
            </a:r>
            <a:r>
              <a:rPr lang="fr-FR" sz="1200" dirty="0" err="1" smtClean="0"/>
              <a:t>DeathBehaviour</a:t>
            </a:r>
            <a:endParaRPr lang="fr-FR" sz="1200" dirty="0"/>
          </a:p>
        </p:txBody>
      </p:sp>
      <p:cxnSp>
        <p:nvCxnSpPr>
          <p:cNvPr id="22" name="Connecteur : en angle 46"/>
          <p:cNvCxnSpPr>
            <a:cxnSpLocks/>
            <a:endCxn id="24" idx="1"/>
          </p:cNvCxnSpPr>
          <p:nvPr/>
        </p:nvCxnSpPr>
        <p:spPr>
          <a:xfrm>
            <a:off x="4715690" y="5019078"/>
            <a:ext cx="1234993" cy="6509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418451" y="5143938"/>
            <a:ext cx="1894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Si </a:t>
            </a:r>
            <a:r>
              <a:rPr lang="fr-FR" sz="1400" u="sng" dirty="0" smtClean="0"/>
              <a:t>confirmation</a:t>
            </a:r>
            <a:r>
              <a:rPr lang="fr-FR" sz="1400" dirty="0" smtClean="0"/>
              <a:t>, lancement des behaviours de morts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5950683" y="5361509"/>
            <a:ext cx="1692321" cy="6169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XXROLEXXDeath</a:t>
            </a:r>
            <a:endParaRPr lang="fr-FR" sz="1200" dirty="0"/>
          </a:p>
          <a:p>
            <a:pPr algn="ctr"/>
            <a:r>
              <a:rPr lang="fr-FR" sz="1200" dirty="0" err="1"/>
              <a:t>Behaviour</a:t>
            </a:r>
            <a:endParaRPr lang="fr-FR" sz="1200" dirty="0"/>
          </a:p>
        </p:txBody>
      </p:sp>
      <p:cxnSp>
        <p:nvCxnSpPr>
          <p:cNvPr id="25" name="Connecteur : en angle 26"/>
          <p:cNvCxnSpPr>
            <a:cxnSpLocks/>
            <a:endCxn id="26" idx="1"/>
          </p:cNvCxnSpPr>
          <p:nvPr/>
        </p:nvCxnSpPr>
        <p:spPr>
          <a:xfrm flipV="1">
            <a:off x="4729620" y="4209984"/>
            <a:ext cx="2298213" cy="4227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3"/>
          <p:cNvSpPr/>
          <p:nvPr/>
        </p:nvSpPr>
        <p:spPr>
          <a:xfrm>
            <a:off x="7027833" y="3901489"/>
            <a:ext cx="1692321" cy="6169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XXROLEXXPreDeath</a:t>
            </a:r>
            <a:endParaRPr lang="fr-FR" sz="1200" dirty="0"/>
          </a:p>
          <a:p>
            <a:pPr algn="ctr"/>
            <a:r>
              <a:rPr lang="fr-FR" sz="1200" dirty="0" err="1"/>
              <a:t>Behaviour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7533691" y="5543367"/>
            <a:ext cx="152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Action du rôle en cas de mort</a:t>
            </a:r>
            <a:endParaRPr lang="fr-FR" sz="1400" dirty="0"/>
          </a:p>
        </p:txBody>
      </p:sp>
      <p:cxnSp>
        <p:nvCxnSpPr>
          <p:cNvPr id="30" name="Connecteur droit avec flèche 29"/>
          <p:cNvCxnSpPr>
            <a:cxnSpLocks/>
          </p:cNvCxnSpPr>
          <p:nvPr/>
        </p:nvCxnSpPr>
        <p:spPr>
          <a:xfrm flipH="1" flipV="1">
            <a:off x="7508502" y="5526861"/>
            <a:ext cx="2084072" cy="1650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700108" y="3820049"/>
            <a:ext cx="1225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Demande </a:t>
            </a:r>
            <a:r>
              <a:rPr lang="fr-FR" sz="1400" u="sng" dirty="0" smtClean="0"/>
              <a:t>confirmation</a:t>
            </a:r>
            <a:r>
              <a:rPr lang="fr-FR" sz="1400" dirty="0" smtClean="0"/>
              <a:t> de mort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16655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5683" y="1207699"/>
            <a:ext cx="10480431" cy="2700068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Les règles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3590314" y="1617454"/>
            <a:ext cx="1856014" cy="1523467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JOUEURS</a:t>
            </a:r>
            <a:endParaRPr lang="fr-FR" sz="1200" dirty="0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75" y="2329230"/>
            <a:ext cx="666750" cy="657225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94" y="1948177"/>
            <a:ext cx="381053" cy="381053"/>
          </a:xfrm>
          <a:prstGeom prst="rect">
            <a:avLst/>
          </a:prstGeom>
        </p:spPr>
      </p:pic>
      <p:sp>
        <p:nvSpPr>
          <p:cNvPr id="45" name="Rectangle à coins arrondis 44"/>
          <p:cNvSpPr/>
          <p:nvPr/>
        </p:nvSpPr>
        <p:spPr>
          <a:xfrm>
            <a:off x="6547756" y="1617454"/>
            <a:ext cx="1856014" cy="1523467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JOUEURS</a:t>
            </a:r>
            <a:endParaRPr lang="fr-FR" sz="1200" dirty="0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7717" y="2329230"/>
            <a:ext cx="666750" cy="657225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36" y="1952392"/>
            <a:ext cx="381053" cy="38105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73" y="1775863"/>
            <a:ext cx="1115683" cy="111568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0972" y="2439267"/>
            <a:ext cx="666750" cy="65722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91" y="2058214"/>
            <a:ext cx="381053" cy="38105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823" y="2439267"/>
            <a:ext cx="666750" cy="657225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42" y="2058214"/>
            <a:ext cx="381053" cy="381053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032" y="2439267"/>
            <a:ext cx="666750" cy="657225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51" y="2062429"/>
            <a:ext cx="381053" cy="381053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402" y="2439267"/>
            <a:ext cx="666750" cy="657225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21" y="2062429"/>
            <a:ext cx="381053" cy="381053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45683" y="4032925"/>
            <a:ext cx="10480431" cy="2341996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Jeu tour à tour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Tours </a:t>
            </a:r>
            <a:r>
              <a:rPr lang="fr-FR" dirty="0">
                <a:solidFill>
                  <a:schemeClr val="tx1"/>
                </a:solidFill>
              </a:rPr>
              <a:t>de jeu </a:t>
            </a:r>
            <a:r>
              <a:rPr lang="fr-FR" dirty="0" smtClean="0">
                <a:solidFill>
                  <a:schemeClr val="tx1"/>
                </a:solidFill>
              </a:rPr>
              <a:t>rythmés </a:t>
            </a:r>
            <a:r>
              <a:rPr lang="fr-FR" dirty="0">
                <a:solidFill>
                  <a:schemeClr val="tx1"/>
                </a:solidFill>
              </a:rPr>
              <a:t>par une </a:t>
            </a:r>
            <a:r>
              <a:rPr lang="fr-FR" b="1" dirty="0">
                <a:solidFill>
                  <a:srgbClr val="C00000"/>
                </a:solidFill>
              </a:rPr>
              <a:t>période de jour </a:t>
            </a:r>
            <a:r>
              <a:rPr lang="fr-FR" dirty="0">
                <a:solidFill>
                  <a:schemeClr val="tx1"/>
                </a:solidFill>
              </a:rPr>
              <a:t>et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rgbClr val="C00000"/>
                </a:solidFill>
              </a:rPr>
              <a:t>une période de nuit</a:t>
            </a:r>
            <a:r>
              <a:rPr lang="fr-FR" b="1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Les joueurs sont amenés à voter pour l’un d’entre eux.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3640972" y="3206529"/>
            <a:ext cx="180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Loups garous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6946873" y="3202152"/>
            <a:ext cx="180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Citoyens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379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5683" y="1207698"/>
            <a:ext cx="10480431" cy="5154615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798943" y="4482328"/>
            <a:ext cx="1856014" cy="1362973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JOUEUR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778574" y="1628423"/>
            <a:ext cx="3623216" cy="2215554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PRINCIPAL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945919" y="1628423"/>
            <a:ext cx="2758912" cy="2215554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SECONDAIRE</a:t>
            </a:r>
            <a:endParaRPr lang="fr-FR" sz="1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77" y="2158381"/>
            <a:ext cx="381053" cy="3810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11" y="2158381"/>
            <a:ext cx="381053" cy="3810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05" y="2152141"/>
            <a:ext cx="381053" cy="3810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45" y="2158381"/>
            <a:ext cx="381053" cy="38105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76" y="2706157"/>
            <a:ext cx="381053" cy="3810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79" y="2158381"/>
            <a:ext cx="381053" cy="38105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13" y="2158380"/>
            <a:ext cx="381053" cy="3810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78" y="2688304"/>
            <a:ext cx="381053" cy="38105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10" y="2688304"/>
            <a:ext cx="381053" cy="38105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45" y="2688304"/>
            <a:ext cx="381053" cy="38105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63" y="2152140"/>
            <a:ext cx="381053" cy="38105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80" y="2152140"/>
            <a:ext cx="381053" cy="38105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57" y="3249515"/>
            <a:ext cx="381053" cy="38105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44" y="3250794"/>
            <a:ext cx="381053" cy="38105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10" y="3253932"/>
            <a:ext cx="381053" cy="38105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70" y="2675857"/>
            <a:ext cx="381053" cy="38105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76" y="3253933"/>
            <a:ext cx="381053" cy="381053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30" y="2693894"/>
            <a:ext cx="381053" cy="38105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71" y="2152140"/>
            <a:ext cx="381053" cy="38105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01651" y="4835203"/>
            <a:ext cx="666750" cy="657225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stCxn id="4" idx="0"/>
          </p:cNvCxnSpPr>
          <p:nvPr/>
        </p:nvCxnSpPr>
        <p:spPr>
          <a:xfrm flipV="1">
            <a:off x="3726950" y="3843977"/>
            <a:ext cx="0" cy="6383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31"/>
          <p:cNvCxnSpPr>
            <a:stCxn id="4" idx="0"/>
            <a:endCxn id="6" idx="2"/>
          </p:cNvCxnSpPr>
          <p:nvPr/>
        </p:nvCxnSpPr>
        <p:spPr>
          <a:xfrm rot="5400000" flipH="1" flipV="1">
            <a:off x="5706987" y="1863941"/>
            <a:ext cx="638351" cy="4598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735370" y="4205329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932431" y="4031344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735026" y="4202149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771149" y="3857358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419045" y="3886789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39" y="3249515"/>
            <a:ext cx="358344" cy="35834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Les rôles</a:t>
            </a:r>
          </a:p>
        </p:txBody>
      </p:sp>
    </p:spTree>
    <p:extLst>
      <p:ext uri="{BB962C8B-B14F-4D97-AF65-F5344CB8AC3E}">
        <p14:creationId xmlns:p14="http://schemas.microsoft.com/office/powerpoint/2010/main" val="3426124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845683" y="1190446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800" dirty="0" smtClean="0">
                <a:solidFill>
                  <a:schemeClr val="tx1"/>
                </a:solidFill>
              </a:rPr>
              <a:t>Trois modes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Simulation de jeu </a:t>
            </a:r>
            <a:r>
              <a:rPr lang="fr-FR" sz="2800" dirty="0" smtClean="0">
                <a:solidFill>
                  <a:srgbClr val="FF0000"/>
                </a:solidFill>
              </a:rPr>
              <a:t>avec IA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Simulation de jeu </a:t>
            </a:r>
            <a:r>
              <a:rPr lang="fr-FR" sz="2800" dirty="0" smtClean="0">
                <a:solidFill>
                  <a:srgbClr val="FF0000"/>
                </a:solidFill>
              </a:rPr>
              <a:t>avec intervention humaine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Jeu en </a:t>
            </a:r>
            <a:r>
              <a:rPr lang="fr-FR" sz="2800" dirty="0" smtClean="0">
                <a:solidFill>
                  <a:srgbClr val="FF0000"/>
                </a:solidFill>
              </a:rPr>
              <a:t>condition réelle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FF0000"/>
              </a:solidFill>
            </a:endParaRPr>
          </a:p>
          <a:p>
            <a:pPr lvl="1"/>
            <a:r>
              <a:rPr lang="fr-FR" sz="2800" dirty="0" smtClean="0">
                <a:solidFill>
                  <a:schemeClr val="tx1"/>
                </a:solidFill>
              </a:rPr>
              <a:t>Utilisation de JADE, LIBGDX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Le projet</a:t>
            </a:r>
          </a:p>
        </p:txBody>
      </p:sp>
    </p:spTree>
    <p:extLst>
      <p:ext uri="{BB962C8B-B14F-4D97-AF65-F5344CB8AC3E}">
        <p14:creationId xmlns:p14="http://schemas.microsoft.com/office/powerpoint/2010/main" val="1384366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7442259" y="2503455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5078623" y="2991187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System container</a:t>
            </a:r>
            <a:endParaRPr lang="fr-FR" sz="1200" b="1" dirty="0"/>
          </a:p>
        </p:txBody>
      </p:sp>
      <p:sp>
        <p:nvSpPr>
          <p:cNvPr id="37" name="Ellipse 36"/>
          <p:cNvSpPr/>
          <p:nvPr/>
        </p:nvSpPr>
        <p:spPr>
          <a:xfrm>
            <a:off x="5233898" y="3366459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5553075" y="3303841"/>
            <a:ext cx="145736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System Controller Agent</a:t>
            </a:r>
            <a:endParaRPr lang="fr-FR" sz="1200" b="1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7442259" y="3747137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057306" y="1590608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078623" y="4534694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2" name="Ellipse 41"/>
          <p:cNvSpPr/>
          <p:nvPr/>
        </p:nvSpPr>
        <p:spPr>
          <a:xfrm>
            <a:off x="5210590" y="1951792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3" name="Ellipse 42"/>
          <p:cNvSpPr/>
          <p:nvPr/>
        </p:nvSpPr>
        <p:spPr>
          <a:xfrm>
            <a:off x="5634722" y="1951792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4" name="Ellipse 43"/>
          <p:cNvSpPr/>
          <p:nvPr/>
        </p:nvSpPr>
        <p:spPr>
          <a:xfrm>
            <a:off x="6058854" y="1951792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Ellipse 44"/>
          <p:cNvSpPr/>
          <p:nvPr/>
        </p:nvSpPr>
        <p:spPr>
          <a:xfrm>
            <a:off x="6527252" y="1951792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6" name="Ellipse 45"/>
          <p:cNvSpPr/>
          <p:nvPr/>
        </p:nvSpPr>
        <p:spPr>
          <a:xfrm>
            <a:off x="7605858" y="2889196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7" name="Ellipse 46"/>
          <p:cNvSpPr/>
          <p:nvPr/>
        </p:nvSpPr>
        <p:spPr>
          <a:xfrm>
            <a:off x="8029990" y="2889196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Ellipse 47"/>
          <p:cNvSpPr/>
          <p:nvPr/>
        </p:nvSpPr>
        <p:spPr>
          <a:xfrm>
            <a:off x="8454122" y="2889196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9" name="Ellipse 48"/>
          <p:cNvSpPr/>
          <p:nvPr/>
        </p:nvSpPr>
        <p:spPr>
          <a:xfrm>
            <a:off x="8922520" y="2889196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0" name="Ellipse 49"/>
          <p:cNvSpPr/>
          <p:nvPr/>
        </p:nvSpPr>
        <p:spPr>
          <a:xfrm>
            <a:off x="7619627" y="4174335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Ellipse 50"/>
          <p:cNvSpPr/>
          <p:nvPr/>
        </p:nvSpPr>
        <p:spPr>
          <a:xfrm>
            <a:off x="8043759" y="4174335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2" name="Ellipse 51"/>
          <p:cNvSpPr/>
          <p:nvPr/>
        </p:nvSpPr>
        <p:spPr>
          <a:xfrm>
            <a:off x="8467891" y="4174335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3" name="Ellipse 52"/>
          <p:cNvSpPr/>
          <p:nvPr/>
        </p:nvSpPr>
        <p:spPr>
          <a:xfrm>
            <a:off x="8936289" y="4174335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4" name="Ellipse 53"/>
          <p:cNvSpPr/>
          <p:nvPr/>
        </p:nvSpPr>
        <p:spPr>
          <a:xfrm>
            <a:off x="5240990" y="493940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5" name="Ellipse 54"/>
          <p:cNvSpPr/>
          <p:nvPr/>
        </p:nvSpPr>
        <p:spPr>
          <a:xfrm>
            <a:off x="5665122" y="493940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6" name="Ellipse 55"/>
          <p:cNvSpPr/>
          <p:nvPr/>
        </p:nvSpPr>
        <p:spPr>
          <a:xfrm>
            <a:off x="6089254" y="493940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7" name="Ellipse 56"/>
          <p:cNvSpPr/>
          <p:nvPr/>
        </p:nvSpPr>
        <p:spPr>
          <a:xfrm>
            <a:off x="6557652" y="493940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58" name="Connecteur droit avec flèche 57"/>
          <p:cNvCxnSpPr>
            <a:stCxn id="36" idx="0"/>
            <a:endCxn id="40" idx="2"/>
          </p:cNvCxnSpPr>
          <p:nvPr/>
        </p:nvCxnSpPr>
        <p:spPr>
          <a:xfrm flipH="1" flipV="1">
            <a:off x="6023215" y="2503455"/>
            <a:ext cx="21317" cy="487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6846429" y="2744807"/>
            <a:ext cx="595830" cy="246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7010441" y="3765506"/>
            <a:ext cx="431818" cy="138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36" idx="2"/>
            <a:endCxn id="41" idx="0"/>
          </p:cNvCxnSpPr>
          <p:nvPr/>
        </p:nvCxnSpPr>
        <p:spPr>
          <a:xfrm>
            <a:off x="6044532" y="3904034"/>
            <a:ext cx="0" cy="63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2296855" y="2468587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UI container</a:t>
            </a:r>
            <a:endParaRPr lang="fr-FR" sz="1200" b="1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2296855" y="3712269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UI container</a:t>
            </a:r>
            <a:endParaRPr lang="fr-FR" sz="1200" b="1" dirty="0"/>
          </a:p>
        </p:txBody>
      </p:sp>
      <p:sp>
        <p:nvSpPr>
          <p:cNvPr id="64" name="Ellipse 63"/>
          <p:cNvSpPr/>
          <p:nvPr/>
        </p:nvSpPr>
        <p:spPr>
          <a:xfrm>
            <a:off x="2460454" y="285432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65" name="Ellipse 64"/>
          <p:cNvSpPr/>
          <p:nvPr/>
        </p:nvSpPr>
        <p:spPr>
          <a:xfrm>
            <a:off x="2474223" y="4139467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66" name="Connecteur droit avec flèche 65"/>
          <p:cNvCxnSpPr/>
          <p:nvPr/>
        </p:nvCxnSpPr>
        <p:spPr>
          <a:xfrm flipH="1" flipV="1">
            <a:off x="4228673" y="2790418"/>
            <a:ext cx="849950" cy="37883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4235516" y="3579486"/>
            <a:ext cx="843107" cy="54070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2851283" y="2878127"/>
            <a:ext cx="129335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UI Agent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2809818" y="4158472"/>
            <a:ext cx="129335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UI Agent</a:t>
            </a:r>
            <a:endParaRPr lang="fr-FR" sz="1200" b="1" dirty="0"/>
          </a:p>
        </p:txBody>
      </p:sp>
      <p:sp>
        <p:nvSpPr>
          <p:cNvPr id="71" name="Rectangle 70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Architecture générale</a:t>
            </a:r>
          </a:p>
        </p:txBody>
      </p:sp>
    </p:spTree>
    <p:extLst>
      <p:ext uri="{BB962C8B-B14F-4D97-AF65-F5344CB8AC3E}">
        <p14:creationId xmlns:p14="http://schemas.microsoft.com/office/powerpoint/2010/main" val="4132444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28430" y="1250830"/>
            <a:ext cx="10480431" cy="4938954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2674364" y="1772187"/>
            <a:ext cx="6850636" cy="3849600"/>
          </a:xfrm>
          <a:prstGeom prst="roundRect">
            <a:avLst>
              <a:gd name="adj" fmla="val 51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4882780" y="2415694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Game Controller</a:t>
            </a:r>
            <a:endParaRPr lang="fr-FR" sz="1200" b="1" dirty="0"/>
          </a:p>
        </p:txBody>
      </p:sp>
      <p:sp>
        <p:nvSpPr>
          <p:cNvPr id="71" name="Rectangle à coins arrondis 70"/>
          <p:cNvSpPr/>
          <p:nvPr/>
        </p:nvSpPr>
        <p:spPr>
          <a:xfrm>
            <a:off x="4882780" y="3148506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Citizen Controller</a:t>
            </a:r>
            <a:endParaRPr lang="fr-FR" sz="1200" b="1" dirty="0"/>
          </a:p>
        </p:txBody>
      </p:sp>
      <p:sp>
        <p:nvSpPr>
          <p:cNvPr id="72" name="Rectangle à coins arrondis 71"/>
          <p:cNvSpPr/>
          <p:nvPr/>
        </p:nvSpPr>
        <p:spPr>
          <a:xfrm>
            <a:off x="6408400" y="2415694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3" name="Rectangle à coins arrondis 72"/>
          <p:cNvSpPr/>
          <p:nvPr/>
        </p:nvSpPr>
        <p:spPr>
          <a:xfrm>
            <a:off x="7207689" y="2415694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4" name="Rectangle à coins arrondis 73"/>
          <p:cNvSpPr/>
          <p:nvPr/>
        </p:nvSpPr>
        <p:spPr>
          <a:xfrm>
            <a:off x="8006979" y="2415694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5" name="Rectangle à coins arrondis 74"/>
          <p:cNvSpPr/>
          <p:nvPr/>
        </p:nvSpPr>
        <p:spPr>
          <a:xfrm>
            <a:off x="6408400" y="3064205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6" name="Rectangle à coins arrondis 75"/>
          <p:cNvSpPr/>
          <p:nvPr/>
        </p:nvSpPr>
        <p:spPr>
          <a:xfrm>
            <a:off x="7207689" y="3064205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7" name="Rectangle à coins arrondis 76"/>
          <p:cNvSpPr/>
          <p:nvPr/>
        </p:nvSpPr>
        <p:spPr>
          <a:xfrm>
            <a:off x="8006979" y="3064205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8" name="Rectangle à coins arrondis 77"/>
          <p:cNvSpPr/>
          <p:nvPr/>
        </p:nvSpPr>
        <p:spPr>
          <a:xfrm>
            <a:off x="6408400" y="3712716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7207689" y="3712716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8006979" y="3712716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1" name="Rectangle à coins arrondis 80"/>
          <p:cNvSpPr/>
          <p:nvPr/>
        </p:nvSpPr>
        <p:spPr>
          <a:xfrm>
            <a:off x="6408400" y="4389959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2" name="Rectangle à coins arrondis 81"/>
          <p:cNvSpPr/>
          <p:nvPr/>
        </p:nvSpPr>
        <p:spPr>
          <a:xfrm>
            <a:off x="7207689" y="4389959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3" name="Rectangle à coins arrondis 82"/>
          <p:cNvSpPr/>
          <p:nvPr/>
        </p:nvSpPr>
        <p:spPr>
          <a:xfrm>
            <a:off x="8006979" y="4389959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4882780" y="3881318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Werewolf Controller</a:t>
            </a:r>
            <a:endParaRPr lang="fr-FR" sz="1200" b="1" dirty="0"/>
          </a:p>
        </p:txBody>
      </p:sp>
      <p:sp>
        <p:nvSpPr>
          <p:cNvPr id="85" name="Rectangle à coins arrondis 84"/>
          <p:cNvSpPr/>
          <p:nvPr/>
        </p:nvSpPr>
        <p:spPr>
          <a:xfrm>
            <a:off x="3357159" y="2415694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Environment Agent 1</a:t>
            </a:r>
            <a:endParaRPr lang="fr-FR" sz="1200" b="1" dirty="0"/>
          </a:p>
        </p:txBody>
      </p:sp>
      <p:sp>
        <p:nvSpPr>
          <p:cNvPr id="86" name="Rectangle à coins arrondis 85"/>
          <p:cNvSpPr/>
          <p:nvPr/>
        </p:nvSpPr>
        <p:spPr>
          <a:xfrm>
            <a:off x="4882780" y="4622756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  <a:effectLst>
            <a:reflection stA="78000" endPos="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Role XXX Controller</a:t>
            </a:r>
            <a:endParaRPr lang="fr-FR" sz="1200" b="1" dirty="0"/>
          </a:p>
        </p:txBody>
      </p:sp>
      <p:sp>
        <p:nvSpPr>
          <p:cNvPr id="88" name="Rectangle à coins arrondis 87"/>
          <p:cNvSpPr/>
          <p:nvPr/>
        </p:nvSpPr>
        <p:spPr>
          <a:xfrm>
            <a:off x="3357159" y="3148506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Environment Agent 2</a:t>
            </a:r>
            <a:endParaRPr lang="fr-FR" sz="1200" b="1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357159" y="3899799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Environment Agent Joueur Humain X</a:t>
            </a:r>
            <a:endParaRPr lang="fr-FR" sz="1200" b="1" dirty="0"/>
          </a:p>
        </p:txBody>
      </p:sp>
      <p:sp>
        <p:nvSpPr>
          <p:cNvPr id="24" name="Rectangle 23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Architecture du conteneur de jeu</a:t>
            </a:r>
          </a:p>
        </p:txBody>
      </p:sp>
    </p:spTree>
    <p:extLst>
      <p:ext uri="{BB962C8B-B14F-4D97-AF65-F5344CB8AC3E}">
        <p14:creationId xmlns:p14="http://schemas.microsoft.com/office/powerpoint/2010/main" val="4083583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356470" y="1224951"/>
            <a:ext cx="6969644" cy="3752491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5" name="Rectangle 44"/>
          <p:cNvSpPr/>
          <p:nvPr/>
        </p:nvSpPr>
        <p:spPr>
          <a:xfrm>
            <a:off x="828431" y="1224951"/>
            <a:ext cx="3349760" cy="3752491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1" name="Ellipse 20"/>
          <p:cNvSpPr/>
          <p:nvPr/>
        </p:nvSpPr>
        <p:spPr>
          <a:xfrm>
            <a:off x="7547437" y="269618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sp>
        <p:nvSpPr>
          <p:cNvPr id="22" name="Ellipse 21"/>
          <p:cNvSpPr/>
          <p:nvPr/>
        </p:nvSpPr>
        <p:spPr>
          <a:xfrm>
            <a:off x="9154741" y="2691900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cxnSp>
        <p:nvCxnSpPr>
          <p:cNvPr id="23" name="Connecteur droit avec flèche 22"/>
          <p:cNvCxnSpPr>
            <a:stCxn id="27" idx="2"/>
            <a:endCxn id="31" idx="0"/>
          </p:cNvCxnSpPr>
          <p:nvPr/>
        </p:nvCxnSpPr>
        <p:spPr>
          <a:xfrm flipH="1">
            <a:off x="7707024" y="3333128"/>
            <a:ext cx="1087" cy="687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2" idx="0"/>
            <a:endCxn id="33" idx="2"/>
          </p:cNvCxnSpPr>
          <p:nvPr/>
        </p:nvCxnSpPr>
        <p:spPr>
          <a:xfrm flipV="1">
            <a:off x="9314330" y="2118143"/>
            <a:ext cx="1" cy="573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390679" y="3253233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2589743" y="2705510"/>
            <a:ext cx="5415" cy="519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102164" y="3056129"/>
            <a:ext cx="121189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8797755" y="3056129"/>
            <a:ext cx="121189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1744288" y="3618365"/>
            <a:ext cx="1788300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XXX Controller Agent</a:t>
            </a:r>
            <a:endParaRPr lang="fr-FR" sz="1200" b="1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1789522" y="2115677"/>
            <a:ext cx="1521490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CONTROLLER</a:t>
            </a:r>
          </a:p>
          <a:p>
            <a:pPr algn="ctr"/>
            <a:r>
              <a:rPr lang="fr-FR" sz="1000" b="1" dirty="0" smtClean="0"/>
              <a:t>Nom : XXXX</a:t>
            </a:r>
            <a:endParaRPr lang="fr-FR" sz="10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032165" y="4020609"/>
            <a:ext cx="1349717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CITIZEN</a:t>
            </a:r>
            <a:endParaRPr lang="fr-FR" sz="1000" b="1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6998210" y="1553111"/>
            <a:ext cx="1417628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WAKE</a:t>
            </a:r>
            <a:endParaRPr lang="fr-FR" sz="1000" b="1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8613316" y="1553933"/>
            <a:ext cx="1402029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SLEEP</a:t>
            </a:r>
            <a:endParaRPr lang="fr-FR" sz="1000" b="1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5412153" y="1551467"/>
            <a:ext cx="1402029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DEAD</a:t>
            </a:r>
            <a:endParaRPr lang="fr-FR" sz="1000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8708374" y="4014103"/>
            <a:ext cx="1688862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WEREWOLF</a:t>
            </a:r>
            <a:endParaRPr lang="fr-FR" sz="1000" b="1" dirty="0"/>
          </a:p>
        </p:txBody>
      </p:sp>
      <p:cxnSp>
        <p:nvCxnSpPr>
          <p:cNvPr id="36" name="Connecteur droit avec flèche 35"/>
          <p:cNvCxnSpPr>
            <a:stCxn id="21" idx="0"/>
            <a:endCxn id="32" idx="2"/>
          </p:cNvCxnSpPr>
          <p:nvPr/>
        </p:nvCxnSpPr>
        <p:spPr>
          <a:xfrm flipH="1" flipV="1">
            <a:off x="7707024" y="2117321"/>
            <a:ext cx="2" cy="578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8" idx="2"/>
          </p:cNvCxnSpPr>
          <p:nvPr/>
        </p:nvCxnSpPr>
        <p:spPr>
          <a:xfrm flipH="1">
            <a:off x="8294614" y="3333128"/>
            <a:ext cx="1109088" cy="685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28" idx="2"/>
            <a:endCxn id="35" idx="0"/>
          </p:cNvCxnSpPr>
          <p:nvPr/>
        </p:nvCxnSpPr>
        <p:spPr>
          <a:xfrm>
            <a:off x="9403702" y="3333128"/>
            <a:ext cx="149103" cy="680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5971288" y="2691900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530868" y="3065496"/>
            <a:ext cx="114144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Player Agent</a:t>
            </a:r>
            <a:endParaRPr lang="fr-FR" sz="1200" b="1" dirty="0"/>
          </a:p>
        </p:txBody>
      </p:sp>
      <p:cxnSp>
        <p:nvCxnSpPr>
          <p:cNvPr id="41" name="Connecteur droit avec flèche 40"/>
          <p:cNvCxnSpPr>
            <a:stCxn id="39" idx="0"/>
            <a:endCxn id="34" idx="2"/>
          </p:cNvCxnSpPr>
          <p:nvPr/>
        </p:nvCxnSpPr>
        <p:spPr>
          <a:xfrm flipH="1" flipV="1">
            <a:off x="6113168" y="2115677"/>
            <a:ext cx="17709" cy="576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5406263" y="4025994"/>
            <a:ext cx="139065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MAYOR</a:t>
            </a:r>
            <a:endParaRPr lang="fr-FR" sz="1000" b="1" dirty="0"/>
          </a:p>
        </p:txBody>
      </p:sp>
      <p:cxnSp>
        <p:nvCxnSpPr>
          <p:cNvPr id="43" name="Connecteur droit avec flèche 42"/>
          <p:cNvCxnSpPr>
            <a:stCxn id="27" idx="2"/>
            <a:endCxn id="42" idx="0"/>
          </p:cNvCxnSpPr>
          <p:nvPr/>
        </p:nvCxnSpPr>
        <p:spPr>
          <a:xfrm flipH="1">
            <a:off x="6101591" y="3333128"/>
            <a:ext cx="1606520" cy="692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40" idx="2"/>
          </p:cNvCxnSpPr>
          <p:nvPr/>
        </p:nvCxnSpPr>
        <p:spPr>
          <a:xfrm>
            <a:off x="6101590" y="3342495"/>
            <a:ext cx="1167992" cy="668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Utilisation de l’agent DF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0806" y="5168529"/>
            <a:ext cx="10480431" cy="1180513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[]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Roles.</a:t>
            </a:r>
            <a:r>
              <a:rPr lang="en-GB" sz="16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WEREWOLF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Status.</a:t>
            </a:r>
            <a:r>
              <a:rPr lang="en-GB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fr-FR" sz="1600" dirty="0">
              <a:latin typeface="Avenir LT Std 35 Light" panose="020B0402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List&lt;AID&gt; 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werewolves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DFServices.</a:t>
            </a:r>
            <a:r>
              <a:rPr lang="en-GB" sz="16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findGamePlayerAgent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ctrlAgent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ctrlAgent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.getGameid());</a:t>
            </a:r>
            <a:endParaRPr lang="fr-FR" sz="1600" dirty="0">
              <a:effectLst/>
              <a:latin typeface="Avenir LT Std 35 Light" panose="020B0402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80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28430" y="1203892"/>
            <a:ext cx="10480431" cy="499934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6"/>
          <p:cNvSpPr/>
          <p:nvPr/>
        </p:nvSpPr>
        <p:spPr>
          <a:xfrm>
            <a:off x="2284368" y="3490375"/>
            <a:ext cx="8274364" cy="2221184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/>
              <a:t> </a:t>
            </a:r>
            <a:r>
              <a:rPr lang="fr-FR" sz="1400" dirty="0" err="1"/>
              <a:t>PlayerAgent</a:t>
            </a:r>
            <a:endParaRPr lang="fr-FR" sz="1400" dirty="0"/>
          </a:p>
        </p:txBody>
      </p:sp>
      <p:sp>
        <p:nvSpPr>
          <p:cNvPr id="47" name="Rectangle à coins arrondis 6"/>
          <p:cNvSpPr/>
          <p:nvPr/>
        </p:nvSpPr>
        <p:spPr>
          <a:xfrm>
            <a:off x="2284368" y="1344420"/>
            <a:ext cx="3308600" cy="140281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/>
              <a:t> Game Controller Agent</a:t>
            </a:r>
          </a:p>
        </p:txBody>
      </p:sp>
      <p:sp>
        <p:nvSpPr>
          <p:cNvPr id="48" name="Rectangle à coins arrondis 23"/>
          <p:cNvSpPr/>
          <p:nvPr/>
        </p:nvSpPr>
        <p:spPr>
          <a:xfrm>
            <a:off x="2792167" y="1911461"/>
            <a:ext cx="1386522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Init </a:t>
            </a:r>
            <a:r>
              <a:rPr lang="fr-FR" sz="1200" dirty="0" err="1"/>
              <a:t>Behaviour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4368" y="2922247"/>
            <a:ext cx="126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Attribuer un </a:t>
            </a:r>
            <a:r>
              <a:rPr lang="fr-FR" sz="1400" dirty="0"/>
              <a:t>rôle</a:t>
            </a:r>
          </a:p>
        </p:txBody>
      </p:sp>
      <p:cxnSp>
        <p:nvCxnSpPr>
          <p:cNvPr id="50" name="Connecteur droit avec flèche 49"/>
          <p:cNvCxnSpPr>
            <a:cxnSpLocks/>
            <a:stCxn id="51" idx="0"/>
            <a:endCxn id="48" idx="2"/>
          </p:cNvCxnSpPr>
          <p:nvPr/>
        </p:nvCxnSpPr>
        <p:spPr>
          <a:xfrm flipV="1">
            <a:off x="3485428" y="2528451"/>
            <a:ext cx="0" cy="164898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à coins arrondis 23"/>
          <p:cNvSpPr/>
          <p:nvPr/>
        </p:nvSpPr>
        <p:spPr>
          <a:xfrm>
            <a:off x="2792167" y="4177439"/>
            <a:ext cx="1386522" cy="616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NewMainRole</a:t>
            </a:r>
            <a:endParaRPr lang="fr-FR" sz="1200" dirty="0"/>
          </a:p>
          <a:p>
            <a:pPr algn="ctr"/>
            <a:r>
              <a:rPr lang="fr-FR" sz="1200" dirty="0" err="1"/>
              <a:t>Behavoiur</a:t>
            </a:r>
            <a:endParaRPr lang="fr-FR" sz="1200" dirty="0"/>
          </a:p>
        </p:txBody>
      </p:sp>
      <p:sp>
        <p:nvSpPr>
          <p:cNvPr id="52" name="Rectangle à coins arrondis 23"/>
          <p:cNvSpPr/>
          <p:nvPr/>
        </p:nvSpPr>
        <p:spPr>
          <a:xfrm>
            <a:off x="4752606" y="4177439"/>
            <a:ext cx="1386522" cy="6169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FactoryInit</a:t>
            </a:r>
            <a:endParaRPr lang="fr-FR" sz="1200" dirty="0"/>
          </a:p>
          <a:p>
            <a:pPr algn="ctr"/>
            <a:r>
              <a:rPr lang="fr-FR" sz="1200" dirty="0" err="1"/>
              <a:t>Behaviour</a:t>
            </a:r>
            <a:endParaRPr lang="fr-FR" sz="1200" dirty="0"/>
          </a:p>
        </p:txBody>
      </p:sp>
      <p:cxnSp>
        <p:nvCxnSpPr>
          <p:cNvPr id="53" name="Connecteur : en angle 26"/>
          <p:cNvCxnSpPr>
            <a:stCxn id="51" idx="2"/>
            <a:endCxn id="52" idx="2"/>
          </p:cNvCxnSpPr>
          <p:nvPr/>
        </p:nvCxnSpPr>
        <p:spPr>
          <a:xfrm rot="16200000" flipH="1">
            <a:off x="4465647" y="3814209"/>
            <a:ext cx="12700" cy="196043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857312" y="5143458"/>
            <a:ext cx="122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Envoie le rôle à initier</a:t>
            </a:r>
          </a:p>
        </p:txBody>
      </p:sp>
      <p:sp>
        <p:nvSpPr>
          <p:cNvPr id="55" name="Rectangle à coins arrondis 23"/>
          <p:cNvSpPr/>
          <p:nvPr/>
        </p:nvSpPr>
        <p:spPr>
          <a:xfrm>
            <a:off x="6947644" y="4183789"/>
            <a:ext cx="1386522" cy="6169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XXROLEXXInit</a:t>
            </a:r>
            <a:endParaRPr lang="fr-FR" sz="1200" dirty="0"/>
          </a:p>
          <a:p>
            <a:pPr algn="ctr"/>
            <a:r>
              <a:rPr lang="fr-FR" sz="1200" dirty="0" err="1"/>
              <a:t>Behaviour</a:t>
            </a:r>
            <a:endParaRPr lang="fr-FR" sz="1200" dirty="0"/>
          </a:p>
        </p:txBody>
      </p:sp>
      <p:cxnSp>
        <p:nvCxnSpPr>
          <p:cNvPr id="56" name="Connecteur : en angle 34"/>
          <p:cNvCxnSpPr>
            <a:endCxn id="55" idx="2"/>
          </p:cNvCxnSpPr>
          <p:nvPr/>
        </p:nvCxnSpPr>
        <p:spPr>
          <a:xfrm rot="16200000" flipH="1">
            <a:off x="6660685" y="3820559"/>
            <a:ext cx="12700" cy="196043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5686815" y="5130945"/>
            <a:ext cx="1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Lance le </a:t>
            </a:r>
            <a:r>
              <a:rPr lang="fr-FR" sz="1400" dirty="0" err="1"/>
              <a:t>behaviour</a:t>
            </a:r>
            <a:r>
              <a:rPr lang="fr-FR" sz="1400" dirty="0"/>
              <a:t> d’initialisation du rôle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8396476" y="4577015"/>
            <a:ext cx="172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Ajoute tous les </a:t>
            </a:r>
            <a:r>
              <a:rPr lang="fr-FR" sz="1400" dirty="0" err="1"/>
              <a:t>behaviours</a:t>
            </a:r>
            <a:r>
              <a:rPr lang="fr-FR" sz="1400" dirty="0"/>
              <a:t> du rôle </a:t>
            </a:r>
          </a:p>
        </p:txBody>
      </p:sp>
      <p:cxnSp>
        <p:nvCxnSpPr>
          <p:cNvPr id="59" name="Connecteur droit avec flèche 58"/>
          <p:cNvCxnSpPr>
            <a:cxnSpLocks/>
          </p:cNvCxnSpPr>
          <p:nvPr/>
        </p:nvCxnSpPr>
        <p:spPr>
          <a:xfrm flipH="1">
            <a:off x="8327807" y="4511615"/>
            <a:ext cx="2429333" cy="595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Attribution d’un rôle</a:t>
            </a:r>
          </a:p>
        </p:txBody>
      </p:sp>
    </p:spTree>
    <p:extLst>
      <p:ext uri="{BB962C8B-B14F-4D97-AF65-F5344CB8AC3E}">
        <p14:creationId xmlns:p14="http://schemas.microsoft.com/office/powerpoint/2010/main" val="118483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29905" y="1190444"/>
            <a:ext cx="10480431" cy="5267505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3177937" y="2272168"/>
            <a:ext cx="2643108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Controller</a:t>
            </a:r>
            <a:endParaRPr lang="fr-FR" sz="1400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3540245" y="2854502"/>
            <a:ext cx="1984075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6798155" y="1338052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(IA)</a:t>
            </a:r>
            <a:endParaRPr lang="fr-FR" sz="14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7171967" y="1927112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6798155" y="3759199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(HUMAIN)</a:t>
            </a:r>
            <a:endParaRPr lang="fr-FR" sz="1400" dirty="0"/>
          </a:p>
        </p:txBody>
      </p:sp>
      <p:sp>
        <p:nvSpPr>
          <p:cNvPr id="50" name="Rectangle à coins arrondis 49"/>
          <p:cNvSpPr/>
          <p:nvPr/>
        </p:nvSpPr>
        <p:spPr>
          <a:xfrm>
            <a:off x="7171967" y="4348259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51" name="Rectangle à coins arrondis 50"/>
          <p:cNvSpPr/>
          <p:nvPr/>
        </p:nvSpPr>
        <p:spPr>
          <a:xfrm>
            <a:off x="3422351" y="4576521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(IA)</a:t>
            </a:r>
            <a:endParaRPr lang="fr-FR" sz="1400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3796163" y="5165581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55" name="Connecteur droit 54"/>
          <p:cNvCxnSpPr>
            <a:stCxn id="46" idx="2"/>
            <a:endCxn id="52" idx="0"/>
          </p:cNvCxnSpPr>
          <p:nvPr/>
        </p:nvCxnSpPr>
        <p:spPr>
          <a:xfrm>
            <a:off x="4532283" y="3471492"/>
            <a:ext cx="12940" cy="169408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5891349" y="3085579"/>
            <a:ext cx="136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 / Résultat</a:t>
            </a:r>
            <a:endParaRPr lang="fr-FR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3223926" y="4020174"/>
            <a:ext cx="136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 / Résultat</a:t>
            </a:r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Gestion du vote</a:t>
            </a:r>
          </a:p>
        </p:txBody>
      </p:sp>
      <p:cxnSp>
        <p:nvCxnSpPr>
          <p:cNvPr id="17" name="Connecteur droit 16"/>
          <p:cNvCxnSpPr>
            <a:endCxn id="50" idx="1"/>
          </p:cNvCxnSpPr>
          <p:nvPr/>
        </p:nvCxnSpPr>
        <p:spPr>
          <a:xfrm>
            <a:off x="5522333" y="3439645"/>
            <a:ext cx="1649634" cy="121710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endCxn id="48" idx="1"/>
          </p:cNvCxnSpPr>
          <p:nvPr/>
        </p:nvCxnSpPr>
        <p:spPr>
          <a:xfrm flipV="1">
            <a:off x="5522333" y="2235607"/>
            <a:ext cx="1649634" cy="79266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41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Avenir LT Std 35 Light"/>
        <a:ea typeface=""/>
        <a:cs typeface=""/>
      </a:majorFont>
      <a:minorFont>
        <a:latin typeface="Avenir LT Std 3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704</Words>
  <Application>Microsoft Office PowerPoint</Application>
  <PresentationFormat>Grand écran</PresentationFormat>
  <Paragraphs>396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Avenir LT Std 35 Light</vt:lpstr>
      <vt:lpstr>Courier New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KONAM</dc:creator>
  <cp:lastModifiedBy>David KONAM</cp:lastModifiedBy>
  <cp:revision>32</cp:revision>
  <dcterms:created xsi:type="dcterms:W3CDTF">2017-06-13T22:30:39Z</dcterms:created>
  <dcterms:modified xsi:type="dcterms:W3CDTF">2017-06-19T20:47:21Z</dcterms:modified>
</cp:coreProperties>
</file>