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4" r:id="rId3"/>
    <p:sldId id="302" r:id="rId4"/>
    <p:sldId id="296" r:id="rId5"/>
    <p:sldId id="273" r:id="rId6"/>
    <p:sldId id="288" r:id="rId7"/>
    <p:sldId id="276" r:id="rId8"/>
    <p:sldId id="300" r:id="rId9"/>
    <p:sldId id="282" r:id="rId10"/>
    <p:sldId id="284" r:id="rId11"/>
    <p:sldId id="278" r:id="rId12"/>
    <p:sldId id="283" r:id="rId13"/>
    <p:sldId id="279" r:id="rId14"/>
    <p:sldId id="280" r:id="rId15"/>
    <p:sldId id="281" r:id="rId16"/>
    <p:sldId id="265" r:id="rId17"/>
    <p:sldId id="267" r:id="rId18"/>
    <p:sldId id="268" r:id="rId19"/>
    <p:sldId id="289" r:id="rId20"/>
    <p:sldId id="264" r:id="rId21"/>
    <p:sldId id="260" r:id="rId22"/>
    <p:sldId id="287" r:id="rId23"/>
    <p:sldId id="262" r:id="rId24"/>
    <p:sldId id="263" r:id="rId25"/>
    <p:sldId id="261" r:id="rId26"/>
    <p:sldId id="297" r:id="rId27"/>
    <p:sldId id="298" r:id="rId28"/>
    <p:sldId id="299" r:id="rId29"/>
    <p:sldId id="285" r:id="rId30"/>
    <p:sldId id="291" r:id="rId31"/>
    <p:sldId id="292" r:id="rId32"/>
    <p:sldId id="293" r:id="rId33"/>
    <p:sldId id="294" r:id="rId34"/>
    <p:sldId id="295" r:id="rId35"/>
    <p:sldId id="290" r:id="rId36"/>
    <p:sldId id="269" r:id="rId37"/>
    <p:sldId id="270" r:id="rId38"/>
    <p:sldId id="271" r:id="rId39"/>
    <p:sldId id="272" r:id="rId40"/>
  </p:sldIdLst>
  <p:sldSz cx="12192000" cy="6858000"/>
  <p:notesSz cx="6877050" cy="96567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DC8E8"/>
    <a:srgbClr val="97BBE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>
        <p:scale>
          <a:sx n="83" d="100"/>
          <a:sy n="83" d="100"/>
        </p:scale>
        <p:origin x="55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9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74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6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58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4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0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4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0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E50A-4571-4B4A-874F-A3CA17A17BF4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1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GENERALITES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468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90778" y="992583"/>
            <a:ext cx="90784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dirty="0"/>
              <a:t>loups garous cherchent à trouver la petite fille et la sorcière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Les villageois cherchent à trouver les loups </a:t>
            </a:r>
            <a:r>
              <a:rPr lang="fr-FR" sz="2000" dirty="0" smtClean="0"/>
              <a:t>garous</a:t>
            </a:r>
          </a:p>
          <a:p>
            <a:endParaRPr lang="fr-FR" sz="2000" dirty="0"/>
          </a:p>
          <a:p>
            <a:r>
              <a:rPr lang="fr-FR" sz="2000" dirty="0" smtClean="0"/>
              <a:t>Bien qu’endormis pendant la nuit, les villageois sont attentifs aux « mouvements », si un voisin proche se réveille lors d’un tour spécifique; ils en ont conscience (sans savoir précisément qui il est).</a:t>
            </a:r>
            <a:endParaRPr lang="fr-FR" sz="2000" dirty="0"/>
          </a:p>
          <a:p>
            <a:endParaRPr lang="fr-FR" sz="2000" dirty="0" smtClean="0">
              <a:solidFill>
                <a:srgbClr val="FF0000"/>
              </a:solidFill>
            </a:endParaRPr>
          </a:p>
          <a:p>
            <a:r>
              <a:rPr lang="fr-FR" sz="2000" dirty="0" smtClean="0">
                <a:solidFill>
                  <a:srgbClr val="FF0000"/>
                </a:solidFill>
              </a:rPr>
              <a:t>Comment soupçonner efficacement ?</a:t>
            </a:r>
          </a:p>
          <a:p>
            <a:r>
              <a:rPr lang="fr-FR" sz="2000" dirty="0" smtClean="0"/>
              <a:t>La suspicion du joueur est représenté par une </a:t>
            </a:r>
            <a:r>
              <a:rPr lang="fr-FR" sz="2000" dirty="0" smtClean="0">
                <a:solidFill>
                  <a:srgbClr val="FF0000"/>
                </a:solidFill>
              </a:rPr>
              <a:t>grille de score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Cette grille est MAJ par des alertes de « mouvements » reçues pendant la nuit.</a:t>
            </a:r>
          </a:p>
          <a:p>
            <a:endParaRPr lang="fr-FR" sz="2000" dirty="0"/>
          </a:p>
          <a:p>
            <a:r>
              <a:rPr lang="fr-FR" sz="2000" dirty="0" smtClean="0"/>
              <a:t>Exemple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U</a:t>
            </a:r>
            <a:r>
              <a:rPr lang="fr-FR" sz="2000" dirty="0" smtClean="0"/>
              <a:t>ne sorcière en se réveillant pour son tour va signaler sa présence à ses voisins proches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Un loup garou </a:t>
            </a:r>
            <a:r>
              <a:rPr lang="fr-FR" sz="2000" dirty="0"/>
              <a:t>en se réveillant pour son tour va signaler sa présence à ses voisins </a:t>
            </a:r>
            <a:r>
              <a:rPr lang="fr-FR" sz="2000" dirty="0" smtClean="0"/>
              <a:t>proches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873129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97BBE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72673" y="988120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Cas concret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6 joueurs dont 2 loups garous (W)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grilles de suspicions sont vides (premier tour)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36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0 | 0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8754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2 (premier loup garou) 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</a:t>
            </a:r>
            <a:r>
              <a:rPr lang="fr-FR" sz="1400" dirty="0" err="1"/>
              <a:t>portéeréveille</a:t>
            </a:r>
            <a:r>
              <a:rPr lang="fr-FR" sz="1400" dirty="0"/>
              <a:t> </a:t>
            </a:r>
            <a:r>
              <a:rPr lang="fr-FR" sz="1400" dirty="0" smtClean="0"/>
              <a:t>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voisins reçoivent l’alerte, ils mettent a jours leurs suspicions en fonction de l’émetteur potentiel</a:t>
            </a:r>
          </a:p>
        </p:txBody>
      </p:sp>
    </p:spTree>
    <p:extLst>
      <p:ext uri="{BB962C8B-B14F-4D97-AF65-F5344CB8AC3E}">
        <p14:creationId xmlns:p14="http://schemas.microsoft.com/office/powerpoint/2010/main" val="1151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A4C2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1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10928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5 (deuxième loup garou) se réveille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portée 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Les voisins reçoivent l’alerte, ils mettent a jours leurs </a:t>
            </a:r>
            <a:r>
              <a:rPr lang="fr-FR" sz="1400" dirty="0" smtClean="0"/>
              <a:t>suspicions </a:t>
            </a:r>
            <a:r>
              <a:rPr lang="fr-FR" sz="1400" dirty="0"/>
              <a:t>en fonction de l’émetteur potentiel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0844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2 | 4 | 2 | 2 | 4 | 2</a:t>
            </a:r>
            <a:endParaRPr lang="fr-FR" sz="1050" dirty="0"/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15806" y="1196467"/>
            <a:ext cx="8754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Tour des villageois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Mise en commun des suspicions =&gt; création de la grille de suspicion collective</a:t>
            </a:r>
          </a:p>
          <a:p>
            <a:r>
              <a:rPr lang="fr-FR" sz="1400" dirty="0" smtClean="0"/>
              <a:t>(On suppose ici que les loups garous renvoient une grille vide)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Identification des loups garous en prenant les maximums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15805" y="5770065"/>
            <a:ext cx="845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 : on constate que les villageois peuvent vite identifier les loups garous par ce procédé. </a:t>
            </a:r>
            <a:endParaRPr lang="fr-FR" sz="1400" dirty="0"/>
          </a:p>
          <a:p>
            <a:r>
              <a:rPr lang="fr-FR" sz="1400" dirty="0" smtClean="0">
                <a:solidFill>
                  <a:srgbClr val="FF0000"/>
                </a:solidFill>
              </a:rPr>
              <a:t>Problématique = Identification immédiate. Comment « fausser » la grille ? Comment la rendre moins précise ?</a:t>
            </a:r>
          </a:p>
        </p:txBody>
      </p:sp>
    </p:spTree>
    <p:extLst>
      <p:ext uri="{BB962C8B-B14F-4D97-AF65-F5344CB8AC3E}">
        <p14:creationId xmlns:p14="http://schemas.microsoft.com/office/powerpoint/2010/main" val="37173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1</a:t>
            </a:r>
            <a:r>
              <a:rPr lang="fr-FR" sz="1050" dirty="0" smtClean="0">
                <a:solidFill>
                  <a:srgbClr val="FF0000"/>
                </a:solidFill>
              </a:rPr>
              <a:t>| 0 | 1 | 0 | 0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</a:t>
            </a:r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 4 | 4 | 4 | 3 | 4 | 4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24433" y="1601526"/>
            <a:ext cx="875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Réponse : A la place de renvoyer une grille vide, les loups garous n’ont qu’à incriminer leurs voisins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maximum ne corresponds plus seulement aux loups garous</a:t>
            </a:r>
          </a:p>
        </p:txBody>
      </p:sp>
    </p:spTree>
    <p:extLst>
      <p:ext uri="{BB962C8B-B14F-4D97-AF65-F5344CB8AC3E}">
        <p14:creationId xmlns:p14="http://schemas.microsoft.com/office/powerpoint/2010/main" val="41225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VOTES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795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La stratégie de l’IA est représenté par deux actions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Favoriser une personne </a:t>
            </a:r>
            <a:r>
              <a:rPr lang="fr-FR" dirty="0" smtClean="0"/>
              <a:t>(en la protégeant, la faisant élire comme maire, etc…)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Défavoriser une personne </a:t>
            </a:r>
            <a:r>
              <a:rPr lang="fr-FR" dirty="0" smtClean="0"/>
              <a:t>(la tuer, voter contre elle, etc…)</a:t>
            </a:r>
          </a:p>
        </p:txBody>
      </p:sp>
    </p:spTree>
    <p:extLst>
      <p:ext uri="{BB962C8B-B14F-4D97-AF65-F5344CB8AC3E}">
        <p14:creationId xmlns:p14="http://schemas.microsoft.com/office/powerpoint/2010/main" val="3675689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Utilisation du </a:t>
            </a:r>
            <a:r>
              <a:rPr lang="fr-FR" dirty="0" err="1" smtClean="0">
                <a:solidFill>
                  <a:srgbClr val="FF0000"/>
                </a:solidFill>
              </a:rPr>
              <a:t>scoring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pour évaluer l’ensemble des joueurs selon les points de vue de l’un d’eux.</a:t>
            </a:r>
          </a:p>
          <a:p>
            <a:pPr algn="l"/>
            <a:r>
              <a:rPr lang="fr-FR" dirty="0" smtClean="0"/>
              <a:t>(cf. </a:t>
            </a:r>
            <a:r>
              <a:rPr lang="fr-FR" dirty="0" err="1" smtClean="0"/>
              <a:t>Algo</a:t>
            </a:r>
            <a:r>
              <a:rPr lang="fr-FR" dirty="0" smtClean="0"/>
              <a:t> de </a:t>
            </a:r>
            <a:r>
              <a:rPr lang="fr-FR" dirty="0" err="1" smtClean="0"/>
              <a:t>scoring</a:t>
            </a:r>
            <a:r>
              <a:rPr lang="fr-FR" dirty="0" smtClean="0"/>
              <a:t> comme le </a:t>
            </a:r>
            <a:r>
              <a:rPr lang="fr-FR" dirty="0" err="1" smtClean="0"/>
              <a:t>MinMax</a:t>
            </a:r>
            <a:r>
              <a:rPr lang="fr-FR" dirty="0" smtClean="0"/>
              <a:t> #IA02)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097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1329444" y="1643393"/>
            <a:ext cx="3789445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(IA)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548477" y="2594703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3532265" y="3298778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1559662" y="2681788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  <a:endCxn id="34" idx="3"/>
          </p:cNvCxnSpPr>
          <p:nvPr/>
        </p:nvCxnSpPr>
        <p:spPr>
          <a:xfrm flipH="1">
            <a:off x="2649165" y="2876808"/>
            <a:ext cx="899312" cy="1134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2652377" y="3219882"/>
            <a:ext cx="879888" cy="36100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2"/>
          </p:cNvCxnSpPr>
          <p:nvPr/>
        </p:nvCxnSpPr>
        <p:spPr>
          <a:xfrm flipH="1">
            <a:off x="2104413" y="3298778"/>
            <a:ext cx="1" cy="139399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187089" y="424343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805935" y="301163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673802" y="1589845"/>
            <a:ext cx="1788712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(HUMAIN)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6904019" y="2628240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35" idx="1"/>
            <a:endCxn id="26" idx="3"/>
          </p:cNvCxnSpPr>
          <p:nvPr/>
        </p:nvCxnSpPr>
        <p:spPr>
          <a:xfrm flipH="1">
            <a:off x="7993522" y="2009590"/>
            <a:ext cx="1740780" cy="9271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6" idx="2"/>
          </p:cNvCxnSpPr>
          <p:nvPr/>
        </p:nvCxnSpPr>
        <p:spPr>
          <a:xfrm flipH="1">
            <a:off x="7448770" y="3245230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673802" y="4321316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cxnSp>
        <p:nvCxnSpPr>
          <p:cNvPr id="33" name="Connecteur droit avec flèche 32"/>
          <p:cNvCxnSpPr>
            <a:stCxn id="36" idx="1"/>
          </p:cNvCxnSpPr>
          <p:nvPr/>
        </p:nvCxnSpPr>
        <p:spPr>
          <a:xfrm flipH="1" flipV="1">
            <a:off x="7993522" y="3223463"/>
            <a:ext cx="1738866" cy="4824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9734302" y="1450867"/>
            <a:ext cx="1319720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9732388" y="3147175"/>
            <a:ext cx="1321634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UI Agent</a:t>
            </a:r>
            <a:endParaRPr lang="fr-FR" sz="1400" dirty="0"/>
          </a:p>
        </p:txBody>
      </p:sp>
      <p:cxnSp>
        <p:nvCxnSpPr>
          <p:cNvPr id="39" name="Connecteur droit avec flèche 38"/>
          <p:cNvCxnSpPr>
            <a:stCxn id="35" idx="2"/>
            <a:endCxn id="36" idx="0"/>
          </p:cNvCxnSpPr>
          <p:nvPr/>
        </p:nvCxnSpPr>
        <p:spPr>
          <a:xfrm flipH="1">
            <a:off x="10393205" y="2568313"/>
            <a:ext cx="957" cy="5788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 rot="19868423">
            <a:off x="8507608" y="1794883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Stockage de la requête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 rot="875452">
            <a:off x="8455591" y="310798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Envoi du </a:t>
            </a:r>
            <a:r>
              <a:rPr lang="fr-FR" sz="1400" dirty="0"/>
              <a:t>c</a:t>
            </a:r>
            <a:r>
              <a:rPr lang="fr-FR" sz="1400" dirty="0" smtClean="0"/>
              <a:t>hoix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10470835" y="2703855"/>
            <a:ext cx="136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Interactions</a:t>
            </a:r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548476" y="1890628"/>
            <a:ext cx="1348885" cy="5642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8" name="Connecteur droit avec flèche 27"/>
          <p:cNvCxnSpPr>
            <a:stCxn id="24" idx="1"/>
          </p:cNvCxnSpPr>
          <p:nvPr/>
        </p:nvCxnSpPr>
        <p:spPr>
          <a:xfrm flipH="1">
            <a:off x="2649165" y="2172733"/>
            <a:ext cx="899311" cy="5978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837705" y="258030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20888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314965" y="4128825"/>
            <a:ext cx="1856014" cy="1362973"/>
          </a:xfrm>
          <a:prstGeom prst="roundRect">
            <a:avLst>
              <a:gd name="adj" fmla="val 902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JOUEUR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294596" y="1274920"/>
            <a:ext cx="3623216" cy="2215554"/>
          </a:xfrm>
          <a:prstGeom prst="roundRect">
            <a:avLst>
              <a:gd name="adj" fmla="val 902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ROLE PRINCIPAL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461941" y="1274920"/>
            <a:ext cx="2758912" cy="2215554"/>
          </a:xfrm>
          <a:prstGeom prst="roundRect">
            <a:avLst>
              <a:gd name="adj" fmla="val 902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ROLE SECONDAIRE</a:t>
            </a:r>
            <a:endParaRPr lang="fr-FR" sz="1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99" y="1804878"/>
            <a:ext cx="381053" cy="38105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33" y="1804878"/>
            <a:ext cx="381053" cy="3810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27" y="1798638"/>
            <a:ext cx="381053" cy="38105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67" y="1804878"/>
            <a:ext cx="381053" cy="38105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98" y="2352654"/>
            <a:ext cx="381053" cy="38105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01" y="1804878"/>
            <a:ext cx="381053" cy="38105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35" y="1804877"/>
            <a:ext cx="381053" cy="38105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00" y="2334801"/>
            <a:ext cx="381053" cy="38105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32" y="2334801"/>
            <a:ext cx="381053" cy="38105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67" y="2334801"/>
            <a:ext cx="381053" cy="38105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85" y="1798637"/>
            <a:ext cx="381053" cy="38105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02" y="1798637"/>
            <a:ext cx="381053" cy="38105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9" y="2896012"/>
            <a:ext cx="381053" cy="38105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66" y="2897291"/>
            <a:ext cx="381053" cy="38105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32" y="2900429"/>
            <a:ext cx="381053" cy="38105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392" y="2322354"/>
            <a:ext cx="381053" cy="381053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98" y="2900430"/>
            <a:ext cx="381053" cy="38105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52" y="2340391"/>
            <a:ext cx="381053" cy="381053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393" y="1798637"/>
            <a:ext cx="381053" cy="381053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17673" y="4481700"/>
            <a:ext cx="666750" cy="657225"/>
          </a:xfrm>
          <a:prstGeom prst="rect">
            <a:avLst/>
          </a:prstGeom>
        </p:spPr>
      </p:pic>
      <p:cxnSp>
        <p:nvCxnSpPr>
          <p:cNvPr id="31" name="Connecteur droit avec flèche 30"/>
          <p:cNvCxnSpPr>
            <a:stCxn id="4" idx="0"/>
          </p:cNvCxnSpPr>
          <p:nvPr/>
        </p:nvCxnSpPr>
        <p:spPr>
          <a:xfrm flipV="1">
            <a:off x="3242972" y="3490474"/>
            <a:ext cx="0" cy="638351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4" idx="0"/>
            <a:endCxn id="6" idx="2"/>
          </p:cNvCxnSpPr>
          <p:nvPr/>
        </p:nvCxnSpPr>
        <p:spPr>
          <a:xfrm rot="5400000" flipH="1" flipV="1">
            <a:off x="5223009" y="1510438"/>
            <a:ext cx="638351" cy="4598425"/>
          </a:xfrm>
          <a:prstGeom prst="bentConnector3">
            <a:avLst>
              <a:gd name="adj1" fmla="val 50000"/>
            </a:avLst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251392" y="3851826"/>
            <a:ext cx="1913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possède</a:t>
            </a:r>
            <a:endParaRPr lang="fr-FR" sz="1200" dirty="0"/>
          </a:p>
        </p:txBody>
      </p:sp>
      <p:sp>
        <p:nvSpPr>
          <p:cNvPr id="36" name="ZoneTexte 35"/>
          <p:cNvSpPr txBox="1"/>
          <p:nvPr/>
        </p:nvSpPr>
        <p:spPr>
          <a:xfrm>
            <a:off x="2448453" y="3677841"/>
            <a:ext cx="1913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possède</a:t>
            </a:r>
            <a:endParaRPr lang="fr-FR" sz="1200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1048" y="3848646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0,*</a:t>
            </a:r>
            <a:endParaRPr lang="fr-FR" sz="12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287171" y="3503855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7935067" y="3533286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0,*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94740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3" y="1652020"/>
            <a:ext cx="5518178" cy="2268903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(SIMPLE CITIZEN)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898180" y="2314443"/>
            <a:ext cx="1468193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6632277" y="779477"/>
            <a:ext cx="0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924540" y="993369"/>
            <a:ext cx="2664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 </a:t>
            </a:r>
          </a:p>
          <a:p>
            <a:pPr algn="r"/>
            <a:r>
              <a:rPr lang="fr-FR" sz="1400" dirty="0" smtClean="0"/>
              <a:t>WEREWOLF durant la nuit</a:t>
            </a:r>
          </a:p>
          <a:p>
            <a:pPr algn="r"/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18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SIMPLE CITIZEN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9927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544705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962645" y="2294835"/>
            <a:ext cx="1403356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6681092" y="759869"/>
            <a:ext cx="5041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124471" y="1020493"/>
            <a:ext cx="2539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 smtClean="0"/>
              <a:t>WEREWOLF durant la nuit</a:t>
            </a:r>
          </a:p>
          <a:p>
            <a:pPr algn="r"/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Lover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LOVER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068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547753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975262" y="2294835"/>
            <a:ext cx="1421742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6684186" y="759869"/>
            <a:ext cx="1094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093386" y="1022869"/>
            <a:ext cx="2510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/>
              <a:t>WEREWOLF durant </a:t>
            </a:r>
            <a:r>
              <a:rPr lang="fr-FR" sz="1400" dirty="0" smtClean="0"/>
              <a:t>la nuit</a:t>
            </a:r>
          </a:p>
          <a:p>
            <a:pPr algn="r"/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Family</a:t>
            </a:r>
            <a:r>
              <a:rPr lang="fr-FR" sz="1200" dirty="0" smtClean="0"/>
              <a:t>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FAMILY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1971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5741699" cy="2494386"/>
          </a:xfrm>
          <a:prstGeom prst="roundRect">
            <a:avLst>
              <a:gd name="adj" fmla="val 9243"/>
            </a:avLst>
          </a:prstGeom>
          <a:solidFill>
            <a:srgbClr val="ADC8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(MEDIUM)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025427" y="2312615"/>
            <a:ext cx="1495134" cy="5464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278316" y="951728"/>
            <a:ext cx="2414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/>
              <a:t>WEREWOLF durant </a:t>
            </a:r>
            <a:r>
              <a:rPr lang="fr-FR" sz="1400" dirty="0" smtClean="0"/>
              <a:t>la nuit</a:t>
            </a:r>
          </a:p>
          <a:p>
            <a:pPr algn="r"/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025427" y="2998910"/>
            <a:ext cx="1495134" cy="5642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Medium Suspicion Listener Behaviour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4196080" y="4291134"/>
            <a:ext cx="2496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Connaissance du rôle d’un joueur (</a:t>
            </a:r>
            <a:r>
              <a:rPr lang="fr-FR" sz="1400" dirty="0"/>
              <a:t>tour MEDIUM)</a:t>
            </a:r>
            <a:endParaRPr lang="fr-FR" sz="1400" dirty="0" smtClean="0"/>
          </a:p>
          <a:p>
            <a:pPr algn="r"/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MEDIUM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6797034" y="762452"/>
            <a:ext cx="1094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6771900" y="3565341"/>
            <a:ext cx="1094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870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788160"/>
            <a:ext cx="5518179" cy="2248798"/>
          </a:xfrm>
          <a:prstGeom prst="roundRect">
            <a:avLst>
              <a:gd name="adj" fmla="val 9243"/>
            </a:avLst>
          </a:prstGeom>
          <a:solidFill>
            <a:srgbClr val="ADC8E8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(LITTLE_GIRL)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898179" y="2294835"/>
            <a:ext cx="148814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Little</a:t>
            </a:r>
            <a:r>
              <a:rPr lang="fr-FR" sz="1200" dirty="0" smtClean="0"/>
              <a:t> Girl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6679077" y="1086498"/>
            <a:ext cx="7056" cy="1208337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451249" y="1203898"/>
            <a:ext cx="218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Espionnage WEREWOLF (Tour LITTLE_GIRL)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LITTLE GIRL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891186" y="3016690"/>
            <a:ext cx="1495134" cy="54643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224303" y="4104378"/>
            <a:ext cx="2414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/>
              <a:t>WEREWOLF durant </a:t>
            </a:r>
            <a:r>
              <a:rPr lang="fr-FR" sz="1400" dirty="0" smtClean="0"/>
              <a:t>la nuit</a:t>
            </a:r>
          </a:p>
          <a:p>
            <a:pPr algn="r"/>
            <a:endParaRPr lang="fr-FR" sz="1400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H="1">
            <a:off x="6686133" y="3563120"/>
            <a:ext cx="1094" cy="117550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507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879227"/>
            <a:ext cx="5528339" cy="2743574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(WEREWOLF)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8" y="2914568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909223" y="2294835"/>
            <a:ext cx="1553822" cy="56421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82501" y="2576940"/>
            <a:ext cx="859296" cy="4183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1" y="3250175"/>
            <a:ext cx="843084" cy="3084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29" y="3223063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6693823" y="1293373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6702" y="2900361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896365" y="1356007"/>
            <a:ext cx="2718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/>
              <a:t>LITTLE_GIRL durant </a:t>
            </a:r>
            <a:r>
              <a:rPr lang="fr-FR" sz="1400" dirty="0" smtClean="0"/>
              <a:t>la nuit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325584" y="3772472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Vote Behaviour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26" idx="1"/>
          </p:cNvCxnSpPr>
          <p:nvPr/>
        </p:nvCxnSpPr>
        <p:spPr>
          <a:xfrm flipH="1" flipV="1">
            <a:off x="3467146" y="3490367"/>
            <a:ext cx="858438" cy="56421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577375" y="333119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9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WEREWOLF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289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548861" y="3230507"/>
            <a:ext cx="3435379" cy="2133973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 smtClean="0"/>
              <a:t>Role XXX Controller Agent</a:t>
            </a:r>
            <a:endParaRPr lang="fr-FR" sz="14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758758" y="377059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Turn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4355177" y="377059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Synchronous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98821" y="4125972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Gestion du vote avec les joueurs</a:t>
            </a:r>
            <a:endParaRPr lang="fr-FR" sz="1400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5750560" y="4084320"/>
            <a:ext cx="1991360" cy="2032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791181" y="4079087"/>
            <a:ext cx="2000221" cy="5233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030241" y="4125972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Débuter/finir le tour</a:t>
            </a:r>
            <a:endParaRPr lang="fr-FR" sz="1400" dirty="0"/>
          </a:p>
        </p:txBody>
      </p:sp>
      <p:cxnSp>
        <p:nvCxnSpPr>
          <p:cNvPr id="36" name="Connecteur droit avec flèche 35"/>
          <p:cNvCxnSpPr>
            <a:stCxn id="34" idx="2"/>
            <a:endCxn id="20" idx="2"/>
          </p:cNvCxnSpPr>
          <p:nvPr/>
        </p:nvCxnSpPr>
        <p:spPr>
          <a:xfrm rot="16200000" flipH="1">
            <a:off x="4250228" y="3589372"/>
            <a:ext cx="12700" cy="1596419"/>
          </a:xfrm>
          <a:prstGeom prst="bentConnector3">
            <a:avLst>
              <a:gd name="adj1" fmla="val 2760000"/>
            </a:avLst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366678" y="4742961"/>
            <a:ext cx="174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Lancement &amp; récupération du vote</a:t>
            </a:r>
            <a:endParaRPr lang="fr-FR" sz="14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2427128" y="794696"/>
            <a:ext cx="2062480" cy="120833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cxnSp>
        <p:nvCxnSpPr>
          <p:cNvPr id="40" name="Connecteur droit avec flèche 39"/>
          <p:cNvCxnSpPr>
            <a:stCxn id="34" idx="0"/>
            <a:endCxn id="39" idx="2"/>
          </p:cNvCxnSpPr>
          <p:nvPr/>
        </p:nvCxnSpPr>
        <p:spPr>
          <a:xfrm flipV="1">
            <a:off x="3452019" y="2003026"/>
            <a:ext cx="6349" cy="17675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452019" y="2358405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Récupération archive des votes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 flipV="1">
            <a:off x="3124200" y="4421566"/>
            <a:ext cx="25550" cy="17861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124200" y="5544656"/>
            <a:ext cx="236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Coordination des joueurs (endormir, réveiller, etc…)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57774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548861" y="2840015"/>
            <a:ext cx="8393459" cy="252446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 smtClean="0"/>
              <a:t> Citizen Controller Agent</a:t>
            </a:r>
            <a:endParaRPr lang="fr-FR" sz="14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758758" y="377059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Turn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4355177" y="377059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Synchronous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4355177" y="5509736"/>
            <a:ext cx="1229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Gestion du vote avec les joueurs</a:t>
            </a:r>
            <a:endParaRPr lang="fr-FR" sz="1400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5520906" y="4379072"/>
            <a:ext cx="1619" cy="199584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933922" y="3934284"/>
            <a:ext cx="2000221" cy="5233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23521" y="3546008"/>
            <a:ext cx="212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Débuter/finir le </a:t>
            </a:r>
            <a:r>
              <a:rPr lang="fr-FR" sz="1400" dirty="0" smtClean="0"/>
              <a:t>tour</a:t>
            </a:r>
          </a:p>
        </p:txBody>
      </p:sp>
      <p:cxnSp>
        <p:nvCxnSpPr>
          <p:cNvPr id="36" name="Connecteur droit avec flèche 35"/>
          <p:cNvCxnSpPr>
            <a:stCxn id="34" idx="2"/>
            <a:endCxn id="20" idx="2"/>
          </p:cNvCxnSpPr>
          <p:nvPr/>
        </p:nvCxnSpPr>
        <p:spPr>
          <a:xfrm rot="16200000" flipH="1">
            <a:off x="4250228" y="3589372"/>
            <a:ext cx="12700" cy="1596419"/>
          </a:xfrm>
          <a:prstGeom prst="bentConnector3">
            <a:avLst>
              <a:gd name="adj1" fmla="val 2760000"/>
            </a:avLst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366678" y="4742961"/>
            <a:ext cx="174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Lancement &amp; récupération du vote</a:t>
            </a:r>
            <a:endParaRPr lang="fr-FR" sz="14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2407920" y="794696"/>
            <a:ext cx="2081688" cy="120833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cxnSp>
        <p:nvCxnSpPr>
          <p:cNvPr id="40" name="Connecteur droit avec flèche 39"/>
          <p:cNvCxnSpPr>
            <a:stCxn id="34" idx="0"/>
            <a:endCxn id="39" idx="2"/>
          </p:cNvCxnSpPr>
          <p:nvPr/>
        </p:nvCxnSpPr>
        <p:spPr>
          <a:xfrm flipH="1" flipV="1">
            <a:off x="3448764" y="2003026"/>
            <a:ext cx="3255" cy="17675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366678" y="2171540"/>
            <a:ext cx="162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Récupération archive des votes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3119120" y="4421566"/>
            <a:ext cx="5080" cy="182683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881062" y="5486180"/>
            <a:ext cx="236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Coordination des joueurs (endormir, réveiller, etc…)</a:t>
            </a:r>
            <a:endParaRPr lang="fr-FR" sz="14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5964295" y="377694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Kill </a:t>
            </a:r>
            <a:r>
              <a:rPr lang="fr-FR" sz="1200" dirty="0" err="1" smtClean="0"/>
              <a:t>Victim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7567063" y="3764241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Add</a:t>
            </a:r>
            <a:r>
              <a:rPr lang="fr-FR" sz="1200" dirty="0" smtClean="0"/>
              <a:t> </a:t>
            </a:r>
            <a:r>
              <a:rPr lang="fr-FR" sz="1200" dirty="0" err="1" smtClean="0"/>
              <a:t>Victim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9169832" y="3762080"/>
            <a:ext cx="1386522" cy="6169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Remove</a:t>
            </a:r>
            <a:r>
              <a:rPr lang="fr-FR" sz="1200" dirty="0" smtClean="0"/>
              <a:t> </a:t>
            </a:r>
            <a:r>
              <a:rPr lang="fr-FR" sz="1200" dirty="0" err="1" smtClean="0"/>
              <a:t>Victim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9" name="Connecteur droit avec flèche 35"/>
          <p:cNvCxnSpPr/>
          <p:nvPr/>
        </p:nvCxnSpPr>
        <p:spPr>
          <a:xfrm rot="16200000" flipH="1">
            <a:off x="5430962" y="2162366"/>
            <a:ext cx="6350" cy="3205537"/>
          </a:xfrm>
          <a:prstGeom prst="bentConnector3">
            <a:avLst>
              <a:gd name="adj1" fmla="val -3600000"/>
            </a:avLst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528785" y="2976965"/>
            <a:ext cx="174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Déclencher meurtre des victimes </a:t>
            </a:r>
            <a:endParaRPr lang="fr-FR" sz="1400" dirty="0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8341803" y="4392040"/>
            <a:ext cx="5080" cy="182683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939279" y="5456654"/>
            <a:ext cx="1528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Ajouter d’une victime</a:t>
            </a:r>
            <a:endParaRPr lang="fr-FR" sz="14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9864884" y="4421566"/>
            <a:ext cx="5080" cy="182683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8462360" y="5486180"/>
            <a:ext cx="1528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Retrait d’une victime (sauvetage)</a:t>
            </a:r>
            <a:endParaRPr lang="fr-FR" sz="1400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918372" y="4241959"/>
            <a:ext cx="2000221" cy="5233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87227" y="4300244"/>
            <a:ext cx="179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Demande vérification de l’état de jeu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26777480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548861" y="3215799"/>
            <a:ext cx="5121939" cy="1755851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 smtClean="0"/>
              <a:t> Game Controller Agent</a:t>
            </a:r>
            <a:endParaRPr lang="fr-FR" sz="14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4338382" y="3763320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Turns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799660" y="5129530"/>
            <a:ext cx="122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Débuter/finir un tour</a:t>
            </a:r>
            <a:endParaRPr lang="fr-FR" sz="1400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1554480" y="4033520"/>
            <a:ext cx="1179999" cy="28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030241" y="4125972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Lancer la routine de jeu</a:t>
            </a:r>
            <a:endParaRPr lang="fr-FR" sz="14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3768319" y="799140"/>
            <a:ext cx="2526647" cy="120833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cxnSp>
        <p:nvCxnSpPr>
          <p:cNvPr id="40" name="Connecteur droit avec flèche 39"/>
          <p:cNvCxnSpPr>
            <a:stCxn id="34" idx="0"/>
            <a:endCxn id="39" idx="2"/>
          </p:cNvCxnSpPr>
          <p:nvPr/>
        </p:nvCxnSpPr>
        <p:spPr>
          <a:xfrm flipV="1">
            <a:off x="5031643" y="2007470"/>
            <a:ext cx="0" cy="175585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248335" y="2255127"/>
            <a:ext cx="1780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MAJ Infos de partie (tour, état du jour, etc..)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5029029" y="4370192"/>
            <a:ext cx="5080" cy="142100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à coins arrondis 22"/>
          <p:cNvSpPr/>
          <p:nvPr/>
        </p:nvSpPr>
        <p:spPr>
          <a:xfrm>
            <a:off x="6002014" y="3763320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Check End Game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725355" y="3743011"/>
            <a:ext cx="1386522" cy="6169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Init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6690195" y="4392040"/>
            <a:ext cx="10160" cy="126071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828280" y="5129530"/>
            <a:ext cx="1528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Vérifier l’état de jeu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2133414" y="5108206"/>
            <a:ext cx="122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Init partie</a:t>
            </a:r>
          </a:p>
          <a:p>
            <a:pPr algn="ctr"/>
            <a:r>
              <a:rPr lang="fr-FR" sz="1400" dirty="0" smtClean="0"/>
              <a:t>(joueur, rôles)</a:t>
            </a:r>
            <a:endParaRPr lang="fr-FR" sz="1400" dirty="0"/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3362783" y="4348868"/>
            <a:ext cx="5080" cy="142100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905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013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/>
          <p:cNvGrpSpPr/>
          <p:nvPr/>
        </p:nvGrpSpPr>
        <p:grpSpPr>
          <a:xfrm>
            <a:off x="1493048" y="923807"/>
            <a:ext cx="7771491" cy="3673204"/>
            <a:chOff x="1493048" y="923807"/>
            <a:chExt cx="7771491" cy="3673204"/>
          </a:xfrm>
        </p:grpSpPr>
        <p:grpSp>
          <p:nvGrpSpPr>
            <p:cNvPr id="2" name="Groupe 1"/>
            <p:cNvGrpSpPr/>
            <p:nvPr/>
          </p:nvGrpSpPr>
          <p:grpSpPr>
            <a:xfrm>
              <a:off x="4208420" y="923807"/>
              <a:ext cx="1856014" cy="1362973"/>
              <a:chOff x="2314965" y="4128825"/>
              <a:chExt cx="1856014" cy="1362973"/>
            </a:xfrm>
          </p:grpSpPr>
          <p:sp>
            <p:nvSpPr>
              <p:cNvPr id="4" name="Rectangle à coins arrondis 3"/>
              <p:cNvSpPr/>
              <p:nvPr/>
            </p:nvSpPr>
            <p:spPr>
              <a:xfrm>
                <a:off x="2314965" y="4128825"/>
                <a:ext cx="1856014" cy="1362973"/>
              </a:xfrm>
              <a:prstGeom prst="roundRect">
                <a:avLst>
                  <a:gd name="adj" fmla="val 9022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fr-FR" sz="1200" dirty="0" smtClean="0"/>
                  <a:t>JOUEUR</a:t>
                </a:r>
                <a:endParaRPr lang="fr-FR" sz="1200" dirty="0"/>
              </a:p>
            </p:txBody>
          </p:sp>
          <p:pic>
            <p:nvPicPr>
              <p:cNvPr id="29" name="Image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17673" y="4481700"/>
                <a:ext cx="666750" cy="657225"/>
              </a:xfrm>
              <a:prstGeom prst="rect">
                <a:avLst/>
              </a:prstGeom>
            </p:spPr>
          </p:pic>
        </p:grpSp>
        <p:cxnSp>
          <p:nvCxnSpPr>
            <p:cNvPr id="31" name="Connecteur droit avec flèche 30"/>
            <p:cNvCxnSpPr>
              <a:stCxn id="4" idx="2"/>
              <a:endCxn id="41" idx="0"/>
            </p:cNvCxnSpPr>
            <p:nvPr/>
          </p:nvCxnSpPr>
          <p:spPr>
            <a:xfrm rot="5400000">
              <a:off x="3305112" y="1402723"/>
              <a:ext cx="947258" cy="271537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e 39"/>
            <p:cNvGrpSpPr/>
            <p:nvPr/>
          </p:nvGrpSpPr>
          <p:grpSpPr>
            <a:xfrm>
              <a:off x="1493048" y="3234038"/>
              <a:ext cx="1856014" cy="1362973"/>
              <a:chOff x="2314965" y="4128825"/>
              <a:chExt cx="1856014" cy="1362973"/>
            </a:xfrm>
          </p:grpSpPr>
          <p:sp>
            <p:nvSpPr>
              <p:cNvPr id="41" name="Rectangle à coins arrondis 40"/>
              <p:cNvSpPr/>
              <p:nvPr/>
            </p:nvSpPr>
            <p:spPr>
              <a:xfrm>
                <a:off x="2314965" y="4128825"/>
                <a:ext cx="1856014" cy="1362973"/>
              </a:xfrm>
              <a:prstGeom prst="roundRect">
                <a:avLst>
                  <a:gd name="adj" fmla="val 9022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fr-FR" sz="1200" dirty="0" smtClean="0"/>
                  <a:t>REVEILLE ( WAKE )</a:t>
                </a:r>
                <a:endParaRPr lang="fr-FR" sz="1200" dirty="0"/>
              </a:p>
            </p:txBody>
          </p:sp>
          <p:pic>
            <p:nvPicPr>
              <p:cNvPr id="42" name="Image 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17673" y="4481700"/>
                <a:ext cx="666750" cy="657225"/>
              </a:xfrm>
              <a:prstGeom prst="rect">
                <a:avLst/>
              </a:prstGeom>
            </p:spPr>
          </p:pic>
        </p:grpSp>
        <p:grpSp>
          <p:nvGrpSpPr>
            <p:cNvPr id="43" name="Groupe 42"/>
            <p:cNvGrpSpPr/>
            <p:nvPr/>
          </p:nvGrpSpPr>
          <p:grpSpPr>
            <a:xfrm>
              <a:off x="4549871" y="3234038"/>
              <a:ext cx="1856014" cy="1362973"/>
              <a:chOff x="2314965" y="4128825"/>
              <a:chExt cx="1856014" cy="1362973"/>
            </a:xfrm>
          </p:grpSpPr>
          <p:sp>
            <p:nvSpPr>
              <p:cNvPr id="44" name="Rectangle à coins arrondis 43"/>
              <p:cNvSpPr/>
              <p:nvPr/>
            </p:nvSpPr>
            <p:spPr>
              <a:xfrm>
                <a:off x="2314965" y="4128825"/>
                <a:ext cx="1856014" cy="1362973"/>
              </a:xfrm>
              <a:prstGeom prst="roundRect">
                <a:avLst>
                  <a:gd name="adj" fmla="val 9022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fr-FR" sz="1200" dirty="0" smtClean="0"/>
                  <a:t>ENDORMI ( SLEEP )</a:t>
                </a:r>
                <a:endParaRPr lang="fr-FR" sz="1200" dirty="0"/>
              </a:p>
            </p:txBody>
          </p:sp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17673" y="4481700"/>
                <a:ext cx="666750" cy="657225"/>
              </a:xfrm>
              <a:prstGeom prst="rect">
                <a:avLst/>
              </a:prstGeom>
            </p:spPr>
          </p:pic>
        </p:grpSp>
        <p:grpSp>
          <p:nvGrpSpPr>
            <p:cNvPr id="46" name="Groupe 45"/>
            <p:cNvGrpSpPr/>
            <p:nvPr/>
          </p:nvGrpSpPr>
          <p:grpSpPr>
            <a:xfrm>
              <a:off x="7408525" y="3234038"/>
              <a:ext cx="1856014" cy="1362973"/>
              <a:chOff x="2314965" y="4128825"/>
              <a:chExt cx="1856014" cy="1362973"/>
            </a:xfrm>
          </p:grpSpPr>
          <p:sp>
            <p:nvSpPr>
              <p:cNvPr id="47" name="Rectangle à coins arrondis 46"/>
              <p:cNvSpPr/>
              <p:nvPr/>
            </p:nvSpPr>
            <p:spPr>
              <a:xfrm>
                <a:off x="2314965" y="4128825"/>
                <a:ext cx="1856014" cy="1362973"/>
              </a:xfrm>
              <a:prstGeom prst="roundRect">
                <a:avLst>
                  <a:gd name="adj" fmla="val 9022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fr-FR" sz="1200" dirty="0" smtClean="0"/>
                  <a:t>MORT ( DEAD )</a:t>
                </a:r>
              </a:p>
              <a:p>
                <a:endParaRPr lang="fr-FR" sz="1200" dirty="0"/>
              </a:p>
            </p:txBody>
          </p:sp>
          <p:pic>
            <p:nvPicPr>
              <p:cNvPr id="48" name="Image 4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17673" y="4481700"/>
                <a:ext cx="666750" cy="657225"/>
              </a:xfrm>
              <a:prstGeom prst="rect">
                <a:avLst/>
              </a:prstGeom>
            </p:spPr>
          </p:pic>
        </p:grpSp>
        <p:cxnSp>
          <p:nvCxnSpPr>
            <p:cNvPr id="49" name="Connecteur droit avec flèche 30"/>
            <p:cNvCxnSpPr>
              <a:stCxn id="4" idx="2"/>
              <a:endCxn id="44" idx="0"/>
            </p:cNvCxnSpPr>
            <p:nvPr/>
          </p:nvCxnSpPr>
          <p:spPr>
            <a:xfrm rot="16200000" flipH="1">
              <a:off x="4833523" y="2589683"/>
              <a:ext cx="947258" cy="34145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30"/>
            <p:cNvCxnSpPr>
              <a:stCxn id="4" idx="2"/>
              <a:endCxn id="47" idx="0"/>
            </p:cNvCxnSpPr>
            <p:nvPr/>
          </p:nvCxnSpPr>
          <p:spPr>
            <a:xfrm rot="16200000" flipH="1">
              <a:off x="6262850" y="1160356"/>
              <a:ext cx="947258" cy="320010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6019" y="3586913"/>
              <a:ext cx="581025" cy="638175"/>
            </a:xfrm>
            <a:prstGeom prst="rect">
              <a:avLst/>
            </a:prstGeom>
          </p:spPr>
        </p:pic>
        <p:pic>
          <p:nvPicPr>
            <p:cNvPr id="57" name="Imag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4028" y="3596437"/>
              <a:ext cx="647700" cy="619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55665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331577" y="3415345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IP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31577" y="3966579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916349" y="4425869"/>
            <a:ext cx="1157591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225129" y="2986551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Rejoindre serveur de partie</a:t>
            </a:r>
            <a:endParaRPr lang="fr-FR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225129" y="1563389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serveur de partie</a:t>
            </a:r>
            <a:endParaRPr lang="fr-FR" i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916348" y="2484155"/>
            <a:ext cx="1157591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331577" y="2012256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2859933" y="4425869"/>
            <a:ext cx="3414408" cy="33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2859933" y="2489905"/>
            <a:ext cx="3414408" cy="33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455368" y="2451473"/>
            <a:ext cx="278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container SMA + container UI</a:t>
            </a:r>
            <a:endParaRPr lang="fr-FR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6432115" y="4277332"/>
            <a:ext cx="278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container UI en le rattachant au container SMA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6646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31577" y="2361515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2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577" y="1563389"/>
            <a:ext cx="26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Parties en cours</a:t>
            </a:r>
            <a:endParaRPr lang="fr-FR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331577" y="2012256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1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331577" y="2707531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3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331577" y="3046054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4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039336" y="2006888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039335" y="2356147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039334" y="2705406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039330" y="3056790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950094" y="4027863"/>
            <a:ext cx="1246253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Nouvelle partie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18525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829637" y="2565796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577" y="1563389"/>
            <a:ext cx="26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Nouvelle partie</a:t>
            </a:r>
            <a:endParaRPr lang="fr-FR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829637" y="2216537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829637" y="2911812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829637" y="3250335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950094" y="4799570"/>
            <a:ext cx="1246253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 partie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31577" y="2197773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WEREWOLF</a:t>
            </a:r>
            <a:endParaRPr lang="fr-FR" sz="14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1346423" y="2583546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</a:t>
            </a:r>
            <a:endParaRPr lang="fr-FR" sz="14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351541" y="2949662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XX</a:t>
            </a:r>
            <a:endParaRPr lang="fr-FR" sz="1400" i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1351541" y="3315778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XXX</a:t>
            </a:r>
            <a:endParaRPr lang="fr-FR" sz="1400" i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2829637" y="4024952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331577" y="4033713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NB HUMAINS 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099563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3" y="1159464"/>
            <a:ext cx="6303013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679" y="2107351"/>
            <a:ext cx="2181220" cy="168643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Logs 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38135" y="1458778"/>
            <a:ext cx="5738763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ETAT DU JEU (JOUR NUIT…)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695679" y="3918471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PLAYER 1 : 0</a:t>
            </a:r>
          </a:p>
          <a:p>
            <a:r>
              <a:rPr lang="fr-FR" sz="1200" dirty="0" smtClean="0"/>
              <a:t>PLAYER 2 : 5</a:t>
            </a:r>
          </a:p>
          <a:p>
            <a:r>
              <a:rPr lang="fr-FR" sz="1200" dirty="0" smtClean="0"/>
              <a:t>PLAYER 3 : 1</a:t>
            </a:r>
          </a:p>
          <a:p>
            <a:r>
              <a:rPr lang="fr-FR" sz="1200" dirty="0" smtClean="0"/>
              <a:t>….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138136" y="2107351"/>
            <a:ext cx="3424136" cy="307749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map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81054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2" y="1159464"/>
            <a:ext cx="9153219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679" y="2107351"/>
            <a:ext cx="2181220" cy="168643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Logs 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38135" y="1458778"/>
            <a:ext cx="5738763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ETAT DU JEU (JOUR NUIT…)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695679" y="3918471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PLAYER 1 : 0</a:t>
            </a:r>
          </a:p>
          <a:p>
            <a:r>
              <a:rPr lang="fr-FR" sz="1200" dirty="0" smtClean="0"/>
              <a:t>PLAYER 2 : 5</a:t>
            </a:r>
          </a:p>
          <a:p>
            <a:r>
              <a:rPr lang="fr-FR" sz="1200" dirty="0" smtClean="0"/>
              <a:t>PLAYER 3 : 1</a:t>
            </a:r>
          </a:p>
          <a:p>
            <a:r>
              <a:rPr lang="fr-FR" sz="1200" dirty="0" smtClean="0"/>
              <a:t>….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138136" y="2107351"/>
            <a:ext cx="3424136" cy="307749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map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352720" y="2631380"/>
            <a:ext cx="2181220" cy="43962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joueur humain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740449" y="3180595"/>
            <a:ext cx="793491" cy="43962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ok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71908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ALGOS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431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#</a:t>
            </a:r>
            <a:r>
              <a:rPr lang="fr-FR" sz="1400" dirty="0" err="1" smtClean="0"/>
              <a:t>citizen</a:t>
            </a:r>
            <a:r>
              <a:rPr lang="fr-FR" sz="1400" dirty="0" smtClean="0"/>
              <a:t> vote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	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jc</a:t>
            </a:r>
            <a:r>
              <a:rPr lang="fr-FR" sz="1400" dirty="0"/>
              <a:t>) * FACTEUR_GLOBAL_VOTE #combien de fois le joueur a voté contre le joueur courant depuis le début de partie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FACTEUR_VOTE #combien de fois le joueur a voté contre le joueur courant  depuis le début du tour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# positif si le joueur a plus de voix que le joueur courant. négatif sinon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	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0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744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citizen</a:t>
            </a:r>
            <a:r>
              <a:rPr lang="fr-FR" sz="1400" dirty="0"/>
              <a:t> </a:t>
            </a:r>
            <a:r>
              <a:rPr lang="fr-FR" sz="1400" dirty="0" smtClean="0"/>
              <a:t>suspicion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-suspicion(s, j) * SUSPICION_FACTEUR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SUSPICION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353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8" y="652485"/>
            <a:ext cx="114591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#lover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ja</a:t>
            </a:r>
            <a:r>
              <a:rPr lang="fr-FR" sz="1400" dirty="0"/>
              <a:t> : lover (joueur aimé)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r>
              <a:rPr lang="fr-FR" sz="1400" dirty="0"/>
              <a:t> </a:t>
            </a:r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si j = </a:t>
            </a:r>
            <a:r>
              <a:rPr lang="fr-FR" sz="1400" dirty="0" err="1"/>
              <a:t>ja</a:t>
            </a:r>
            <a:endParaRPr lang="fr-FR" sz="1400" dirty="0"/>
          </a:p>
          <a:p>
            <a:r>
              <a:rPr lang="fr-FR" sz="1400" dirty="0"/>
              <a:t>			score = MIN_VALUE</a:t>
            </a:r>
          </a:p>
          <a:p>
            <a:r>
              <a:rPr lang="fr-FR" sz="1400" dirty="0"/>
              <a:t>		sinon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ja</a:t>
            </a:r>
            <a:r>
              <a:rPr lang="fr-FR" sz="1400" dirty="0"/>
              <a:t>) * FACTEUR_GLOBAL_VOTE #combien de fois le joueur a voté contre le joueur aimé depuis le début de partie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FACTEUR_VOTE #combien de fois le joueur a voté contre le joueur aimé  depuis le début du tour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FACTEUR_DIFFERENCE_VOTE # positif si le joueur a plus de voix que le joueur aimé. 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8" y="237318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LOVER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059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876601"/>
            <a:ext cx="1145918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werewolf</a:t>
            </a:r>
            <a:r>
              <a:rPr lang="fr-FR" sz="1400" dirty="0"/>
              <a:t>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ws</a:t>
            </a:r>
            <a:r>
              <a:rPr lang="fr-FR" sz="1400" dirty="0"/>
              <a:t> : </a:t>
            </a:r>
            <a:r>
              <a:rPr lang="fr-FR" sz="1400" dirty="0" err="1"/>
              <a:t>werewolves</a:t>
            </a:r>
            <a:endParaRPr lang="fr-FR" sz="1400" dirty="0"/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ws</a:t>
            </a:r>
            <a:r>
              <a:rPr lang="fr-FR" sz="1400" dirty="0"/>
              <a:t>) * FACTEUR_VOTE # nb de loups garou ayant voté contre lui</a:t>
            </a:r>
          </a:p>
          <a:p>
            <a:r>
              <a:rPr lang="fr-FR" sz="1400" dirty="0"/>
              <a:t>		si j appartient </a:t>
            </a:r>
            <a:r>
              <a:rPr lang="fr-FR" sz="1400" dirty="0" err="1"/>
              <a:t>ws</a:t>
            </a:r>
            <a:endParaRPr lang="fr-FR" sz="1400" dirty="0"/>
          </a:p>
          <a:p>
            <a:r>
              <a:rPr lang="fr-FR" sz="1400" dirty="0"/>
              <a:t>			si </a:t>
            </a:r>
            <a:r>
              <a:rPr lang="fr-FR" sz="1400" dirty="0" err="1"/>
              <a:t>get</a:t>
            </a:r>
            <a:r>
              <a:rPr lang="fr-FR" sz="1400" dirty="0"/>
              <a:t>-vote(v, j) != 0 #si il y'a </a:t>
            </a:r>
            <a:r>
              <a:rPr lang="fr-FR" sz="1400" dirty="0" err="1"/>
              <a:t>deja</a:t>
            </a:r>
            <a:r>
              <a:rPr lang="fr-FR" sz="1400" dirty="0"/>
              <a:t> un vote pour un loup garou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</a:t>
            </a:r>
          </a:p>
          <a:p>
            <a:r>
              <a:rPr lang="fr-FR" sz="1400" dirty="0"/>
              <a:t>			sinon</a:t>
            </a:r>
          </a:p>
          <a:p>
            <a:r>
              <a:rPr lang="fr-FR" sz="1400" dirty="0"/>
              <a:t>				score = MIN_VALUE</a:t>
            </a:r>
          </a:p>
          <a:p>
            <a:r>
              <a:rPr lang="fr-FR" sz="1400" dirty="0"/>
              <a:t>		</a:t>
            </a:r>
            <a:r>
              <a:rPr lang="fr-FR" sz="1400" dirty="0" err="1"/>
              <a:t>fsi</a:t>
            </a:r>
            <a:endParaRPr lang="fr-FR" sz="1400" dirty="0"/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WEREWOLF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190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546784" y="2389155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183148" y="2876887"/>
            <a:ext cx="1889184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System container</a:t>
            </a:r>
            <a:endParaRPr lang="fr-FR" sz="1200" dirty="0"/>
          </a:p>
        </p:txBody>
      </p:sp>
      <p:sp>
        <p:nvSpPr>
          <p:cNvPr id="5" name="Ellipse 4"/>
          <p:cNvSpPr/>
          <p:nvPr/>
        </p:nvSpPr>
        <p:spPr>
          <a:xfrm>
            <a:off x="3338423" y="32521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657600" y="3189541"/>
            <a:ext cx="129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System Controller Agent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546784" y="3632837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161831" y="1476308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183148" y="4420394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3315115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739247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4163379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4631777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710383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6134515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6558647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7027045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5724152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6148284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6572416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7040814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3345515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3769647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4193779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4662177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>
            <a:stCxn id="4" idx="0"/>
            <a:endCxn id="8" idx="2"/>
          </p:cNvCxnSpPr>
          <p:nvPr/>
        </p:nvCxnSpPr>
        <p:spPr>
          <a:xfrm flipV="1">
            <a:off x="4127740" y="2389155"/>
            <a:ext cx="0" cy="48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4950954" y="2630507"/>
            <a:ext cx="595830" cy="24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072332" y="3588589"/>
            <a:ext cx="474452" cy="201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2"/>
            <a:endCxn id="9" idx="0"/>
          </p:cNvCxnSpPr>
          <p:nvPr/>
        </p:nvCxnSpPr>
        <p:spPr>
          <a:xfrm>
            <a:off x="4127740" y="3789734"/>
            <a:ext cx="21317" cy="630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8074432" y="1837492"/>
            <a:ext cx="37093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System container : conteneur principal. Il est chargé de la création de conteneurs de jeu (Game container).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Container : conteneur de jeu (contient les agents de jeu)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UI Container : conteneur interagissant avec l’UI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401380" y="2354287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UI container</a:t>
            </a:r>
            <a:endParaRPr lang="fr-FR" sz="12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01380" y="3597969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UI container</a:t>
            </a:r>
            <a:endParaRPr lang="fr-FR" sz="1200" dirty="0"/>
          </a:p>
        </p:txBody>
      </p:sp>
      <p:sp>
        <p:nvSpPr>
          <p:cNvPr id="33" name="Ellipse 32"/>
          <p:cNvSpPr/>
          <p:nvPr/>
        </p:nvSpPr>
        <p:spPr>
          <a:xfrm>
            <a:off x="564979" y="274002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/>
          <p:cNvSpPr/>
          <p:nvPr/>
        </p:nvSpPr>
        <p:spPr>
          <a:xfrm>
            <a:off x="578748" y="402516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 flipV="1">
            <a:off x="2333198" y="2676118"/>
            <a:ext cx="849950" cy="37883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2340041" y="3465186"/>
            <a:ext cx="843107" cy="54070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955808" y="2763827"/>
            <a:ext cx="129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UI Agent</a:t>
            </a:r>
            <a:endParaRPr lang="fr-FR" sz="1200" dirty="0"/>
          </a:p>
        </p:txBody>
      </p:sp>
      <p:sp>
        <p:nvSpPr>
          <p:cNvPr id="47" name="ZoneTexte 46"/>
          <p:cNvSpPr txBox="1"/>
          <p:nvPr/>
        </p:nvSpPr>
        <p:spPr>
          <a:xfrm>
            <a:off x="914343" y="4044172"/>
            <a:ext cx="129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UI Agent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661968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>
          <a:xfrm>
            <a:off x="2625355" y="2229507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 Controller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625355" y="296231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Controller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150975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495026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574955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4150975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495026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574955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4150975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495026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574955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150975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95026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574955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2625355" y="3695131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Controller</a:t>
            </a:r>
            <a:endParaRPr lang="fr-FR" sz="12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1099734" y="2229507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Environment Agent 1</a:t>
            </a:r>
            <a:endParaRPr lang="fr-FR" sz="1200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2625355" y="443656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  <a:effectLst>
            <a:reflection stA="78000" endPos="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Role XXX Controller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099735" y="3695131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DF Agent</a:t>
            </a:r>
            <a:endParaRPr lang="fr-FR" sz="1200" dirty="0"/>
          </a:p>
        </p:txBody>
      </p:sp>
      <p:sp>
        <p:nvSpPr>
          <p:cNvPr id="2" name="ZoneTexte 1"/>
          <p:cNvSpPr txBox="1"/>
          <p:nvPr/>
        </p:nvSpPr>
        <p:spPr>
          <a:xfrm>
            <a:off x="6954285" y="1633703"/>
            <a:ext cx="4639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Joueur = structure générique Player Agent (pour échanger facilement les rôles via le Voleur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Controller gère la routine de jeu, les autres contrôleurs gèrent les tours de chacun des rôles.</a:t>
            </a:r>
          </a:p>
          <a:p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Environnement Agent stocke les infos de jeu pour afficher à l’IHM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DF agent enregistre les agents.</a:t>
            </a:r>
            <a:endParaRPr lang="fr-FR" sz="20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1099734" y="296231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Environment Agent 2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600614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93960" y="1311322"/>
            <a:ext cx="99893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Routine de jeu 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voleur</a:t>
            </a:r>
            <a:r>
              <a:rPr lang="fr-FR" sz="2000" dirty="0" smtClean="0"/>
              <a:t> qui échange son rôle (et transmet à l’autre un simple rôle de villageois)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voleurs, chacun fait son action à la suite.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cupidon </a:t>
            </a:r>
            <a:r>
              <a:rPr lang="fr-FR" sz="2000" dirty="0" smtClean="0"/>
              <a:t>(si il n’y pas/plus de couple d’amoureux)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cupidons, choix ensemble du couple d’amoureux (car il ne peut y avoir qu’un seul couple à la fois).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voyante </a:t>
            </a:r>
            <a:r>
              <a:rPr lang="fr-FR" sz="2000" dirty="0" smtClean="0"/>
              <a:t>(elle prends connaissance du rôle d’un des joueurs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loups garous </a:t>
            </a:r>
            <a:r>
              <a:rPr lang="fr-FR" sz="2000" dirty="0" smtClean="0"/>
              <a:t>(désignation d’une victime) + espionnage petite fille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grand méchant loup </a:t>
            </a:r>
            <a:r>
              <a:rPr lang="fr-FR" sz="2000" dirty="0" smtClean="0"/>
              <a:t>(il tue une victime supplémentaire)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loup blanc </a:t>
            </a:r>
            <a:r>
              <a:rPr lang="fr-FR" sz="2000" dirty="0" smtClean="0"/>
              <a:t>(tue un villageois ou un loup garou)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sorcière </a:t>
            </a:r>
            <a:r>
              <a:rPr lang="fr-FR" sz="2000" dirty="0" smtClean="0"/>
              <a:t>(sauve la vie d’une victime ou tue un joueur)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famille </a:t>
            </a:r>
            <a:r>
              <a:rPr lang="fr-FR" sz="2000" dirty="0" smtClean="0"/>
              <a:t>(se mettent d’accord sur la personne a voté par la suite).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villageois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07334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208772" y="1894501"/>
            <a:ext cx="4864039" cy="3272721"/>
          </a:xfrm>
          <a:prstGeom prst="roundRect">
            <a:avLst>
              <a:gd name="adj" fmla="val 94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smtClean="0"/>
              <a:t>Environment agent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1517700" y="237710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517700" y="293283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517700" y="348857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1517699" y="401778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897903" y="2377102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Logs de partie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871381" y="2947165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Etat du jour (JOUR/NUIT)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897903" y="3517229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Votes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897903" y="4046433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Fin de jeu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951081" y="2563451"/>
            <a:ext cx="463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Stockage des infos de partie pour les afficher à l’IHM</a:t>
            </a:r>
            <a:endParaRPr lang="fr-FR" sz="2000" dirty="0"/>
          </a:p>
        </p:txBody>
      </p:sp>
      <p:sp>
        <p:nvSpPr>
          <p:cNvPr id="15" name="Ellipse 14"/>
          <p:cNvSpPr/>
          <p:nvPr/>
        </p:nvSpPr>
        <p:spPr>
          <a:xfrm>
            <a:off x="1517699" y="456384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897902" y="4592501"/>
            <a:ext cx="270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Tour (WEREWOLF, CITIZEN, etc…)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14137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5417901" y="3271131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545692" y="1902234"/>
            <a:ext cx="34189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Enregistrement dans le 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Selon son type (PLAYER/CONTROLLER)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rôle (WEREWOLF,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statut (WAKE, SLEEP, DEAD)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 smtClean="0"/>
              <a:t>Utilisation de la classe DF Services (surcouche développé pour regrouper les fonctions de recherche/enregistrement) </a:t>
            </a:r>
            <a:endParaRPr lang="fr-FR" sz="2000" dirty="0"/>
          </a:p>
        </p:txBody>
      </p:sp>
      <p:sp>
        <p:nvSpPr>
          <p:cNvPr id="20" name="Ellipse 19"/>
          <p:cNvSpPr/>
          <p:nvPr/>
        </p:nvSpPr>
        <p:spPr>
          <a:xfrm>
            <a:off x="7025205" y="32668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/>
          <p:cNvCxnSpPr>
            <a:stCxn id="27" idx="2"/>
            <a:endCxn id="32" idx="0"/>
          </p:cNvCxnSpPr>
          <p:nvPr/>
        </p:nvCxnSpPr>
        <p:spPr>
          <a:xfrm flipH="1">
            <a:off x="5577488" y="3938849"/>
            <a:ext cx="1087" cy="656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0" idx="0"/>
            <a:endCxn id="40" idx="2"/>
          </p:cNvCxnSpPr>
          <p:nvPr/>
        </p:nvCxnSpPr>
        <p:spPr>
          <a:xfrm flipV="1">
            <a:off x="7184794" y="2693086"/>
            <a:ext cx="1" cy="573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143951" y="326396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6" name="Connecteur droit avec flèche 35"/>
          <p:cNvCxnSpPr>
            <a:stCxn id="35" idx="0"/>
          </p:cNvCxnSpPr>
          <p:nvPr/>
        </p:nvCxnSpPr>
        <p:spPr>
          <a:xfrm flipV="1">
            <a:off x="2303540" y="2744945"/>
            <a:ext cx="5415" cy="519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972628" y="3631072"/>
            <a:ext cx="1211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Player Agent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6668219" y="3631072"/>
            <a:ext cx="1211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Player Agent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497560" y="3629098"/>
            <a:ext cx="17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XXX Controller Agent</a:t>
            </a:r>
            <a:endParaRPr lang="fr-FR" sz="14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1542794" y="2126410"/>
            <a:ext cx="1521490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CONTROLLER</a:t>
            </a:r>
          </a:p>
          <a:p>
            <a:pPr algn="ctr"/>
            <a:r>
              <a:rPr lang="fr-FR" sz="1200" dirty="0" smtClean="0"/>
              <a:t>Nom : XXXX</a:t>
            </a:r>
            <a:endParaRPr lang="fr-FR" sz="12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902629" y="4595552"/>
            <a:ext cx="1349717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CITIZEN</a:t>
            </a:r>
            <a:endParaRPr lang="fr-FR" sz="12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4868674" y="2128054"/>
            <a:ext cx="1417628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WAKE</a:t>
            </a:r>
            <a:endParaRPr lang="fr-FR" sz="1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6483780" y="2128876"/>
            <a:ext cx="1402029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SLEEP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3282617" y="2126410"/>
            <a:ext cx="1402029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DEAD</a:t>
            </a:r>
            <a:endParaRPr lang="fr-FR" sz="12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6578838" y="4589046"/>
            <a:ext cx="1390655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WEREWOLF</a:t>
            </a:r>
            <a:endParaRPr lang="fr-FR" sz="1200" dirty="0"/>
          </a:p>
        </p:txBody>
      </p:sp>
      <p:cxnSp>
        <p:nvCxnSpPr>
          <p:cNvPr id="52" name="Connecteur droit avec flèche 51"/>
          <p:cNvCxnSpPr>
            <a:stCxn id="10" idx="0"/>
            <a:endCxn id="39" idx="2"/>
          </p:cNvCxnSpPr>
          <p:nvPr/>
        </p:nvCxnSpPr>
        <p:spPr>
          <a:xfrm flipH="1" flipV="1">
            <a:off x="5577488" y="2692264"/>
            <a:ext cx="2" cy="578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29" idx="2"/>
          </p:cNvCxnSpPr>
          <p:nvPr/>
        </p:nvCxnSpPr>
        <p:spPr>
          <a:xfrm flipH="1">
            <a:off x="6165078" y="3938849"/>
            <a:ext cx="1109088" cy="655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29" idx="2"/>
            <a:endCxn id="48" idx="0"/>
          </p:cNvCxnSpPr>
          <p:nvPr/>
        </p:nvCxnSpPr>
        <p:spPr>
          <a:xfrm>
            <a:off x="7274166" y="3938849"/>
            <a:ext cx="0" cy="650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3841752" y="32668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3401332" y="3640439"/>
            <a:ext cx="1141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Player Agent</a:t>
            </a:r>
            <a:endParaRPr lang="fr-FR" sz="1400" dirty="0"/>
          </a:p>
        </p:txBody>
      </p:sp>
      <p:cxnSp>
        <p:nvCxnSpPr>
          <p:cNvPr id="68" name="Connecteur droit avec flèche 67"/>
          <p:cNvCxnSpPr>
            <a:stCxn id="66" idx="0"/>
            <a:endCxn id="43" idx="2"/>
          </p:cNvCxnSpPr>
          <p:nvPr/>
        </p:nvCxnSpPr>
        <p:spPr>
          <a:xfrm flipH="1" flipV="1">
            <a:off x="3983632" y="2690620"/>
            <a:ext cx="17709" cy="576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à coins arrondis 77"/>
          <p:cNvSpPr/>
          <p:nvPr/>
        </p:nvSpPr>
        <p:spPr>
          <a:xfrm>
            <a:off x="3276727" y="4600937"/>
            <a:ext cx="1390655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MAYOR</a:t>
            </a:r>
            <a:endParaRPr lang="fr-FR" sz="1200" dirty="0"/>
          </a:p>
        </p:txBody>
      </p:sp>
      <p:cxnSp>
        <p:nvCxnSpPr>
          <p:cNvPr id="86" name="Connecteur droit avec flèche 85"/>
          <p:cNvCxnSpPr>
            <a:stCxn id="27" idx="2"/>
            <a:endCxn id="78" idx="0"/>
          </p:cNvCxnSpPr>
          <p:nvPr/>
        </p:nvCxnSpPr>
        <p:spPr>
          <a:xfrm flipH="1">
            <a:off x="3972055" y="3938849"/>
            <a:ext cx="1606520" cy="66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67" idx="2"/>
          </p:cNvCxnSpPr>
          <p:nvPr/>
        </p:nvCxnSpPr>
        <p:spPr>
          <a:xfrm>
            <a:off x="3972054" y="3948216"/>
            <a:ext cx="1167992" cy="637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697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SUSPICION</a:t>
            </a:r>
            <a:br>
              <a:rPr lang="fr-FR" dirty="0" smtClean="0"/>
            </a:br>
            <a:r>
              <a:rPr lang="fr-FR" dirty="0" smtClean="0"/>
              <a:t>INDIVIDUELLE &amp; COLLECTIVE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3642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3112</TotalTime>
  <Words>1865</Words>
  <Application>Microsoft Office PowerPoint</Application>
  <PresentationFormat>Grand écran</PresentationFormat>
  <Paragraphs>515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Thème Office</vt:lpstr>
      <vt:lpstr>IA &amp; GENERALITES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SUSPICION INDIVIDUELLE &amp; COLLECTIVE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IA &amp; VOTES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ALGOS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</dc:creator>
  <cp:lastModifiedBy>David KONAM</cp:lastModifiedBy>
  <cp:revision>64</cp:revision>
  <cp:lastPrinted>2017-04-03T11:51:44Z</cp:lastPrinted>
  <dcterms:created xsi:type="dcterms:W3CDTF">2017-04-03T11:34:13Z</dcterms:created>
  <dcterms:modified xsi:type="dcterms:W3CDTF">2017-06-05T20:19:57Z</dcterms:modified>
</cp:coreProperties>
</file>