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4" r:id="rId3"/>
    <p:sldId id="302" r:id="rId4"/>
    <p:sldId id="296" r:id="rId5"/>
    <p:sldId id="273" r:id="rId6"/>
    <p:sldId id="288" r:id="rId7"/>
    <p:sldId id="276" r:id="rId8"/>
    <p:sldId id="300" r:id="rId9"/>
    <p:sldId id="282" r:id="rId10"/>
    <p:sldId id="284" r:id="rId11"/>
    <p:sldId id="278" r:id="rId12"/>
    <p:sldId id="283" r:id="rId13"/>
    <p:sldId id="279" r:id="rId14"/>
    <p:sldId id="280" r:id="rId15"/>
    <p:sldId id="281" r:id="rId16"/>
    <p:sldId id="265" r:id="rId17"/>
    <p:sldId id="267" r:id="rId18"/>
    <p:sldId id="268" r:id="rId19"/>
    <p:sldId id="303" r:id="rId20"/>
    <p:sldId id="289" r:id="rId21"/>
    <p:sldId id="264" r:id="rId22"/>
    <p:sldId id="260" r:id="rId23"/>
    <p:sldId id="287" r:id="rId24"/>
    <p:sldId id="262" r:id="rId25"/>
    <p:sldId id="263" r:id="rId26"/>
    <p:sldId id="261" r:id="rId27"/>
    <p:sldId id="297" r:id="rId28"/>
    <p:sldId id="298" r:id="rId29"/>
    <p:sldId id="299" r:id="rId30"/>
    <p:sldId id="285" r:id="rId31"/>
    <p:sldId id="291" r:id="rId32"/>
    <p:sldId id="292" r:id="rId33"/>
    <p:sldId id="293" r:id="rId34"/>
    <p:sldId id="294" r:id="rId35"/>
    <p:sldId id="295" r:id="rId36"/>
    <p:sldId id="290" r:id="rId37"/>
    <p:sldId id="269" r:id="rId38"/>
    <p:sldId id="270" r:id="rId39"/>
    <p:sldId id="271" r:id="rId40"/>
    <p:sldId id="272" r:id="rId41"/>
  </p:sldIdLst>
  <p:sldSz cx="12192000" cy="6858000"/>
  <p:notesSz cx="6877050" cy="965676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ADC8E8"/>
    <a:srgbClr val="97BBE4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11/06/2017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99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11/06/2017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74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11/06/2017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26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11/06/2017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58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11/06/2017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37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11/06/2017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80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11/06/2017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9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11/06/2017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44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11/06/2017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01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11/06/2017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14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11/06/2017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01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1E50A-4571-4B4A-874F-A3CA17A17BF4}" type="datetimeFigureOut">
              <a:rPr lang="fr-FR" smtClean="0"/>
              <a:t>11/06/2017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18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IA &amp; GENERALITES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34683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690778" y="992583"/>
            <a:ext cx="90784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Les </a:t>
            </a:r>
            <a:r>
              <a:rPr lang="fr-FR" sz="2000" dirty="0"/>
              <a:t>loups garous cherchent à trouver la petite fille et la sorcière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Les villageois cherchent à trouver les loups </a:t>
            </a:r>
            <a:r>
              <a:rPr lang="fr-FR" sz="2000" dirty="0" smtClean="0"/>
              <a:t>garous</a:t>
            </a:r>
          </a:p>
          <a:p>
            <a:endParaRPr lang="fr-FR" sz="2000" dirty="0"/>
          </a:p>
          <a:p>
            <a:r>
              <a:rPr lang="fr-FR" sz="2000" dirty="0" smtClean="0"/>
              <a:t>Bien qu’endormis pendant la nuit, les villageois sont attentifs aux « mouvements », si un voisin proche se réveille lors d’un tour spécifique; ils en ont conscience (sans savoir précisément qui il est).</a:t>
            </a:r>
            <a:endParaRPr lang="fr-FR" sz="2000" dirty="0"/>
          </a:p>
          <a:p>
            <a:endParaRPr lang="fr-FR" sz="2000" dirty="0" smtClean="0">
              <a:solidFill>
                <a:srgbClr val="FF0000"/>
              </a:solidFill>
            </a:endParaRPr>
          </a:p>
          <a:p>
            <a:r>
              <a:rPr lang="fr-FR" sz="2000" dirty="0" smtClean="0">
                <a:solidFill>
                  <a:srgbClr val="FF0000"/>
                </a:solidFill>
              </a:rPr>
              <a:t>Comment soupçonner efficacement ?</a:t>
            </a:r>
          </a:p>
          <a:p>
            <a:r>
              <a:rPr lang="fr-FR" sz="2000" dirty="0" smtClean="0"/>
              <a:t>La suspicion du joueur est représenté par une </a:t>
            </a:r>
            <a:r>
              <a:rPr lang="fr-FR" sz="2000" dirty="0" smtClean="0">
                <a:solidFill>
                  <a:srgbClr val="FF0000"/>
                </a:solidFill>
              </a:rPr>
              <a:t>grille de score</a:t>
            </a:r>
            <a:r>
              <a:rPr lang="fr-FR" sz="2000" dirty="0" smtClean="0"/>
              <a:t>.</a:t>
            </a:r>
          </a:p>
          <a:p>
            <a:r>
              <a:rPr lang="fr-FR" sz="2000" dirty="0" smtClean="0"/>
              <a:t>Cette grille est MAJ par des alertes de « mouvements » reçues pendant la nuit.</a:t>
            </a:r>
          </a:p>
          <a:p>
            <a:endParaRPr lang="fr-FR" sz="2000" dirty="0"/>
          </a:p>
          <a:p>
            <a:r>
              <a:rPr lang="fr-FR" sz="2000" dirty="0" smtClean="0"/>
              <a:t>Exemple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U</a:t>
            </a:r>
            <a:r>
              <a:rPr lang="fr-FR" sz="2000" dirty="0" smtClean="0"/>
              <a:t>ne sorcière en se réveillant pour son tour va signaler sa présence à ses voisins proches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Un loup garou </a:t>
            </a:r>
            <a:r>
              <a:rPr lang="fr-FR" sz="2000" dirty="0"/>
              <a:t>en se réveillant pour son tour va signaler sa présence à ses voisins </a:t>
            </a:r>
            <a:r>
              <a:rPr lang="fr-FR" sz="2000" dirty="0" smtClean="0"/>
              <a:t>proches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2873129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solidFill>
            <a:srgbClr val="97BBE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chemeClr val="tx1"/>
                </a:solidFill>
              </a:rPr>
              <a:t>0 | 0 | 0 | 0 | 0 | 0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72673" y="988120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Cas concret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6 joueurs dont 2 loups garous (W)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Les grilles de suspicions sont vides (premier tour)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1361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FF0000"/>
                </a:solidFill>
              </a:rPr>
              <a:t>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0 | 0 | 0 | 0 | 0</a:t>
            </a:r>
            <a:endParaRPr lang="fr-FR" sz="1050" dirty="0"/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0 |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0 | 1 | 1 | 0 | 0 | 0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0 | 0 | 0 | 0 | 0 | 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0 | 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24432" y="1080885"/>
            <a:ext cx="8754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C’est le tour des loups garou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Player 2 (premier loup garou) 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Son réveil alerte ses voisins (ici </a:t>
            </a:r>
            <a:r>
              <a:rPr lang="fr-FR" sz="1400" dirty="0" err="1"/>
              <a:t>portéeréveille</a:t>
            </a:r>
            <a:r>
              <a:rPr lang="fr-FR" sz="1400" dirty="0"/>
              <a:t> </a:t>
            </a:r>
            <a:r>
              <a:rPr lang="fr-FR" sz="1400" dirty="0" smtClean="0"/>
              <a:t>de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Les voisins reçoivent l’alerte, ils mettent a jours leurs suspicions en fonction de l’émetteur potentiel</a:t>
            </a:r>
          </a:p>
        </p:txBody>
      </p:sp>
    </p:spTree>
    <p:extLst>
      <p:ext uri="{BB962C8B-B14F-4D97-AF65-F5344CB8AC3E}">
        <p14:creationId xmlns:p14="http://schemas.microsoft.com/office/powerpoint/2010/main" val="11519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solidFill>
            <a:srgbClr val="A4C2E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FF0000"/>
                </a:solidFill>
              </a:rPr>
              <a:t>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chemeClr val="tx1"/>
                </a:solidFill>
              </a:rPr>
              <a:t>0 | 0 | 0 | 0 | 0 | 0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| 1 </a:t>
            </a:r>
            <a:r>
              <a:rPr lang="fr-FR" sz="1050" dirty="0">
                <a:solidFill>
                  <a:srgbClr val="FF0000"/>
                </a:solidFill>
              </a:rPr>
              <a:t>|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0 | 1 | 1 | 0 | 1 | 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| 1 </a:t>
            </a:r>
            <a:r>
              <a:rPr lang="fr-FR" sz="1050" dirty="0">
                <a:solidFill>
                  <a:srgbClr val="FF0000"/>
                </a:solidFill>
              </a:rPr>
              <a:t>| 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24432" y="1080885"/>
            <a:ext cx="109282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C’est le tour des loups garou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Player 5 (deuxième loup garou) se réveille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Son réveil alerte ses voisins (ici portée de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Les voisins reçoivent l’alerte, ils mettent a jours leurs </a:t>
            </a:r>
            <a:r>
              <a:rPr lang="fr-FR" sz="1400" dirty="0" smtClean="0"/>
              <a:t>suspicions </a:t>
            </a:r>
            <a:r>
              <a:rPr lang="fr-FR" sz="1400" dirty="0"/>
              <a:t>en fonction de l’émetteur potentiel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408448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0 | 0 | 0 | 0 | 0</a:t>
            </a:r>
            <a:endParaRPr lang="fr-FR" sz="1050" dirty="0"/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1 | 1 | 0 | 1 | 1 | 0</a:t>
            </a:r>
            <a:endParaRPr lang="fr-FR" sz="1050" dirty="0"/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0 | 0 | 0 | 0 | 0 | 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1</a:t>
            </a:r>
            <a:r>
              <a:rPr lang="fr-FR" sz="1050" dirty="0" smtClean="0"/>
              <a:t> | 1 | 0 | 1 | 1 | 0</a:t>
            </a:r>
            <a:endParaRPr lang="fr-FR" sz="1050" dirty="0"/>
          </a:p>
        </p:txBody>
      </p:sp>
      <p:sp>
        <p:nvSpPr>
          <p:cNvPr id="36" name="Rectangle 35"/>
          <p:cNvSpPr/>
          <p:nvPr/>
        </p:nvSpPr>
        <p:spPr>
          <a:xfrm>
            <a:off x="5216533" y="4011284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2 | 4 | 2 | 2 | 4 | 2</a:t>
            </a:r>
            <a:endParaRPr lang="fr-FR" sz="1050" dirty="0"/>
          </a:p>
        </p:txBody>
      </p:sp>
      <p:sp>
        <p:nvSpPr>
          <p:cNvPr id="37" name="Rectangle 36"/>
          <p:cNvSpPr/>
          <p:nvPr/>
        </p:nvSpPr>
        <p:spPr>
          <a:xfrm>
            <a:off x="5216533" y="440734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SUSPICION</a:t>
            </a:r>
          </a:p>
          <a:p>
            <a:pPr algn="ctr"/>
            <a:r>
              <a:rPr lang="fr-FR" sz="1600" dirty="0" smtClean="0"/>
              <a:t>COLLECTIVE</a:t>
            </a:r>
            <a:endParaRPr lang="fr-FR" sz="1600" dirty="0"/>
          </a:p>
        </p:txBody>
      </p:sp>
      <p:sp>
        <p:nvSpPr>
          <p:cNvPr id="8" name="Accolade fermante 7"/>
          <p:cNvSpPr/>
          <p:nvPr/>
        </p:nvSpPr>
        <p:spPr>
          <a:xfrm rot="5400000">
            <a:off x="5770327" y="-853328"/>
            <a:ext cx="354433" cy="8850701"/>
          </a:xfrm>
          <a:prstGeom prst="rightBrac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915806" y="1196467"/>
            <a:ext cx="8754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Tour des villageois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Mise en commun des suspicions =&gt; création de la grille de suspicion collective</a:t>
            </a:r>
          </a:p>
          <a:p>
            <a:r>
              <a:rPr lang="fr-FR" sz="1400" dirty="0" smtClean="0"/>
              <a:t>(On suppose ici que les loups garous renvoient une grille vide)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6637640" y="4289197"/>
            <a:ext cx="3973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Identification des loups garous en prenant les maximums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915805" y="5770065"/>
            <a:ext cx="8452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Remarque : on constate que les villageois peuvent vite identifier les loups garous par ce procédé. </a:t>
            </a:r>
            <a:endParaRPr lang="fr-FR" sz="1400" dirty="0"/>
          </a:p>
          <a:p>
            <a:r>
              <a:rPr lang="fr-FR" sz="1400" dirty="0" smtClean="0">
                <a:solidFill>
                  <a:srgbClr val="FF0000"/>
                </a:solidFill>
              </a:rPr>
              <a:t>Problématique = Identification immédiate. Comment « fausser » la grille ? Comment la rendre moins précise ?</a:t>
            </a:r>
          </a:p>
        </p:txBody>
      </p:sp>
    </p:spTree>
    <p:extLst>
      <p:ext uri="{BB962C8B-B14F-4D97-AF65-F5344CB8AC3E}">
        <p14:creationId xmlns:p14="http://schemas.microsoft.com/office/powerpoint/2010/main" val="371734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FF0000"/>
                </a:solidFill>
              </a:rPr>
              <a:t>1</a:t>
            </a:r>
            <a:r>
              <a:rPr lang="fr-FR" sz="1050" dirty="0" smtClean="0">
                <a:solidFill>
                  <a:srgbClr val="FF0000"/>
                </a:solidFill>
              </a:rPr>
              <a:t>| 0 | 1 | 0 | 0 | 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1 | 1 | 0 | 1 | 1 | 0</a:t>
            </a:r>
            <a:endParaRPr lang="fr-FR" sz="1050" dirty="0"/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</a:t>
            </a:r>
            <a:r>
              <a:rPr lang="fr-FR" sz="1050" dirty="0" smtClean="0">
                <a:solidFill>
                  <a:srgbClr val="FF0000"/>
                </a:solidFill>
              </a:rPr>
              <a:t>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1</a:t>
            </a:r>
            <a:r>
              <a:rPr lang="fr-FR" sz="1050" dirty="0" smtClean="0"/>
              <a:t> | 1 | 0 | 1 | 1 | 0</a:t>
            </a:r>
            <a:endParaRPr lang="fr-FR" sz="1050" dirty="0"/>
          </a:p>
        </p:txBody>
      </p:sp>
      <p:sp>
        <p:nvSpPr>
          <p:cNvPr id="36" name="Rectangle 35"/>
          <p:cNvSpPr/>
          <p:nvPr/>
        </p:nvSpPr>
        <p:spPr>
          <a:xfrm>
            <a:off x="5216533" y="4011284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 4 | 4 | 4 | 3 | 4 | 4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216533" y="440734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SUSPICION</a:t>
            </a:r>
          </a:p>
          <a:p>
            <a:pPr algn="ctr"/>
            <a:r>
              <a:rPr lang="fr-FR" sz="1600" dirty="0" smtClean="0"/>
              <a:t>COLLECTIVE</a:t>
            </a:r>
            <a:endParaRPr lang="fr-FR" sz="1600" dirty="0"/>
          </a:p>
        </p:txBody>
      </p:sp>
      <p:sp>
        <p:nvSpPr>
          <p:cNvPr id="8" name="Accolade fermante 7"/>
          <p:cNvSpPr/>
          <p:nvPr/>
        </p:nvSpPr>
        <p:spPr>
          <a:xfrm rot="5400000">
            <a:off x="5770327" y="-853328"/>
            <a:ext cx="354433" cy="8850701"/>
          </a:xfrm>
          <a:prstGeom prst="rightBrac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924433" y="1601526"/>
            <a:ext cx="8754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Réponse : A la place de renvoyer une grille vide, les loups garous n’ont qu’à incriminer leurs voisins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6637640" y="4289197"/>
            <a:ext cx="3973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 maximum ne corresponds plus seulement aux loups garous</a:t>
            </a:r>
          </a:p>
        </p:txBody>
      </p:sp>
    </p:spTree>
    <p:extLst>
      <p:ext uri="{BB962C8B-B14F-4D97-AF65-F5344CB8AC3E}">
        <p14:creationId xmlns:p14="http://schemas.microsoft.com/office/powerpoint/2010/main" val="412254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IA &amp; VOTES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17950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825557" y="2619544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 smtClean="0"/>
              <a:t>La stratégie de l’IA est représenté par deux actions 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Favoriser une personne </a:t>
            </a:r>
            <a:r>
              <a:rPr lang="fr-FR" dirty="0" smtClean="0"/>
              <a:t>(en la protégeant, la faisant élire comme maire, etc…)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Défavoriser une personne </a:t>
            </a:r>
            <a:r>
              <a:rPr lang="fr-FR" dirty="0" smtClean="0"/>
              <a:t>(la tuer, voter contre elle, etc…)</a:t>
            </a:r>
          </a:p>
        </p:txBody>
      </p:sp>
    </p:spTree>
    <p:extLst>
      <p:ext uri="{BB962C8B-B14F-4D97-AF65-F5344CB8AC3E}">
        <p14:creationId xmlns:p14="http://schemas.microsoft.com/office/powerpoint/2010/main" val="36756892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825557" y="261954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Utilisation du </a:t>
            </a:r>
            <a:r>
              <a:rPr lang="fr-FR" dirty="0" err="1" smtClean="0">
                <a:solidFill>
                  <a:srgbClr val="FF0000"/>
                </a:solidFill>
              </a:rPr>
              <a:t>scoring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pour évaluer l’ensemble des joueurs selon les points de vue de l’un d’eux.</a:t>
            </a:r>
          </a:p>
          <a:p>
            <a:pPr algn="l"/>
            <a:r>
              <a:rPr lang="fr-FR" dirty="0" smtClean="0"/>
              <a:t>(cf. </a:t>
            </a:r>
            <a:r>
              <a:rPr lang="fr-FR" dirty="0" err="1" smtClean="0"/>
              <a:t>Algo</a:t>
            </a:r>
            <a:r>
              <a:rPr lang="fr-FR" dirty="0" smtClean="0"/>
              <a:t> de </a:t>
            </a:r>
            <a:r>
              <a:rPr lang="fr-FR" dirty="0" err="1" smtClean="0"/>
              <a:t>scoring</a:t>
            </a:r>
            <a:r>
              <a:rPr lang="fr-FR" dirty="0" smtClean="0"/>
              <a:t> comme le </a:t>
            </a:r>
            <a:r>
              <a:rPr lang="fr-FR" dirty="0" err="1" smtClean="0"/>
              <a:t>MinMax</a:t>
            </a:r>
            <a:r>
              <a:rPr lang="fr-FR" dirty="0" smtClean="0"/>
              <a:t> #IA02)</a:t>
            </a: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20975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449903" y="1651607"/>
            <a:ext cx="2643108" cy="1634645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Controller</a:t>
            </a:r>
            <a:endParaRPr lang="fr-FR" sz="14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812211" y="2233941"/>
            <a:ext cx="1984075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Synchronous</a:t>
            </a:r>
            <a:r>
              <a:rPr lang="fr-FR" sz="1200" dirty="0" smtClean="0"/>
              <a:t>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6070121" y="717491"/>
            <a:ext cx="2211787" cy="1634645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(IA)</a:t>
            </a:r>
            <a:endParaRPr lang="fr-FR" sz="1400" dirty="0"/>
          </a:p>
        </p:txBody>
      </p:sp>
      <p:sp>
        <p:nvSpPr>
          <p:cNvPr id="37" name="Rectangle à coins arrondis 36"/>
          <p:cNvSpPr/>
          <p:nvPr/>
        </p:nvSpPr>
        <p:spPr>
          <a:xfrm>
            <a:off x="6443933" y="1306551"/>
            <a:ext cx="1498120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44" name="Rectangle à coins arrondis 43"/>
          <p:cNvSpPr/>
          <p:nvPr/>
        </p:nvSpPr>
        <p:spPr>
          <a:xfrm>
            <a:off x="6070121" y="3138638"/>
            <a:ext cx="2211787" cy="1634645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(HUMAIN)</a:t>
            </a:r>
            <a:endParaRPr lang="fr-FR" sz="1400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6443933" y="3727698"/>
            <a:ext cx="1498120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Human</a:t>
            </a:r>
            <a:r>
              <a:rPr lang="fr-FR" sz="1200" dirty="0" smtClean="0"/>
              <a:t>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48" name="Rectangle à coins arrondis 47"/>
          <p:cNvSpPr/>
          <p:nvPr/>
        </p:nvSpPr>
        <p:spPr>
          <a:xfrm>
            <a:off x="2694317" y="3955960"/>
            <a:ext cx="2211787" cy="1634645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(IA)</a:t>
            </a:r>
            <a:endParaRPr lang="fr-FR" sz="1400" dirty="0"/>
          </a:p>
        </p:txBody>
      </p:sp>
      <p:sp>
        <p:nvSpPr>
          <p:cNvPr id="49" name="Rectangle à coins arrondis 48"/>
          <p:cNvSpPr/>
          <p:nvPr/>
        </p:nvSpPr>
        <p:spPr>
          <a:xfrm>
            <a:off x="3068129" y="4545020"/>
            <a:ext cx="1498120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cxnSp>
        <p:nvCxnSpPr>
          <p:cNvPr id="20" name="Connecteur droit 19"/>
          <p:cNvCxnSpPr>
            <a:stCxn id="37" idx="1"/>
            <a:endCxn id="34" idx="3"/>
          </p:cNvCxnSpPr>
          <p:nvPr/>
        </p:nvCxnSpPr>
        <p:spPr>
          <a:xfrm rot="10800000" flipV="1">
            <a:off x="4796287" y="1615046"/>
            <a:ext cx="1647647" cy="9273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45" idx="1"/>
            <a:endCxn id="34" idx="3"/>
          </p:cNvCxnSpPr>
          <p:nvPr/>
        </p:nvCxnSpPr>
        <p:spPr>
          <a:xfrm rot="10800000">
            <a:off x="4796287" y="2542437"/>
            <a:ext cx="1647647" cy="14937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34" idx="2"/>
            <a:endCxn id="49" idx="0"/>
          </p:cNvCxnSpPr>
          <p:nvPr/>
        </p:nvCxnSpPr>
        <p:spPr>
          <a:xfrm>
            <a:off x="3804249" y="2850931"/>
            <a:ext cx="12940" cy="1694089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5710408" y="2465034"/>
            <a:ext cx="136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Requête de vote / Résultat</a:t>
            </a:r>
            <a:endParaRPr lang="fr-FR" sz="1400" dirty="0"/>
          </a:p>
        </p:txBody>
      </p:sp>
      <p:sp>
        <p:nvSpPr>
          <p:cNvPr id="58" name="ZoneTexte 57"/>
          <p:cNvSpPr txBox="1"/>
          <p:nvPr/>
        </p:nvSpPr>
        <p:spPr>
          <a:xfrm>
            <a:off x="2614828" y="3368122"/>
            <a:ext cx="136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Requête de vote / Résultat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8546555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314965" y="4128825"/>
            <a:ext cx="1856014" cy="1362973"/>
          </a:xfrm>
          <a:prstGeom prst="roundRect">
            <a:avLst>
              <a:gd name="adj" fmla="val 902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JOUEUR</a:t>
            </a:r>
            <a:endParaRPr lang="fr-FR" sz="12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294596" y="1274920"/>
            <a:ext cx="3623216" cy="2215554"/>
          </a:xfrm>
          <a:prstGeom prst="roundRect">
            <a:avLst>
              <a:gd name="adj" fmla="val 902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ROLE PRINCIPAL</a:t>
            </a:r>
            <a:endParaRPr lang="fr-FR" sz="12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461941" y="1274920"/>
            <a:ext cx="2758912" cy="2215554"/>
          </a:xfrm>
          <a:prstGeom prst="roundRect">
            <a:avLst>
              <a:gd name="adj" fmla="val 902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ROLE SECONDAIRE</a:t>
            </a:r>
            <a:endParaRPr lang="fr-FR" sz="12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099" y="1804878"/>
            <a:ext cx="381053" cy="38105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533" y="1804878"/>
            <a:ext cx="381053" cy="38105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927" y="1798638"/>
            <a:ext cx="381053" cy="38105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967" y="1804878"/>
            <a:ext cx="381053" cy="38105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098" y="2352654"/>
            <a:ext cx="381053" cy="38105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401" y="1804878"/>
            <a:ext cx="381053" cy="38105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35" y="1804877"/>
            <a:ext cx="381053" cy="38105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400" y="2334801"/>
            <a:ext cx="381053" cy="38105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532" y="2334801"/>
            <a:ext cx="381053" cy="38105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967" y="2334801"/>
            <a:ext cx="381053" cy="381053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485" y="1798637"/>
            <a:ext cx="381053" cy="381053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02" y="1798637"/>
            <a:ext cx="381053" cy="381053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79" y="2896012"/>
            <a:ext cx="381053" cy="381053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966" y="2897291"/>
            <a:ext cx="381053" cy="381053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532" y="2900429"/>
            <a:ext cx="381053" cy="38105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392" y="2322354"/>
            <a:ext cx="381053" cy="381053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098" y="2900430"/>
            <a:ext cx="381053" cy="38105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252" y="2340391"/>
            <a:ext cx="381053" cy="381053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393" y="1798637"/>
            <a:ext cx="381053" cy="381053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917673" y="4481700"/>
            <a:ext cx="666750" cy="657225"/>
          </a:xfrm>
          <a:prstGeom prst="rect">
            <a:avLst/>
          </a:prstGeom>
        </p:spPr>
      </p:pic>
      <p:cxnSp>
        <p:nvCxnSpPr>
          <p:cNvPr id="31" name="Connecteur droit avec flèche 30"/>
          <p:cNvCxnSpPr>
            <a:stCxn id="4" idx="0"/>
          </p:cNvCxnSpPr>
          <p:nvPr/>
        </p:nvCxnSpPr>
        <p:spPr>
          <a:xfrm flipV="1">
            <a:off x="3242972" y="3490474"/>
            <a:ext cx="0" cy="638351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4" idx="0"/>
            <a:endCxn id="6" idx="2"/>
          </p:cNvCxnSpPr>
          <p:nvPr/>
        </p:nvCxnSpPr>
        <p:spPr>
          <a:xfrm rot="5400000" flipH="1" flipV="1">
            <a:off x="5223009" y="1510438"/>
            <a:ext cx="638351" cy="4598425"/>
          </a:xfrm>
          <a:prstGeom prst="bentConnector3">
            <a:avLst>
              <a:gd name="adj1" fmla="val 50000"/>
            </a:avLst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5251392" y="3851826"/>
            <a:ext cx="1913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possède</a:t>
            </a:r>
            <a:endParaRPr lang="fr-FR" sz="1200" dirty="0"/>
          </a:p>
        </p:txBody>
      </p:sp>
      <p:sp>
        <p:nvSpPr>
          <p:cNvPr id="36" name="ZoneTexte 35"/>
          <p:cNvSpPr txBox="1"/>
          <p:nvPr/>
        </p:nvSpPr>
        <p:spPr>
          <a:xfrm>
            <a:off x="2448453" y="3677841"/>
            <a:ext cx="1913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possède</a:t>
            </a:r>
            <a:endParaRPr lang="fr-FR" sz="1200" dirty="0"/>
          </a:p>
        </p:txBody>
      </p:sp>
      <p:sp>
        <p:nvSpPr>
          <p:cNvPr id="37" name="ZoneTexte 36"/>
          <p:cNvSpPr txBox="1"/>
          <p:nvPr/>
        </p:nvSpPr>
        <p:spPr>
          <a:xfrm>
            <a:off x="3251048" y="3848646"/>
            <a:ext cx="443497" cy="280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0,*</a:t>
            </a:r>
            <a:endParaRPr lang="fr-FR" sz="1200" dirty="0"/>
          </a:p>
        </p:txBody>
      </p:sp>
      <p:sp>
        <p:nvSpPr>
          <p:cNvPr id="38" name="ZoneTexte 37"/>
          <p:cNvSpPr txBox="1"/>
          <p:nvPr/>
        </p:nvSpPr>
        <p:spPr>
          <a:xfrm>
            <a:off x="3287171" y="3503855"/>
            <a:ext cx="443497" cy="280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</a:t>
            </a:r>
            <a:endParaRPr lang="fr-FR" sz="1200" dirty="0"/>
          </a:p>
        </p:txBody>
      </p:sp>
      <p:sp>
        <p:nvSpPr>
          <p:cNvPr id="39" name="ZoneTexte 38"/>
          <p:cNvSpPr txBox="1"/>
          <p:nvPr/>
        </p:nvSpPr>
        <p:spPr>
          <a:xfrm>
            <a:off x="7935067" y="3533286"/>
            <a:ext cx="443497" cy="280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0,*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9947402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1329444" y="1643393"/>
            <a:ext cx="3789445" cy="25211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(IA)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548477" y="2594703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XXXX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3532265" y="3298778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XXXXX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1559662" y="2681788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  <a:endCxn id="34" idx="3"/>
          </p:cNvCxnSpPr>
          <p:nvPr/>
        </p:nvCxnSpPr>
        <p:spPr>
          <a:xfrm flipH="1">
            <a:off x="2649165" y="2876808"/>
            <a:ext cx="899312" cy="11347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2652377" y="3219882"/>
            <a:ext cx="879888" cy="36100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2"/>
          </p:cNvCxnSpPr>
          <p:nvPr/>
        </p:nvCxnSpPr>
        <p:spPr>
          <a:xfrm flipH="1">
            <a:off x="2104413" y="3298778"/>
            <a:ext cx="1" cy="1393992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187089" y="424343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2805935" y="3011632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6673802" y="1589845"/>
            <a:ext cx="1788712" cy="25211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(HUMAIN)</a:t>
            </a:r>
            <a:endParaRPr lang="fr-FR" sz="14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6904019" y="2628240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Human</a:t>
            </a:r>
            <a:r>
              <a:rPr lang="fr-FR" sz="1200" dirty="0" smtClean="0"/>
              <a:t>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cxnSp>
        <p:nvCxnSpPr>
          <p:cNvPr id="27" name="Connecteur droit avec flèche 26"/>
          <p:cNvCxnSpPr>
            <a:stCxn id="35" idx="1"/>
            <a:endCxn id="26" idx="3"/>
          </p:cNvCxnSpPr>
          <p:nvPr/>
        </p:nvCxnSpPr>
        <p:spPr>
          <a:xfrm flipH="1">
            <a:off x="7993522" y="2009590"/>
            <a:ext cx="1740780" cy="92714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26" idx="2"/>
          </p:cNvCxnSpPr>
          <p:nvPr/>
        </p:nvCxnSpPr>
        <p:spPr>
          <a:xfrm flipH="1">
            <a:off x="7448770" y="3245230"/>
            <a:ext cx="1" cy="1594189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6673802" y="4321316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cxnSp>
        <p:nvCxnSpPr>
          <p:cNvPr id="33" name="Connecteur droit avec flèche 32"/>
          <p:cNvCxnSpPr>
            <a:stCxn id="36" idx="1"/>
          </p:cNvCxnSpPr>
          <p:nvPr/>
        </p:nvCxnSpPr>
        <p:spPr>
          <a:xfrm flipH="1" flipV="1">
            <a:off x="7993522" y="3223463"/>
            <a:ext cx="1738866" cy="4824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à coins arrondis 34"/>
          <p:cNvSpPr/>
          <p:nvPr/>
        </p:nvSpPr>
        <p:spPr>
          <a:xfrm>
            <a:off x="9734302" y="1450867"/>
            <a:ext cx="1319720" cy="11174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Environment Agent</a:t>
            </a:r>
            <a:endParaRPr lang="fr-FR" sz="1400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9732388" y="3147175"/>
            <a:ext cx="1321634" cy="11174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UI Agent</a:t>
            </a:r>
            <a:endParaRPr lang="fr-FR" sz="1400" dirty="0"/>
          </a:p>
        </p:txBody>
      </p:sp>
      <p:cxnSp>
        <p:nvCxnSpPr>
          <p:cNvPr id="39" name="Connecteur droit avec flèche 38"/>
          <p:cNvCxnSpPr>
            <a:stCxn id="35" idx="2"/>
            <a:endCxn id="36" idx="0"/>
          </p:cNvCxnSpPr>
          <p:nvPr/>
        </p:nvCxnSpPr>
        <p:spPr>
          <a:xfrm flipH="1">
            <a:off x="10393205" y="2568313"/>
            <a:ext cx="957" cy="57886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 rot="19868423">
            <a:off x="8507608" y="1794883"/>
            <a:ext cx="125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Stockage de la requête</a:t>
            </a:r>
            <a:endParaRPr lang="fr-FR" sz="1400" dirty="0"/>
          </a:p>
        </p:txBody>
      </p:sp>
      <p:sp>
        <p:nvSpPr>
          <p:cNvPr id="46" name="ZoneTexte 45"/>
          <p:cNvSpPr txBox="1"/>
          <p:nvPr/>
        </p:nvSpPr>
        <p:spPr>
          <a:xfrm rot="875452">
            <a:off x="8455591" y="310798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Envoi du </a:t>
            </a:r>
            <a:r>
              <a:rPr lang="fr-FR" sz="1400" dirty="0"/>
              <a:t>c</a:t>
            </a:r>
            <a:r>
              <a:rPr lang="fr-FR" sz="1400" dirty="0" smtClean="0"/>
              <a:t>hoix</a:t>
            </a:r>
            <a:endParaRPr lang="fr-FR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10470835" y="2703855"/>
            <a:ext cx="136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Interactions</a:t>
            </a:r>
            <a:endParaRPr lang="fr-FR" sz="14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3548476" y="1890628"/>
            <a:ext cx="1348885" cy="5642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XXXX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cxnSp>
        <p:nvCxnSpPr>
          <p:cNvPr id="28" name="Connecteur droit avec flèche 27"/>
          <p:cNvCxnSpPr>
            <a:stCxn id="24" idx="1"/>
          </p:cNvCxnSpPr>
          <p:nvPr/>
        </p:nvCxnSpPr>
        <p:spPr>
          <a:xfrm flipH="1">
            <a:off x="2649165" y="2172733"/>
            <a:ext cx="899311" cy="59781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2837705" y="2580300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120888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3" y="1652020"/>
            <a:ext cx="5518178" cy="2268903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(SIMPLE CITIZEN)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898180" y="2314443"/>
            <a:ext cx="1468193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6632277" y="779477"/>
            <a:ext cx="0" cy="1534966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3924540" y="993369"/>
            <a:ext cx="26645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Alerte mouvement </a:t>
            </a:r>
          </a:p>
          <a:p>
            <a:pPr algn="r"/>
            <a:r>
              <a:rPr lang="fr-FR" sz="1400" dirty="0" smtClean="0"/>
              <a:t>WEREWOLF durant la nuit</a:t>
            </a:r>
          </a:p>
          <a:p>
            <a:pPr algn="r"/>
            <a:endParaRPr lang="fr-FR" sz="1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18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SIMPLE CITIZEN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29927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5447059" cy="308535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(LOVER)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962645" y="2294835"/>
            <a:ext cx="1403356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6681092" y="759869"/>
            <a:ext cx="5041" cy="1534966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4124471" y="1020493"/>
            <a:ext cx="25398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Alerte mouvement</a:t>
            </a:r>
          </a:p>
          <a:p>
            <a:pPr algn="r"/>
            <a:r>
              <a:rPr lang="fr-FR" sz="1400" dirty="0" smtClean="0"/>
              <a:t>WEREWOLF durant la nuit</a:t>
            </a:r>
          </a:p>
          <a:p>
            <a:pPr algn="r"/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4341797" y="3801745"/>
            <a:ext cx="1365097" cy="5642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Lover Vote Behaviour</a:t>
            </a:r>
            <a:endParaRPr lang="fr-FR" sz="1200" dirty="0"/>
          </a:p>
        </p:txBody>
      </p:sp>
      <p:cxnSp>
        <p:nvCxnSpPr>
          <p:cNvPr id="18" name="Connecteur droit avec flèche 17"/>
          <p:cNvCxnSpPr>
            <a:stCxn id="17" idx="1"/>
          </p:cNvCxnSpPr>
          <p:nvPr/>
        </p:nvCxnSpPr>
        <p:spPr>
          <a:xfrm flipH="1" flipV="1">
            <a:off x="3417627" y="3290867"/>
            <a:ext cx="924170" cy="79298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693237" y="3359220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26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LOVER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10684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5477539" cy="308535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(LOVER)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975262" y="2294835"/>
            <a:ext cx="1421742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6684186" y="759869"/>
            <a:ext cx="1094" cy="1534966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4093386" y="1022869"/>
            <a:ext cx="2510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Alerte mouvement</a:t>
            </a:r>
          </a:p>
          <a:p>
            <a:pPr algn="r"/>
            <a:r>
              <a:rPr lang="fr-FR" sz="1400" dirty="0"/>
              <a:t>WEREWOLF durant </a:t>
            </a:r>
            <a:r>
              <a:rPr lang="fr-FR" sz="1400" dirty="0" smtClean="0"/>
              <a:t>la nuit</a:t>
            </a:r>
          </a:p>
          <a:p>
            <a:pPr algn="r"/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4341797" y="3801745"/>
            <a:ext cx="1365097" cy="5642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Family</a:t>
            </a:r>
            <a:r>
              <a:rPr lang="fr-FR" sz="1200" dirty="0" smtClean="0"/>
              <a:t> Vote Behaviour</a:t>
            </a:r>
            <a:endParaRPr lang="fr-FR" sz="1200" dirty="0"/>
          </a:p>
        </p:txBody>
      </p:sp>
      <p:cxnSp>
        <p:nvCxnSpPr>
          <p:cNvPr id="18" name="Connecteur droit avec flèche 17"/>
          <p:cNvCxnSpPr>
            <a:stCxn id="17" idx="1"/>
          </p:cNvCxnSpPr>
          <p:nvPr/>
        </p:nvCxnSpPr>
        <p:spPr>
          <a:xfrm flipH="1" flipV="1">
            <a:off x="3417627" y="3290867"/>
            <a:ext cx="924170" cy="79298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693237" y="3359220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26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FAMILY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31971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5741699" cy="2494386"/>
          </a:xfrm>
          <a:prstGeom prst="roundRect">
            <a:avLst>
              <a:gd name="adj" fmla="val 9243"/>
            </a:avLst>
          </a:prstGeom>
          <a:solidFill>
            <a:srgbClr val="ADC8E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(MEDIUM)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6025427" y="2312615"/>
            <a:ext cx="1495134" cy="54643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4278316" y="951728"/>
            <a:ext cx="24144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Alerte mouvement</a:t>
            </a:r>
          </a:p>
          <a:p>
            <a:pPr algn="r"/>
            <a:r>
              <a:rPr lang="fr-FR" sz="1400" dirty="0"/>
              <a:t>WEREWOLF durant </a:t>
            </a:r>
            <a:r>
              <a:rPr lang="fr-FR" sz="1400" dirty="0" smtClean="0"/>
              <a:t>la nuit</a:t>
            </a:r>
          </a:p>
          <a:p>
            <a:pPr algn="r"/>
            <a:endParaRPr lang="fr-FR" sz="14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6025427" y="2998910"/>
            <a:ext cx="1495134" cy="5642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Medium Suspicion Listener Behaviour</a:t>
            </a:r>
            <a:endParaRPr lang="fr-FR" sz="1200" dirty="0"/>
          </a:p>
        </p:txBody>
      </p:sp>
      <p:sp>
        <p:nvSpPr>
          <p:cNvPr id="26" name="ZoneTexte 25"/>
          <p:cNvSpPr txBox="1"/>
          <p:nvPr/>
        </p:nvSpPr>
        <p:spPr>
          <a:xfrm>
            <a:off x="4196080" y="4291134"/>
            <a:ext cx="24966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Connaissance du rôle d’un joueur (</a:t>
            </a:r>
            <a:r>
              <a:rPr lang="fr-FR" sz="1400" dirty="0"/>
              <a:t>tour MEDIUM)</a:t>
            </a:r>
            <a:endParaRPr lang="fr-FR" sz="1400" dirty="0" smtClean="0"/>
          </a:p>
          <a:p>
            <a:pPr algn="r"/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31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MEDIUM</a:t>
            </a:r>
            <a:endParaRPr lang="fr-FR" dirty="0"/>
          </a:p>
        </p:txBody>
      </p:sp>
      <p:cxnSp>
        <p:nvCxnSpPr>
          <p:cNvPr id="17" name="Connecteur droit avec flèche 16"/>
          <p:cNvCxnSpPr/>
          <p:nvPr/>
        </p:nvCxnSpPr>
        <p:spPr>
          <a:xfrm flipH="1">
            <a:off x="6797034" y="762452"/>
            <a:ext cx="1094" cy="1534966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6771900" y="3565341"/>
            <a:ext cx="1094" cy="1534966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8700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788160"/>
            <a:ext cx="5518179" cy="2248798"/>
          </a:xfrm>
          <a:prstGeom prst="roundRect">
            <a:avLst>
              <a:gd name="adj" fmla="val 9243"/>
            </a:avLst>
          </a:prstGeom>
          <a:solidFill>
            <a:srgbClr val="ADC8E8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(LITTLE_GIRL)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898179" y="2294835"/>
            <a:ext cx="1488141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Little</a:t>
            </a:r>
            <a:r>
              <a:rPr lang="fr-FR" sz="1200" dirty="0" smtClean="0"/>
              <a:t> Girl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6679077" y="1086498"/>
            <a:ext cx="7056" cy="1208337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4451249" y="1203898"/>
            <a:ext cx="2187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Espionnage WEREWOLF (Tour LITTLE_GIRL)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31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LITTLE GIRL</a:t>
            </a:r>
            <a:endParaRPr lang="fr-FR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5891186" y="3016690"/>
            <a:ext cx="1495134" cy="54643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4224303" y="4104378"/>
            <a:ext cx="24144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Alerte mouvement</a:t>
            </a:r>
          </a:p>
          <a:p>
            <a:pPr algn="r"/>
            <a:r>
              <a:rPr lang="fr-FR" sz="1400" dirty="0"/>
              <a:t>WEREWOLF durant </a:t>
            </a:r>
            <a:r>
              <a:rPr lang="fr-FR" sz="1400" dirty="0" smtClean="0"/>
              <a:t>la nuit</a:t>
            </a:r>
          </a:p>
          <a:p>
            <a:pPr algn="r"/>
            <a:endParaRPr lang="fr-FR" sz="1400" dirty="0"/>
          </a:p>
        </p:txBody>
      </p:sp>
      <p:cxnSp>
        <p:nvCxnSpPr>
          <p:cNvPr id="24" name="Connecteur droit avec flèche 23"/>
          <p:cNvCxnSpPr/>
          <p:nvPr/>
        </p:nvCxnSpPr>
        <p:spPr>
          <a:xfrm flipH="1">
            <a:off x="6686133" y="3563120"/>
            <a:ext cx="1094" cy="117550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2507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879227"/>
            <a:ext cx="5528339" cy="283079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(WEREWOLF)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8" y="2914568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909223" y="2294835"/>
            <a:ext cx="1553822" cy="56421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82501" y="2576940"/>
            <a:ext cx="859296" cy="41833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1" y="3250175"/>
            <a:ext cx="843084" cy="3084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29" y="3223063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6693823" y="1293373"/>
            <a:ext cx="0" cy="10098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6702" y="2900361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3896365" y="1356007"/>
            <a:ext cx="2718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Alerte mouvement</a:t>
            </a:r>
          </a:p>
          <a:p>
            <a:pPr algn="r"/>
            <a:r>
              <a:rPr lang="fr-FR" sz="1400" dirty="0"/>
              <a:t>LITTLE_GIRL durant </a:t>
            </a:r>
            <a:r>
              <a:rPr lang="fr-FR" sz="1400" dirty="0" smtClean="0"/>
              <a:t>la nuit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4325584" y="3772472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Vote Behaviour</a:t>
            </a:r>
            <a:endParaRPr lang="fr-FR" sz="1200" dirty="0"/>
          </a:p>
        </p:txBody>
      </p:sp>
      <p:cxnSp>
        <p:nvCxnSpPr>
          <p:cNvPr id="27" name="Connecteur droit avec flèche 26"/>
          <p:cNvCxnSpPr>
            <a:stCxn id="26" idx="1"/>
          </p:cNvCxnSpPr>
          <p:nvPr/>
        </p:nvCxnSpPr>
        <p:spPr>
          <a:xfrm flipH="1" flipV="1">
            <a:off x="3467146" y="3490367"/>
            <a:ext cx="858438" cy="56421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3577375" y="3331192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29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WEREWOLF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62892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548861" y="3230507"/>
            <a:ext cx="3435379" cy="2133973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fr-FR" sz="1400" dirty="0" smtClean="0"/>
              <a:t>Role XXX Controller Agent</a:t>
            </a:r>
            <a:endParaRPr lang="fr-FR" sz="14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758758" y="3770592"/>
            <a:ext cx="1386522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Turn</a:t>
            </a:r>
            <a:r>
              <a:rPr lang="fr-FR" sz="1200" dirty="0" smtClean="0"/>
              <a:t>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4355177" y="3770592"/>
            <a:ext cx="1386522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Synchronous</a:t>
            </a:r>
            <a:r>
              <a:rPr lang="fr-FR" sz="1200" dirty="0" smtClean="0"/>
              <a:t>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998821" y="4125972"/>
            <a:ext cx="1485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Gestion du vote avec les joueurs</a:t>
            </a:r>
            <a:endParaRPr lang="fr-FR" sz="1400" dirty="0"/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5750560" y="4084320"/>
            <a:ext cx="1991360" cy="2032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791181" y="4079087"/>
            <a:ext cx="2000221" cy="5233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1030241" y="4125972"/>
            <a:ext cx="1485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Débuter/finir le tour</a:t>
            </a:r>
            <a:endParaRPr lang="fr-FR" sz="1400" dirty="0"/>
          </a:p>
        </p:txBody>
      </p:sp>
      <p:cxnSp>
        <p:nvCxnSpPr>
          <p:cNvPr id="36" name="Connecteur droit avec flèche 35"/>
          <p:cNvCxnSpPr>
            <a:stCxn id="34" idx="2"/>
            <a:endCxn id="20" idx="2"/>
          </p:cNvCxnSpPr>
          <p:nvPr/>
        </p:nvCxnSpPr>
        <p:spPr>
          <a:xfrm rot="16200000" flipH="1">
            <a:off x="4250228" y="3589372"/>
            <a:ext cx="12700" cy="1596419"/>
          </a:xfrm>
          <a:prstGeom prst="bentConnector3">
            <a:avLst>
              <a:gd name="adj1" fmla="val 2760000"/>
            </a:avLst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3366678" y="4742961"/>
            <a:ext cx="174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Lancement &amp; récupération du vote</a:t>
            </a:r>
            <a:endParaRPr lang="fr-FR" sz="1400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4017198" y="794696"/>
            <a:ext cx="2062480" cy="120833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Environment Agent</a:t>
            </a:r>
            <a:endParaRPr lang="fr-FR" sz="1400" dirty="0"/>
          </a:p>
        </p:txBody>
      </p:sp>
      <p:cxnSp>
        <p:nvCxnSpPr>
          <p:cNvPr id="40" name="Connecteur droit avec flèche 39"/>
          <p:cNvCxnSpPr>
            <a:stCxn id="20" idx="0"/>
            <a:endCxn id="39" idx="2"/>
          </p:cNvCxnSpPr>
          <p:nvPr/>
        </p:nvCxnSpPr>
        <p:spPr>
          <a:xfrm flipV="1">
            <a:off x="5048438" y="2003026"/>
            <a:ext cx="0" cy="1767566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3612189" y="2270520"/>
            <a:ext cx="1485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Récupération archive des votes</a:t>
            </a:r>
            <a:endParaRPr lang="fr-FR" sz="1400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H="1" flipV="1">
            <a:off x="3124200" y="4421566"/>
            <a:ext cx="25550" cy="17861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3124200" y="5544656"/>
            <a:ext cx="236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Coordination des joueurs (endormir, réveiller, etc…)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0577746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548861" y="2840015"/>
            <a:ext cx="8393459" cy="252446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fr-FR" sz="1400" dirty="0" smtClean="0"/>
              <a:t> Citizen Controller Agent</a:t>
            </a:r>
            <a:endParaRPr lang="fr-FR" sz="14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758758" y="3770592"/>
            <a:ext cx="1386522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Turn</a:t>
            </a:r>
            <a:r>
              <a:rPr lang="fr-FR" sz="1200" dirty="0" smtClean="0"/>
              <a:t>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4355177" y="3770592"/>
            <a:ext cx="1386522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Synchronous</a:t>
            </a:r>
            <a:r>
              <a:rPr lang="fr-FR" sz="1200" dirty="0" smtClean="0"/>
              <a:t>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30" name="ZoneTexte 29"/>
          <p:cNvSpPr txBox="1"/>
          <p:nvPr/>
        </p:nvSpPr>
        <p:spPr>
          <a:xfrm>
            <a:off x="4355177" y="5509736"/>
            <a:ext cx="12293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Gestion du vote avec les joueurs</a:t>
            </a:r>
            <a:endParaRPr lang="fr-FR" sz="1400" dirty="0"/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5520906" y="4379072"/>
            <a:ext cx="1619" cy="1995849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933922" y="3934284"/>
            <a:ext cx="2000221" cy="5233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623521" y="3546008"/>
            <a:ext cx="2129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Débuter/finir le tour</a:t>
            </a:r>
          </a:p>
        </p:txBody>
      </p:sp>
      <p:cxnSp>
        <p:nvCxnSpPr>
          <p:cNvPr id="36" name="Connecteur droit avec flèche 35"/>
          <p:cNvCxnSpPr>
            <a:stCxn id="34" idx="2"/>
            <a:endCxn id="20" idx="2"/>
          </p:cNvCxnSpPr>
          <p:nvPr/>
        </p:nvCxnSpPr>
        <p:spPr>
          <a:xfrm rot="16200000" flipH="1">
            <a:off x="4250228" y="3589372"/>
            <a:ext cx="12700" cy="1596419"/>
          </a:xfrm>
          <a:prstGeom prst="bentConnector3">
            <a:avLst>
              <a:gd name="adj1" fmla="val 2760000"/>
            </a:avLst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3366678" y="4742961"/>
            <a:ext cx="174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Lancement &amp; récupération du vote</a:t>
            </a:r>
            <a:endParaRPr lang="fr-FR" sz="1400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3977204" y="817046"/>
            <a:ext cx="2081688" cy="120833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Environment Agent</a:t>
            </a:r>
            <a:endParaRPr lang="fr-FR" sz="1400" dirty="0"/>
          </a:p>
        </p:txBody>
      </p:sp>
      <p:cxnSp>
        <p:nvCxnSpPr>
          <p:cNvPr id="40" name="Connecteur droit avec flèche 39"/>
          <p:cNvCxnSpPr>
            <a:endCxn id="39" idx="2"/>
          </p:cNvCxnSpPr>
          <p:nvPr/>
        </p:nvCxnSpPr>
        <p:spPr>
          <a:xfrm flipH="1" flipV="1">
            <a:off x="5018048" y="2025376"/>
            <a:ext cx="3255" cy="1767566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3495934" y="2190274"/>
            <a:ext cx="1620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Récupération archive des votes</a:t>
            </a:r>
            <a:endParaRPr lang="fr-FR" sz="1400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V="1">
            <a:off x="3119120" y="4421566"/>
            <a:ext cx="5080" cy="182683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881062" y="5486180"/>
            <a:ext cx="236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Coordination des joueurs (endormir, réveiller, etc…)</a:t>
            </a:r>
            <a:endParaRPr lang="fr-FR" sz="1400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5964295" y="3776942"/>
            <a:ext cx="1386522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Kill </a:t>
            </a:r>
            <a:r>
              <a:rPr lang="fr-FR" sz="1200" dirty="0" err="1" smtClean="0"/>
              <a:t>Victim</a:t>
            </a:r>
            <a:r>
              <a:rPr lang="fr-FR" sz="1200" dirty="0" smtClean="0"/>
              <a:t>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7567063" y="3764241"/>
            <a:ext cx="1386522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Add</a:t>
            </a:r>
            <a:r>
              <a:rPr lang="fr-FR" sz="1200" dirty="0" smtClean="0"/>
              <a:t> </a:t>
            </a:r>
            <a:r>
              <a:rPr lang="fr-FR" sz="1200" dirty="0" err="1" smtClean="0"/>
              <a:t>Victim</a:t>
            </a:r>
            <a:r>
              <a:rPr lang="fr-FR" sz="1200" dirty="0" smtClean="0"/>
              <a:t>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9169832" y="3762080"/>
            <a:ext cx="1386522" cy="6169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Remove</a:t>
            </a:r>
            <a:r>
              <a:rPr lang="fr-FR" sz="1200" dirty="0" smtClean="0"/>
              <a:t> </a:t>
            </a:r>
            <a:r>
              <a:rPr lang="fr-FR" sz="1200" dirty="0" err="1" smtClean="0"/>
              <a:t>Victim</a:t>
            </a:r>
            <a:r>
              <a:rPr lang="fr-FR" sz="1200" dirty="0" smtClean="0"/>
              <a:t>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cxnSp>
        <p:nvCxnSpPr>
          <p:cNvPr id="29" name="Connecteur droit avec flèche 35"/>
          <p:cNvCxnSpPr/>
          <p:nvPr/>
        </p:nvCxnSpPr>
        <p:spPr>
          <a:xfrm rot="16200000" flipH="1">
            <a:off x="5430962" y="2162366"/>
            <a:ext cx="6350" cy="3205537"/>
          </a:xfrm>
          <a:prstGeom prst="bentConnector3">
            <a:avLst>
              <a:gd name="adj1" fmla="val -5637732"/>
            </a:avLst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684174" y="2915677"/>
            <a:ext cx="174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Déclencher meurtre des victimes </a:t>
            </a:r>
            <a:endParaRPr lang="fr-FR" sz="1400" dirty="0"/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8341803" y="4392040"/>
            <a:ext cx="5080" cy="182683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6939279" y="5456654"/>
            <a:ext cx="1528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Ajouter d’une victime</a:t>
            </a:r>
            <a:endParaRPr lang="fr-FR" sz="1400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V="1">
            <a:off x="9864884" y="4421566"/>
            <a:ext cx="5080" cy="182683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8462360" y="5486180"/>
            <a:ext cx="1528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Retrait d’une victime (sauvetage)</a:t>
            </a:r>
            <a:endParaRPr lang="fr-FR" sz="1400" dirty="0"/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918372" y="4241959"/>
            <a:ext cx="2000221" cy="5233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787227" y="4300244"/>
            <a:ext cx="1792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Demande vérification de l’état de jeu</a:t>
            </a:r>
          </a:p>
        </p:txBody>
      </p:sp>
    </p:spTree>
    <p:extLst>
      <p:ext uri="{BB962C8B-B14F-4D97-AF65-F5344CB8AC3E}">
        <p14:creationId xmlns:p14="http://schemas.microsoft.com/office/powerpoint/2010/main" val="26777480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548861" y="3215799"/>
            <a:ext cx="5121939" cy="1755851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fr-FR" sz="1400" dirty="0" smtClean="0"/>
              <a:t> Game Controller Agent</a:t>
            </a:r>
            <a:endParaRPr lang="fr-FR" sz="14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4338382" y="3763320"/>
            <a:ext cx="1386522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Turns</a:t>
            </a:r>
            <a:r>
              <a:rPr lang="fr-FR" sz="1200" dirty="0" smtClean="0"/>
              <a:t>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30" name="ZoneTexte 29"/>
          <p:cNvSpPr txBox="1"/>
          <p:nvPr/>
        </p:nvSpPr>
        <p:spPr>
          <a:xfrm>
            <a:off x="3799660" y="5129530"/>
            <a:ext cx="1229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Débuter/finir un tour</a:t>
            </a:r>
            <a:endParaRPr lang="fr-FR" sz="1400" dirty="0"/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1554480" y="4033520"/>
            <a:ext cx="1179999" cy="28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1030241" y="4125972"/>
            <a:ext cx="1485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Lancer la routine de jeu</a:t>
            </a:r>
            <a:endParaRPr lang="fr-FR" sz="1400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3768319" y="799140"/>
            <a:ext cx="2526647" cy="120833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Environment Agent</a:t>
            </a:r>
            <a:endParaRPr lang="fr-FR" sz="1400" dirty="0"/>
          </a:p>
        </p:txBody>
      </p:sp>
      <p:cxnSp>
        <p:nvCxnSpPr>
          <p:cNvPr id="40" name="Connecteur droit avec flèche 39"/>
          <p:cNvCxnSpPr>
            <a:stCxn id="34" idx="0"/>
            <a:endCxn id="39" idx="2"/>
          </p:cNvCxnSpPr>
          <p:nvPr/>
        </p:nvCxnSpPr>
        <p:spPr>
          <a:xfrm flipV="1">
            <a:off x="5031643" y="2007470"/>
            <a:ext cx="0" cy="175585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3248335" y="2255127"/>
            <a:ext cx="17806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MAJ Infos de partie (tour, état du jour, etc..)</a:t>
            </a:r>
            <a:endParaRPr lang="fr-FR" sz="1400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V="1">
            <a:off x="5029029" y="4370192"/>
            <a:ext cx="5080" cy="1421008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à coins arrondis 22"/>
          <p:cNvSpPr/>
          <p:nvPr/>
        </p:nvSpPr>
        <p:spPr>
          <a:xfrm>
            <a:off x="6002014" y="3763320"/>
            <a:ext cx="1386522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Check End Game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2725355" y="3743011"/>
            <a:ext cx="1386522" cy="6169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Init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6690195" y="4392040"/>
            <a:ext cx="10160" cy="126071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6828280" y="5129530"/>
            <a:ext cx="1528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Vérifier l’état de jeu</a:t>
            </a:r>
            <a:endParaRPr lang="fr-FR" sz="1400" dirty="0"/>
          </a:p>
        </p:txBody>
      </p:sp>
      <p:sp>
        <p:nvSpPr>
          <p:cNvPr id="45" name="ZoneTexte 44"/>
          <p:cNvSpPr txBox="1"/>
          <p:nvPr/>
        </p:nvSpPr>
        <p:spPr>
          <a:xfrm>
            <a:off x="2133414" y="5108206"/>
            <a:ext cx="1229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Init partie</a:t>
            </a:r>
          </a:p>
          <a:p>
            <a:pPr algn="ctr"/>
            <a:r>
              <a:rPr lang="fr-FR" sz="1400" dirty="0" smtClean="0"/>
              <a:t>(joueur, rôles)</a:t>
            </a:r>
            <a:endParaRPr lang="fr-FR" sz="1400" dirty="0"/>
          </a:p>
        </p:txBody>
      </p:sp>
      <p:cxnSp>
        <p:nvCxnSpPr>
          <p:cNvPr id="48" name="Connecteur droit avec flèche 47"/>
          <p:cNvCxnSpPr/>
          <p:nvPr/>
        </p:nvCxnSpPr>
        <p:spPr>
          <a:xfrm flipV="1">
            <a:off x="3362783" y="4348868"/>
            <a:ext cx="5080" cy="1421008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905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/>
          <p:cNvGrpSpPr/>
          <p:nvPr/>
        </p:nvGrpSpPr>
        <p:grpSpPr>
          <a:xfrm>
            <a:off x="1493048" y="923807"/>
            <a:ext cx="7771491" cy="3673204"/>
            <a:chOff x="1493048" y="923807"/>
            <a:chExt cx="7771491" cy="3673204"/>
          </a:xfrm>
        </p:grpSpPr>
        <p:grpSp>
          <p:nvGrpSpPr>
            <p:cNvPr id="2" name="Groupe 1"/>
            <p:cNvGrpSpPr/>
            <p:nvPr/>
          </p:nvGrpSpPr>
          <p:grpSpPr>
            <a:xfrm>
              <a:off x="4208420" y="923807"/>
              <a:ext cx="1856014" cy="1362973"/>
              <a:chOff x="2314965" y="4128825"/>
              <a:chExt cx="1856014" cy="1362973"/>
            </a:xfrm>
          </p:grpSpPr>
          <p:sp>
            <p:nvSpPr>
              <p:cNvPr id="4" name="Rectangle à coins arrondis 3"/>
              <p:cNvSpPr/>
              <p:nvPr/>
            </p:nvSpPr>
            <p:spPr>
              <a:xfrm>
                <a:off x="2314965" y="4128825"/>
                <a:ext cx="1856014" cy="1362973"/>
              </a:xfrm>
              <a:prstGeom prst="roundRect">
                <a:avLst>
                  <a:gd name="adj" fmla="val 9022"/>
                </a:avLst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fr-FR" sz="1200" dirty="0" smtClean="0"/>
                  <a:t>JOUEUR</a:t>
                </a:r>
                <a:endParaRPr lang="fr-FR" sz="1200" dirty="0"/>
              </a:p>
            </p:txBody>
          </p:sp>
          <p:pic>
            <p:nvPicPr>
              <p:cNvPr id="29" name="Image 2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17673" y="4481700"/>
                <a:ext cx="666750" cy="657225"/>
              </a:xfrm>
              <a:prstGeom prst="rect">
                <a:avLst/>
              </a:prstGeom>
            </p:spPr>
          </p:pic>
        </p:grpSp>
        <p:cxnSp>
          <p:nvCxnSpPr>
            <p:cNvPr id="31" name="Connecteur droit avec flèche 30"/>
            <p:cNvCxnSpPr>
              <a:stCxn id="4" idx="2"/>
              <a:endCxn id="41" idx="0"/>
            </p:cNvCxnSpPr>
            <p:nvPr/>
          </p:nvCxnSpPr>
          <p:spPr>
            <a:xfrm rot="5400000">
              <a:off x="3305112" y="1402723"/>
              <a:ext cx="947258" cy="271537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e 39"/>
            <p:cNvGrpSpPr/>
            <p:nvPr/>
          </p:nvGrpSpPr>
          <p:grpSpPr>
            <a:xfrm>
              <a:off x="1493048" y="3234038"/>
              <a:ext cx="1856014" cy="1362973"/>
              <a:chOff x="2314965" y="4128825"/>
              <a:chExt cx="1856014" cy="1362973"/>
            </a:xfrm>
          </p:grpSpPr>
          <p:sp>
            <p:nvSpPr>
              <p:cNvPr id="41" name="Rectangle à coins arrondis 40"/>
              <p:cNvSpPr/>
              <p:nvPr/>
            </p:nvSpPr>
            <p:spPr>
              <a:xfrm>
                <a:off x="2314965" y="4128825"/>
                <a:ext cx="1856014" cy="1362973"/>
              </a:xfrm>
              <a:prstGeom prst="roundRect">
                <a:avLst>
                  <a:gd name="adj" fmla="val 9022"/>
                </a:avLst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fr-FR" sz="1200" dirty="0" smtClean="0"/>
                  <a:t>REVEILLE ( WAKE )</a:t>
                </a:r>
                <a:endParaRPr lang="fr-FR" sz="1200" dirty="0"/>
              </a:p>
            </p:txBody>
          </p:sp>
          <p:pic>
            <p:nvPicPr>
              <p:cNvPr id="42" name="Image 4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17673" y="4481700"/>
                <a:ext cx="666750" cy="657225"/>
              </a:xfrm>
              <a:prstGeom prst="rect">
                <a:avLst/>
              </a:prstGeom>
            </p:spPr>
          </p:pic>
        </p:grpSp>
        <p:grpSp>
          <p:nvGrpSpPr>
            <p:cNvPr id="43" name="Groupe 42"/>
            <p:cNvGrpSpPr/>
            <p:nvPr/>
          </p:nvGrpSpPr>
          <p:grpSpPr>
            <a:xfrm>
              <a:off x="4549871" y="3234038"/>
              <a:ext cx="1856014" cy="1362973"/>
              <a:chOff x="2314965" y="4128825"/>
              <a:chExt cx="1856014" cy="1362973"/>
            </a:xfrm>
          </p:grpSpPr>
          <p:sp>
            <p:nvSpPr>
              <p:cNvPr id="44" name="Rectangle à coins arrondis 43"/>
              <p:cNvSpPr/>
              <p:nvPr/>
            </p:nvSpPr>
            <p:spPr>
              <a:xfrm>
                <a:off x="2314965" y="4128825"/>
                <a:ext cx="1856014" cy="1362973"/>
              </a:xfrm>
              <a:prstGeom prst="roundRect">
                <a:avLst>
                  <a:gd name="adj" fmla="val 9022"/>
                </a:avLst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fr-FR" sz="1200" dirty="0" smtClean="0"/>
                  <a:t>ENDORMI ( SLEEP )</a:t>
                </a:r>
                <a:endParaRPr lang="fr-FR" sz="1200" dirty="0"/>
              </a:p>
            </p:txBody>
          </p:sp>
          <p:pic>
            <p:nvPicPr>
              <p:cNvPr id="45" name="Image 4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17673" y="4481700"/>
                <a:ext cx="666750" cy="657225"/>
              </a:xfrm>
              <a:prstGeom prst="rect">
                <a:avLst/>
              </a:prstGeom>
            </p:spPr>
          </p:pic>
        </p:grpSp>
        <p:grpSp>
          <p:nvGrpSpPr>
            <p:cNvPr id="46" name="Groupe 45"/>
            <p:cNvGrpSpPr/>
            <p:nvPr/>
          </p:nvGrpSpPr>
          <p:grpSpPr>
            <a:xfrm>
              <a:off x="7408525" y="3234038"/>
              <a:ext cx="1856014" cy="1362973"/>
              <a:chOff x="2314965" y="4128825"/>
              <a:chExt cx="1856014" cy="1362973"/>
            </a:xfrm>
          </p:grpSpPr>
          <p:sp>
            <p:nvSpPr>
              <p:cNvPr id="47" name="Rectangle à coins arrondis 46"/>
              <p:cNvSpPr/>
              <p:nvPr/>
            </p:nvSpPr>
            <p:spPr>
              <a:xfrm>
                <a:off x="2314965" y="4128825"/>
                <a:ext cx="1856014" cy="1362973"/>
              </a:xfrm>
              <a:prstGeom prst="roundRect">
                <a:avLst>
                  <a:gd name="adj" fmla="val 9022"/>
                </a:avLst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fr-FR" sz="1200" dirty="0" smtClean="0"/>
                  <a:t>MORT ( DEAD )</a:t>
                </a:r>
              </a:p>
              <a:p>
                <a:endParaRPr lang="fr-FR" sz="1200" dirty="0"/>
              </a:p>
            </p:txBody>
          </p:sp>
          <p:pic>
            <p:nvPicPr>
              <p:cNvPr id="48" name="Image 4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17673" y="4481700"/>
                <a:ext cx="666750" cy="657225"/>
              </a:xfrm>
              <a:prstGeom prst="rect">
                <a:avLst/>
              </a:prstGeom>
            </p:spPr>
          </p:pic>
        </p:grpSp>
        <p:cxnSp>
          <p:nvCxnSpPr>
            <p:cNvPr id="49" name="Connecteur droit avec flèche 30"/>
            <p:cNvCxnSpPr>
              <a:stCxn id="4" idx="2"/>
              <a:endCxn id="44" idx="0"/>
            </p:cNvCxnSpPr>
            <p:nvPr/>
          </p:nvCxnSpPr>
          <p:spPr>
            <a:xfrm rot="16200000" flipH="1">
              <a:off x="4833523" y="2589683"/>
              <a:ext cx="947258" cy="341451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30"/>
            <p:cNvCxnSpPr>
              <a:stCxn id="4" idx="2"/>
              <a:endCxn id="47" idx="0"/>
            </p:cNvCxnSpPr>
            <p:nvPr/>
          </p:nvCxnSpPr>
          <p:spPr>
            <a:xfrm rot="16200000" flipH="1">
              <a:off x="6262850" y="1160356"/>
              <a:ext cx="947258" cy="320010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Image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6019" y="3586913"/>
              <a:ext cx="581025" cy="638175"/>
            </a:xfrm>
            <a:prstGeom prst="rect">
              <a:avLst/>
            </a:prstGeom>
          </p:spPr>
        </p:pic>
        <p:pic>
          <p:nvPicPr>
            <p:cNvPr id="57" name="Image 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4028" y="3596437"/>
              <a:ext cx="647700" cy="619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55665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498121" y="2079895"/>
            <a:ext cx="9144000" cy="2387600"/>
          </a:xfrm>
        </p:spPr>
        <p:txBody>
          <a:bodyPr/>
          <a:lstStyle/>
          <a:p>
            <a:r>
              <a:rPr lang="fr-FR" dirty="0" smtClean="0"/>
              <a:t>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90133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6544" y="1159464"/>
            <a:ext cx="3433354" cy="42102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331577" y="3415345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IP</a:t>
            </a:r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331577" y="3966579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PORT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916349" y="4425869"/>
            <a:ext cx="1157591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Rejoindre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1225129" y="2986551"/>
            <a:ext cx="278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Rejoindre serveur de partie</a:t>
            </a:r>
            <a:endParaRPr lang="fr-FR" i="1" dirty="0"/>
          </a:p>
        </p:txBody>
      </p:sp>
      <p:sp>
        <p:nvSpPr>
          <p:cNvPr id="10" name="ZoneTexte 9"/>
          <p:cNvSpPr txBox="1"/>
          <p:nvPr/>
        </p:nvSpPr>
        <p:spPr>
          <a:xfrm>
            <a:off x="1225129" y="1563389"/>
            <a:ext cx="278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Créer serveur de partie</a:t>
            </a:r>
            <a:endParaRPr lang="fr-FR" i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1916348" y="2484155"/>
            <a:ext cx="1157591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Créer</a:t>
            </a:r>
            <a:endParaRPr lang="fr-FR" sz="12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331577" y="2012256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PORT</a:t>
            </a:r>
            <a:endParaRPr lang="fr-FR" sz="1200" dirty="0"/>
          </a:p>
        </p:txBody>
      </p:sp>
      <p:sp>
        <p:nvSpPr>
          <p:cNvPr id="14" name="Flèche droite 13"/>
          <p:cNvSpPr/>
          <p:nvPr/>
        </p:nvSpPr>
        <p:spPr>
          <a:xfrm>
            <a:off x="2859933" y="4425869"/>
            <a:ext cx="3414408" cy="3309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>
            <a:off x="2859933" y="2489905"/>
            <a:ext cx="3414408" cy="3309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6455368" y="2451473"/>
            <a:ext cx="278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Créer container SMA + container UI</a:t>
            </a:r>
            <a:endParaRPr lang="fr-FR" i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6432115" y="4277332"/>
            <a:ext cx="2782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Créer container UI en le rattachant au container SMA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66646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6544" y="1159464"/>
            <a:ext cx="3433354" cy="42102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331577" y="2361515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Partie 2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1331577" y="1563389"/>
            <a:ext cx="26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Parties en cours</a:t>
            </a:r>
            <a:endParaRPr lang="fr-FR" i="1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331577" y="2012256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Partie 1</a:t>
            </a:r>
            <a:endParaRPr lang="fr-FR" sz="12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331577" y="2707531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Partie 3</a:t>
            </a:r>
            <a:endParaRPr lang="fr-FR" sz="12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1331577" y="3046054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Partie 4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039336" y="2006888"/>
            <a:ext cx="861455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Rejoindre</a:t>
            </a:r>
            <a:endParaRPr lang="fr-FR" sz="12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3039335" y="2356147"/>
            <a:ext cx="861455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Rejoindre</a:t>
            </a:r>
            <a:endParaRPr lang="fr-FR" sz="12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3039334" y="2705406"/>
            <a:ext cx="861455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Rejoindre</a:t>
            </a:r>
            <a:endParaRPr lang="fr-FR" sz="12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3039330" y="3056790"/>
            <a:ext cx="861455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Rejoindre</a:t>
            </a:r>
            <a:endParaRPr lang="fr-FR" sz="12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1950094" y="4027863"/>
            <a:ext cx="1246253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Nouvelle partie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518525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6544" y="1159464"/>
            <a:ext cx="3433354" cy="42102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2829637" y="2565796"/>
            <a:ext cx="1090610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1331577" y="1563389"/>
            <a:ext cx="26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Nouvelle partie</a:t>
            </a:r>
            <a:endParaRPr lang="fr-FR" i="1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2829637" y="2216537"/>
            <a:ext cx="1090610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2829637" y="2911812"/>
            <a:ext cx="1090610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2829637" y="3250335"/>
            <a:ext cx="1090610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1950094" y="4799570"/>
            <a:ext cx="1246253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Créer partie</a:t>
            </a:r>
            <a:endParaRPr lang="fr-FR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331577" y="2197773"/>
            <a:ext cx="149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WEREWOLF</a:t>
            </a:r>
            <a:endParaRPr lang="fr-FR" sz="1400" i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1346423" y="2583546"/>
            <a:ext cx="149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ROLE X</a:t>
            </a:r>
            <a:endParaRPr lang="fr-FR" sz="1400" i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1351541" y="2949662"/>
            <a:ext cx="149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ROLE XX</a:t>
            </a:r>
            <a:endParaRPr lang="fr-FR" sz="1400" i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1351541" y="3315778"/>
            <a:ext cx="149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ROLE XXX</a:t>
            </a:r>
            <a:endParaRPr lang="fr-FR" sz="1400" i="1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2829637" y="4024952"/>
            <a:ext cx="1090610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1331577" y="4033713"/>
            <a:ext cx="149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NB HUMAINS 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1099563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6543" y="1159464"/>
            <a:ext cx="6303013" cy="42102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695679" y="2107351"/>
            <a:ext cx="2181220" cy="1686436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Logs </a:t>
            </a:r>
            <a:endParaRPr lang="fr-FR" sz="12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138135" y="1458778"/>
            <a:ext cx="5738763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ETAT DU JEU (JOUR NUIT…)</a:t>
            </a:r>
            <a:endParaRPr lang="fr-FR" sz="12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695679" y="3918471"/>
            <a:ext cx="2181220" cy="1266372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PLAYER 1 : 0</a:t>
            </a:r>
          </a:p>
          <a:p>
            <a:r>
              <a:rPr lang="fr-FR" sz="1200" dirty="0" smtClean="0"/>
              <a:t>PLAYER 2 : 5</a:t>
            </a:r>
          </a:p>
          <a:p>
            <a:r>
              <a:rPr lang="fr-FR" sz="1200" dirty="0" smtClean="0"/>
              <a:t>PLAYER 3 : 1</a:t>
            </a:r>
          </a:p>
          <a:p>
            <a:r>
              <a:rPr lang="fr-FR" sz="1200" dirty="0" smtClean="0"/>
              <a:t>….</a:t>
            </a:r>
            <a:endParaRPr lang="fr-FR" sz="12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1138136" y="2107351"/>
            <a:ext cx="3424136" cy="3077492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map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881054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6542" y="1159464"/>
            <a:ext cx="9153219" cy="42102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695679" y="2107351"/>
            <a:ext cx="2181220" cy="1686436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Logs </a:t>
            </a:r>
            <a:endParaRPr lang="fr-FR" sz="12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138135" y="1458778"/>
            <a:ext cx="5738763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ETAT DU JEU (JOUR NUIT…)</a:t>
            </a:r>
            <a:endParaRPr lang="fr-FR" sz="12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695679" y="3918471"/>
            <a:ext cx="2181220" cy="1266372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PLAYER 1 : 0</a:t>
            </a:r>
          </a:p>
          <a:p>
            <a:r>
              <a:rPr lang="fr-FR" sz="1200" dirty="0" smtClean="0"/>
              <a:t>PLAYER 2 : 5</a:t>
            </a:r>
          </a:p>
          <a:p>
            <a:r>
              <a:rPr lang="fr-FR" sz="1200" dirty="0" smtClean="0"/>
              <a:t>PLAYER 3 : 1</a:t>
            </a:r>
          </a:p>
          <a:p>
            <a:r>
              <a:rPr lang="fr-FR" sz="1200" dirty="0" smtClean="0"/>
              <a:t>….</a:t>
            </a:r>
            <a:endParaRPr lang="fr-FR" sz="12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1138136" y="2107351"/>
            <a:ext cx="3424136" cy="3077492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map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7352720" y="2631380"/>
            <a:ext cx="2181220" cy="43962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joueur humain</a:t>
            </a:r>
            <a:endParaRPr lang="fr-FR" sz="12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8740449" y="3180595"/>
            <a:ext cx="793491" cy="43962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ok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6719084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498121" y="2079895"/>
            <a:ext cx="9144000" cy="2387600"/>
          </a:xfrm>
        </p:spPr>
        <p:txBody>
          <a:bodyPr/>
          <a:lstStyle/>
          <a:p>
            <a:r>
              <a:rPr lang="fr-FR" dirty="0" smtClean="0"/>
              <a:t>ALGOS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94316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7" y="1012409"/>
            <a:ext cx="1145918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#</a:t>
            </a:r>
            <a:r>
              <a:rPr lang="fr-FR" sz="1400" dirty="0" err="1" smtClean="0"/>
              <a:t>citizen</a:t>
            </a:r>
            <a:r>
              <a:rPr lang="fr-FR" sz="1400" dirty="0" smtClean="0"/>
              <a:t> vote</a:t>
            </a:r>
            <a:endParaRPr lang="fr-FR" sz="1400" dirty="0"/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	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endParaRPr lang="fr-FR" sz="1400" dirty="0"/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-vote(</a:t>
            </a:r>
            <a:r>
              <a:rPr lang="fr-FR" sz="1400" dirty="0" err="1"/>
              <a:t>gv</a:t>
            </a:r>
            <a:r>
              <a:rPr lang="fr-FR" sz="1400" dirty="0"/>
              <a:t>, j, </a:t>
            </a:r>
            <a:r>
              <a:rPr lang="fr-FR" sz="1400" dirty="0" err="1"/>
              <a:t>jc</a:t>
            </a:r>
            <a:r>
              <a:rPr lang="fr-FR" sz="1400" dirty="0"/>
              <a:t>) * FACTEUR_GLOBAL_VOTE #combien de fois le joueur a voté contre le joueur courant depuis le début de partie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-vote(v, j, </a:t>
            </a:r>
            <a:r>
              <a:rPr lang="fr-FR" sz="1400" dirty="0" err="1"/>
              <a:t>jc</a:t>
            </a:r>
            <a:r>
              <a:rPr lang="fr-FR" sz="1400" dirty="0"/>
              <a:t>) * FACTEUR_VOTE #combien de fois le joueur a voté contre le joueur courant  depuis le début du tour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-vote(v, j) * FACTEUR_VOTE # le nombre de voix contre le joueur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difference</a:t>
            </a:r>
            <a:r>
              <a:rPr lang="fr-FR" sz="1400" dirty="0"/>
              <a:t>-vote(v, j, </a:t>
            </a:r>
            <a:r>
              <a:rPr lang="fr-FR" sz="1400" dirty="0" err="1"/>
              <a:t>jc</a:t>
            </a:r>
            <a:r>
              <a:rPr lang="fr-FR" sz="1400" dirty="0"/>
              <a:t>) * FACTEUR_DIFFERENCE_VOTE # positif si le joueur a plus de voix que le joueur courant. négatif sinon</a:t>
            </a:r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	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0" name="Sous-titre 4"/>
          <p:cNvSpPr>
            <a:spLocks noGrp="1"/>
          </p:cNvSpPr>
          <p:nvPr>
            <p:ph type="subTitle" idx="1"/>
          </p:nvPr>
        </p:nvSpPr>
        <p:spPr>
          <a:xfrm>
            <a:off x="476657" y="27973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CITIZEN VOTE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9744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7" y="1012409"/>
            <a:ext cx="1145918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#</a:t>
            </a:r>
            <a:r>
              <a:rPr lang="fr-FR" sz="1400" dirty="0" err="1"/>
              <a:t>citizen</a:t>
            </a:r>
            <a:r>
              <a:rPr lang="fr-FR" sz="1400" dirty="0"/>
              <a:t> </a:t>
            </a:r>
            <a:r>
              <a:rPr lang="fr-FR" sz="1400" dirty="0" smtClean="0"/>
              <a:t>suspicion</a:t>
            </a:r>
            <a:endParaRPr lang="fr-FR" sz="1400" dirty="0"/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s : suspicion</a:t>
            </a:r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endParaRPr lang="fr-FR" sz="1400" dirty="0"/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-suspicion(s, j) * SUSPICION_FACTEUR</a:t>
            </a:r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" name="Sous-titre 4"/>
          <p:cNvSpPr>
            <a:spLocks noGrp="1"/>
          </p:cNvSpPr>
          <p:nvPr>
            <p:ph type="subTitle" idx="1"/>
          </p:nvPr>
        </p:nvSpPr>
        <p:spPr>
          <a:xfrm>
            <a:off x="476657" y="27973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CITIZEN SUSPICION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83535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8" y="652485"/>
            <a:ext cx="1145918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#lover vote</a:t>
            </a:r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s : suspicion</a:t>
            </a:r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ja</a:t>
            </a:r>
            <a:r>
              <a:rPr lang="fr-FR" sz="1400" dirty="0"/>
              <a:t> : lover (joueur aimé)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r>
              <a:rPr lang="fr-FR" sz="1400" dirty="0"/>
              <a:t> </a:t>
            </a:r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si j = </a:t>
            </a:r>
            <a:r>
              <a:rPr lang="fr-FR" sz="1400" dirty="0" err="1"/>
              <a:t>ja</a:t>
            </a:r>
            <a:endParaRPr lang="fr-FR" sz="1400" dirty="0"/>
          </a:p>
          <a:p>
            <a:r>
              <a:rPr lang="fr-FR" sz="1400" dirty="0"/>
              <a:t>			score = MIN_VALUE</a:t>
            </a:r>
          </a:p>
          <a:p>
            <a:r>
              <a:rPr lang="fr-FR" sz="1400" dirty="0"/>
              <a:t>		sinon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get</a:t>
            </a:r>
            <a:r>
              <a:rPr lang="fr-FR" sz="1400" dirty="0"/>
              <a:t>-vote(</a:t>
            </a:r>
            <a:r>
              <a:rPr lang="fr-FR" sz="1400" dirty="0" err="1"/>
              <a:t>gv</a:t>
            </a:r>
            <a:r>
              <a:rPr lang="fr-FR" sz="1400" dirty="0"/>
              <a:t>, j, </a:t>
            </a:r>
            <a:r>
              <a:rPr lang="fr-FR" sz="1400" dirty="0" err="1"/>
              <a:t>ja</a:t>
            </a:r>
            <a:r>
              <a:rPr lang="fr-FR" sz="1400" dirty="0"/>
              <a:t>) * FACTEUR_GLOBAL_VOTE #combien de fois le joueur a voté contre le joueur aimé depuis le début de partie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get</a:t>
            </a:r>
            <a:r>
              <a:rPr lang="fr-FR" sz="1400" dirty="0"/>
              <a:t>-vote(v, j, </a:t>
            </a:r>
            <a:r>
              <a:rPr lang="fr-FR" sz="1400" dirty="0" err="1"/>
              <a:t>ja</a:t>
            </a:r>
            <a:r>
              <a:rPr lang="fr-FR" sz="1400" dirty="0"/>
              <a:t>) * FACTEUR_VOTE #combien de fois le joueur a voté contre le joueur aimé  depuis le début du tour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get</a:t>
            </a:r>
            <a:r>
              <a:rPr lang="fr-FR" sz="1400" dirty="0"/>
              <a:t>-vote(v, j) * FACTEUR_VOTE # le nombre de voix contre le joueur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difference</a:t>
            </a:r>
            <a:r>
              <a:rPr lang="fr-FR" sz="1400" dirty="0"/>
              <a:t>-vote(v, j, </a:t>
            </a:r>
            <a:r>
              <a:rPr lang="fr-FR" sz="1400" dirty="0" err="1"/>
              <a:t>ja</a:t>
            </a:r>
            <a:r>
              <a:rPr lang="fr-FR" sz="1400" dirty="0"/>
              <a:t>) * FACTEUR_DIFFERENCE_VOTE # positif si le joueur a plus de voix que le joueur aimé. </a:t>
            </a:r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" name="Sous-titre 4"/>
          <p:cNvSpPr>
            <a:spLocks noGrp="1"/>
          </p:cNvSpPr>
          <p:nvPr>
            <p:ph type="subTitle" idx="1"/>
          </p:nvPr>
        </p:nvSpPr>
        <p:spPr>
          <a:xfrm>
            <a:off x="476658" y="237318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LOVER VOTE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0590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546784" y="2389155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183148" y="2876887"/>
            <a:ext cx="1889184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System container</a:t>
            </a:r>
            <a:endParaRPr lang="fr-FR" sz="1200" dirty="0"/>
          </a:p>
        </p:txBody>
      </p:sp>
      <p:sp>
        <p:nvSpPr>
          <p:cNvPr id="5" name="Ellipse 4"/>
          <p:cNvSpPr/>
          <p:nvPr/>
        </p:nvSpPr>
        <p:spPr>
          <a:xfrm>
            <a:off x="3338423" y="325215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657600" y="3189541"/>
            <a:ext cx="129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System Controller Agent</a:t>
            </a:r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546784" y="3632837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161831" y="1476308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183148" y="4420394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10" name="Ellipse 9"/>
          <p:cNvSpPr/>
          <p:nvPr/>
        </p:nvSpPr>
        <p:spPr>
          <a:xfrm>
            <a:off x="3315115" y="1837492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3739247" y="1837492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4163379" y="1837492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4631777" y="1837492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5710383" y="277489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6134515" y="277489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/>
          <p:cNvSpPr/>
          <p:nvPr/>
        </p:nvSpPr>
        <p:spPr>
          <a:xfrm>
            <a:off x="6558647" y="277489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7027045" y="277489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/>
          <p:cNvSpPr/>
          <p:nvPr/>
        </p:nvSpPr>
        <p:spPr>
          <a:xfrm>
            <a:off x="5724152" y="406003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6148284" y="406003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Ellipse 19"/>
          <p:cNvSpPr/>
          <p:nvPr/>
        </p:nvSpPr>
        <p:spPr>
          <a:xfrm>
            <a:off x="6572416" y="406003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7040814" y="406003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3345515" y="4825108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3769647" y="4825108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Ellipse 23"/>
          <p:cNvSpPr/>
          <p:nvPr/>
        </p:nvSpPr>
        <p:spPr>
          <a:xfrm>
            <a:off x="4193779" y="4825108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Ellipse 24"/>
          <p:cNvSpPr/>
          <p:nvPr/>
        </p:nvSpPr>
        <p:spPr>
          <a:xfrm>
            <a:off x="4662177" y="4825108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Connecteur droit avec flèche 26"/>
          <p:cNvCxnSpPr>
            <a:stCxn id="4" idx="0"/>
            <a:endCxn id="8" idx="2"/>
          </p:cNvCxnSpPr>
          <p:nvPr/>
        </p:nvCxnSpPr>
        <p:spPr>
          <a:xfrm flipV="1">
            <a:off x="4127740" y="2389155"/>
            <a:ext cx="0" cy="487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4950954" y="2630507"/>
            <a:ext cx="595830" cy="246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5072332" y="3588589"/>
            <a:ext cx="474452" cy="201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4" idx="2"/>
            <a:endCxn id="9" idx="0"/>
          </p:cNvCxnSpPr>
          <p:nvPr/>
        </p:nvCxnSpPr>
        <p:spPr>
          <a:xfrm>
            <a:off x="4127740" y="3789734"/>
            <a:ext cx="21317" cy="630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8074432" y="1837492"/>
            <a:ext cx="370935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System container : conteneur principal. Il est chargé de la création de conteneurs de jeu (Game container).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Game Container : conteneur de jeu (contient les agents de jeu)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UI Container : conteneur interagissant avec l’UI</a:t>
            </a:r>
          </a:p>
        </p:txBody>
      </p:sp>
      <p:sp>
        <p:nvSpPr>
          <p:cNvPr id="30" name="Rectangle à coins arrondis 29"/>
          <p:cNvSpPr/>
          <p:nvPr/>
        </p:nvSpPr>
        <p:spPr>
          <a:xfrm>
            <a:off x="401380" y="2354287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UI container</a:t>
            </a:r>
            <a:endParaRPr lang="fr-FR" sz="1200" dirty="0"/>
          </a:p>
        </p:txBody>
      </p:sp>
      <p:sp>
        <p:nvSpPr>
          <p:cNvPr id="32" name="Rectangle à coins arrondis 31"/>
          <p:cNvSpPr/>
          <p:nvPr/>
        </p:nvSpPr>
        <p:spPr>
          <a:xfrm>
            <a:off x="401380" y="3597969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UI container</a:t>
            </a:r>
            <a:endParaRPr lang="fr-FR" sz="1200" dirty="0"/>
          </a:p>
        </p:txBody>
      </p:sp>
      <p:sp>
        <p:nvSpPr>
          <p:cNvPr id="33" name="Ellipse 32"/>
          <p:cNvSpPr/>
          <p:nvPr/>
        </p:nvSpPr>
        <p:spPr>
          <a:xfrm>
            <a:off x="564979" y="2740028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/>
          <p:cNvSpPr/>
          <p:nvPr/>
        </p:nvSpPr>
        <p:spPr>
          <a:xfrm>
            <a:off x="578748" y="4025167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H="1" flipV="1">
            <a:off x="2333198" y="2676118"/>
            <a:ext cx="849950" cy="37883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H="1">
            <a:off x="2340041" y="3465186"/>
            <a:ext cx="843107" cy="54070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955808" y="2763827"/>
            <a:ext cx="129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UI Agent</a:t>
            </a:r>
            <a:endParaRPr lang="fr-FR" sz="1200" dirty="0"/>
          </a:p>
        </p:txBody>
      </p:sp>
      <p:sp>
        <p:nvSpPr>
          <p:cNvPr id="47" name="ZoneTexte 46"/>
          <p:cNvSpPr txBox="1"/>
          <p:nvPr/>
        </p:nvSpPr>
        <p:spPr>
          <a:xfrm>
            <a:off x="914343" y="4044172"/>
            <a:ext cx="129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UI Agent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4661968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7" y="876601"/>
            <a:ext cx="1145918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#</a:t>
            </a:r>
            <a:r>
              <a:rPr lang="fr-FR" sz="1400" dirty="0" err="1"/>
              <a:t>werewolf</a:t>
            </a:r>
            <a:r>
              <a:rPr lang="fr-FR" sz="1400" dirty="0"/>
              <a:t> vote</a:t>
            </a:r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s : suspicion</a:t>
            </a:r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ws</a:t>
            </a:r>
            <a:r>
              <a:rPr lang="fr-FR" sz="1400" dirty="0"/>
              <a:t> : </a:t>
            </a:r>
            <a:r>
              <a:rPr lang="fr-FR" sz="1400" dirty="0" err="1"/>
              <a:t>werewolves</a:t>
            </a:r>
            <a:endParaRPr lang="fr-FR" sz="1400" dirty="0"/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endParaRPr lang="fr-FR" sz="1400" dirty="0"/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score+= </a:t>
            </a:r>
            <a:r>
              <a:rPr lang="fr-FR" sz="1400" dirty="0" err="1"/>
              <a:t>get</a:t>
            </a:r>
            <a:r>
              <a:rPr lang="fr-FR" sz="1400" dirty="0"/>
              <a:t>-vote(v, j, </a:t>
            </a:r>
            <a:r>
              <a:rPr lang="fr-FR" sz="1400" dirty="0" err="1"/>
              <a:t>ws</a:t>
            </a:r>
            <a:r>
              <a:rPr lang="fr-FR" sz="1400" dirty="0"/>
              <a:t>) * FACTEUR_VOTE # nb de loups garou ayant voté contre lui</a:t>
            </a:r>
          </a:p>
          <a:p>
            <a:r>
              <a:rPr lang="fr-FR" sz="1400" dirty="0"/>
              <a:t>		si j appartient </a:t>
            </a:r>
            <a:r>
              <a:rPr lang="fr-FR" sz="1400" dirty="0" err="1"/>
              <a:t>ws</a:t>
            </a:r>
            <a:endParaRPr lang="fr-FR" sz="1400" dirty="0"/>
          </a:p>
          <a:p>
            <a:r>
              <a:rPr lang="fr-FR" sz="1400" dirty="0"/>
              <a:t>			si </a:t>
            </a:r>
            <a:r>
              <a:rPr lang="fr-FR" sz="1400" dirty="0" err="1"/>
              <a:t>get</a:t>
            </a:r>
            <a:r>
              <a:rPr lang="fr-FR" sz="1400" dirty="0"/>
              <a:t>-vote(v, j) != 0 #si il y'a </a:t>
            </a:r>
            <a:r>
              <a:rPr lang="fr-FR" sz="1400" dirty="0" err="1"/>
              <a:t>deja</a:t>
            </a:r>
            <a:r>
              <a:rPr lang="fr-FR" sz="1400" dirty="0"/>
              <a:t> un vote pour un loup garou</a:t>
            </a:r>
          </a:p>
          <a:p>
            <a:r>
              <a:rPr lang="fr-FR" sz="1400" dirty="0"/>
              <a:t>				score += </a:t>
            </a:r>
            <a:r>
              <a:rPr lang="fr-FR" sz="1400" dirty="0" err="1"/>
              <a:t>get</a:t>
            </a:r>
            <a:r>
              <a:rPr lang="fr-FR" sz="1400" dirty="0"/>
              <a:t>-vote(v, j) * FACTEUR_VOTE # le nombre de voix contre le joueur</a:t>
            </a:r>
          </a:p>
          <a:p>
            <a:r>
              <a:rPr lang="fr-FR" sz="1400" dirty="0"/>
              <a:t>				score += </a:t>
            </a:r>
            <a:r>
              <a:rPr lang="fr-FR" sz="1400" dirty="0" err="1"/>
              <a:t>difference</a:t>
            </a:r>
            <a:r>
              <a:rPr lang="fr-FR" sz="1400" dirty="0"/>
              <a:t>-vote(v, j, </a:t>
            </a:r>
            <a:r>
              <a:rPr lang="fr-FR" sz="1400" dirty="0" err="1"/>
              <a:t>jc</a:t>
            </a:r>
            <a:r>
              <a:rPr lang="fr-FR" sz="1400" dirty="0"/>
              <a:t>) * FACTEUR_DIFFERENCE_VOTE </a:t>
            </a:r>
          </a:p>
          <a:p>
            <a:r>
              <a:rPr lang="fr-FR" sz="1400" dirty="0"/>
              <a:t>			sinon</a:t>
            </a:r>
          </a:p>
          <a:p>
            <a:r>
              <a:rPr lang="fr-FR" sz="1400" dirty="0"/>
              <a:t>				score = MIN_VALUE</a:t>
            </a:r>
          </a:p>
          <a:p>
            <a:r>
              <a:rPr lang="fr-FR" sz="1400" dirty="0"/>
              <a:t>		</a:t>
            </a:r>
            <a:r>
              <a:rPr lang="fr-FR" sz="1400" dirty="0" err="1"/>
              <a:t>fsi</a:t>
            </a:r>
            <a:endParaRPr lang="fr-FR" sz="1400" dirty="0"/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" name="Sous-titre 4"/>
          <p:cNvSpPr>
            <a:spLocks noGrp="1"/>
          </p:cNvSpPr>
          <p:nvPr>
            <p:ph type="subTitle" idx="1"/>
          </p:nvPr>
        </p:nvSpPr>
        <p:spPr>
          <a:xfrm>
            <a:off x="476657" y="27973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WEREWOLF VOTE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1909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à coins arrondis 20"/>
          <p:cNvSpPr/>
          <p:nvPr/>
        </p:nvSpPr>
        <p:spPr>
          <a:xfrm>
            <a:off x="2625355" y="2229507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Game Controller</a:t>
            </a:r>
            <a:endParaRPr lang="fr-FR" sz="12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2625355" y="2962319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Controller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4150975" y="2229507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27" name="Rectangle à coins arrondis 26"/>
          <p:cNvSpPr/>
          <p:nvPr/>
        </p:nvSpPr>
        <p:spPr>
          <a:xfrm>
            <a:off x="4950264" y="2229507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5749554" y="2229507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4150975" y="2878018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4950264" y="2878018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5" name="Rectangle à coins arrondis 34"/>
          <p:cNvSpPr/>
          <p:nvPr/>
        </p:nvSpPr>
        <p:spPr>
          <a:xfrm>
            <a:off x="5749554" y="2878018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4150975" y="3526529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7" name="Rectangle à coins arrondis 36"/>
          <p:cNvSpPr/>
          <p:nvPr/>
        </p:nvSpPr>
        <p:spPr>
          <a:xfrm>
            <a:off x="4950264" y="3526529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5749554" y="3526529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4150975" y="4203772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4950264" y="4203772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2" name="Rectangle à coins arrondis 41"/>
          <p:cNvSpPr/>
          <p:nvPr/>
        </p:nvSpPr>
        <p:spPr>
          <a:xfrm>
            <a:off x="5749554" y="4203772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2625355" y="3695131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Controller</a:t>
            </a:r>
            <a:endParaRPr lang="fr-FR" sz="1200" dirty="0"/>
          </a:p>
        </p:txBody>
      </p:sp>
      <p:sp>
        <p:nvSpPr>
          <p:cNvPr id="44" name="Rectangle à coins arrondis 43"/>
          <p:cNvSpPr/>
          <p:nvPr/>
        </p:nvSpPr>
        <p:spPr>
          <a:xfrm>
            <a:off x="1099734" y="2229507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Environment Agent 1</a:t>
            </a:r>
            <a:endParaRPr lang="fr-FR" sz="1200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2625355" y="4436569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  <a:effectLst>
            <a:reflection stA="78000" endPos="0" dist="508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Role XXX Controller</a:t>
            </a:r>
            <a:endParaRPr lang="fr-FR" sz="12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1099735" y="3695131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DF Agent</a:t>
            </a:r>
            <a:endParaRPr lang="fr-FR" sz="1200" dirty="0"/>
          </a:p>
        </p:txBody>
      </p:sp>
      <p:sp>
        <p:nvSpPr>
          <p:cNvPr id="2" name="ZoneTexte 1"/>
          <p:cNvSpPr txBox="1"/>
          <p:nvPr/>
        </p:nvSpPr>
        <p:spPr>
          <a:xfrm>
            <a:off x="6954285" y="1633703"/>
            <a:ext cx="46396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Joueur = structure générique Player Agent (pour échanger facilement les rôles via le Voleur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Game Controller gère la routine de jeu, les autres contrôleurs gèrent les tours de chacun des rôles.</a:t>
            </a:r>
          </a:p>
          <a:p>
            <a:endParaRPr lang="fr-F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Environnement Agent stocke les infos de jeu pour afficher à l’IHM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DF agent enregistre les agents.</a:t>
            </a:r>
            <a:endParaRPr lang="fr-FR" sz="2000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1099734" y="2962319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Environment Agent 2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5600614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293960" y="1311322"/>
            <a:ext cx="99893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Routine de jeu :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du voleur</a:t>
            </a:r>
            <a:r>
              <a:rPr lang="fr-FR" sz="2000" dirty="0" smtClean="0"/>
              <a:t> qui échange son rôle (et transmet à l’autre un simple rôle de villageois)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Si plusieurs voleurs, chacun fait son action à la suite.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 cupidon </a:t>
            </a:r>
            <a:r>
              <a:rPr lang="fr-FR" sz="2000" dirty="0" smtClean="0"/>
              <a:t>(si il n’y pas/plus de couple d’amoureux)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Si plusieurs cupidons, choix ensemble du couple d’amoureux (car il ne peut y avoir qu’un seul couple à la fois).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 la voyante </a:t>
            </a:r>
            <a:r>
              <a:rPr lang="fr-FR" sz="2000" dirty="0" smtClean="0"/>
              <a:t>(elle prends connaissance du rôle d’un des joueurs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des loups garous </a:t>
            </a:r>
            <a:r>
              <a:rPr lang="fr-FR" sz="2000" dirty="0" smtClean="0"/>
              <a:t>(désignation d’une victime) + espionnage petite fille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du grand méchant loup </a:t>
            </a:r>
            <a:r>
              <a:rPr lang="fr-FR" sz="2000" dirty="0" smtClean="0"/>
              <a:t>(il tue une victime supplémentaire)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du loup blanc </a:t>
            </a:r>
            <a:r>
              <a:rPr lang="fr-FR" sz="2000" dirty="0" smtClean="0"/>
              <a:t>(tue un villageois ou un loup garou)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 la sorcière </a:t>
            </a:r>
            <a:r>
              <a:rPr lang="fr-FR" sz="2000" dirty="0" smtClean="0"/>
              <a:t>(sauve la vie d’une victime ou tue un joueur)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 la famille </a:t>
            </a:r>
            <a:r>
              <a:rPr lang="fr-FR" sz="2000" dirty="0" smtClean="0"/>
              <a:t>(se mettent d’accord sur la personne a voté par la suite).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des villageois</a:t>
            </a:r>
          </a:p>
          <a:p>
            <a:pPr marL="457200" indent="-457200">
              <a:buFont typeface="+mj-lt"/>
              <a:buAutoNum type="arabicPeriod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073347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1208772" y="1894501"/>
            <a:ext cx="4864039" cy="3272721"/>
          </a:xfrm>
          <a:prstGeom prst="roundRect">
            <a:avLst>
              <a:gd name="adj" fmla="val 9451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600" dirty="0" smtClean="0"/>
              <a:t>Environment agent</a:t>
            </a:r>
            <a:endParaRPr lang="fr-FR" sz="1600" dirty="0"/>
          </a:p>
        </p:txBody>
      </p:sp>
      <p:sp>
        <p:nvSpPr>
          <p:cNvPr id="10" name="Ellipse 9"/>
          <p:cNvSpPr/>
          <p:nvPr/>
        </p:nvSpPr>
        <p:spPr>
          <a:xfrm>
            <a:off x="1517700" y="2377102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1517700" y="293283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1517700" y="348857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1517699" y="4017780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1897903" y="2377102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Logs de partie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1871381" y="2947165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Etat du jour (JOUR/NUIT)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1897903" y="3517229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Votes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1897903" y="4046433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Fin de jeu</a:t>
            </a:r>
            <a:endParaRPr lang="fr-FR" sz="1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6951081" y="2563451"/>
            <a:ext cx="4639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Stockage des infos de partie pour les afficher à l’IHM</a:t>
            </a:r>
            <a:endParaRPr lang="fr-FR" sz="2000" dirty="0"/>
          </a:p>
        </p:txBody>
      </p:sp>
      <p:sp>
        <p:nvSpPr>
          <p:cNvPr id="15" name="Ellipse 14"/>
          <p:cNvSpPr/>
          <p:nvPr/>
        </p:nvSpPr>
        <p:spPr>
          <a:xfrm>
            <a:off x="1517699" y="4563848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897902" y="4592501"/>
            <a:ext cx="270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Tour (WEREWOLF, CITIZEN, etc…)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0141370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>
          <a:xfrm>
            <a:off x="5417901" y="3271131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545692" y="1902234"/>
            <a:ext cx="34189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Enregistrement dans le DF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Selon son type (PLAYER/CONTROLLER)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Son rôle (WEREWOLF,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Son statut (WAKE, SLEEP, DEAD)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r>
              <a:rPr lang="fr-FR" sz="2000" dirty="0" smtClean="0"/>
              <a:t>Utilisation de la classe DF Services (surcouche développé pour regrouper les fonctions de recherche/enregistrement) </a:t>
            </a:r>
            <a:endParaRPr lang="fr-FR" sz="2000" dirty="0"/>
          </a:p>
        </p:txBody>
      </p:sp>
      <p:sp>
        <p:nvSpPr>
          <p:cNvPr id="20" name="Ellipse 19"/>
          <p:cNvSpPr/>
          <p:nvPr/>
        </p:nvSpPr>
        <p:spPr>
          <a:xfrm>
            <a:off x="7025205" y="3266843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" name="Connecteur droit avec flèche 8"/>
          <p:cNvCxnSpPr>
            <a:stCxn id="27" idx="2"/>
            <a:endCxn id="32" idx="0"/>
          </p:cNvCxnSpPr>
          <p:nvPr/>
        </p:nvCxnSpPr>
        <p:spPr>
          <a:xfrm flipH="1">
            <a:off x="5577488" y="3938849"/>
            <a:ext cx="1087" cy="656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20" idx="0"/>
            <a:endCxn id="40" idx="2"/>
          </p:cNvCxnSpPr>
          <p:nvPr/>
        </p:nvCxnSpPr>
        <p:spPr>
          <a:xfrm flipV="1">
            <a:off x="7184794" y="2693086"/>
            <a:ext cx="1" cy="573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2143951" y="326396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6" name="Connecteur droit avec flèche 35"/>
          <p:cNvCxnSpPr>
            <a:stCxn id="35" idx="0"/>
          </p:cNvCxnSpPr>
          <p:nvPr/>
        </p:nvCxnSpPr>
        <p:spPr>
          <a:xfrm flipV="1">
            <a:off x="2303540" y="2744945"/>
            <a:ext cx="5415" cy="519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4972628" y="3631072"/>
            <a:ext cx="1211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Player Agent</a:t>
            </a:r>
            <a:endParaRPr lang="fr-FR" sz="1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6668219" y="3631072"/>
            <a:ext cx="1211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Player Agent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1497560" y="3629098"/>
            <a:ext cx="178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XXX Controller Agent</a:t>
            </a:r>
            <a:endParaRPr lang="fr-FR" sz="1400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1542794" y="2126410"/>
            <a:ext cx="1521490" cy="56421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Service Description</a:t>
            </a:r>
          </a:p>
          <a:p>
            <a:pPr algn="ctr"/>
            <a:r>
              <a:rPr lang="fr-FR" sz="1200" dirty="0" smtClean="0"/>
              <a:t>Type : CONTROLLER</a:t>
            </a:r>
          </a:p>
          <a:p>
            <a:pPr algn="ctr"/>
            <a:r>
              <a:rPr lang="fr-FR" sz="1200" dirty="0" smtClean="0"/>
              <a:t>Nom : XXXX</a:t>
            </a:r>
            <a:endParaRPr lang="fr-FR" sz="1200" dirty="0"/>
          </a:p>
        </p:txBody>
      </p:sp>
      <p:sp>
        <p:nvSpPr>
          <p:cNvPr id="32" name="Rectangle à coins arrondis 31"/>
          <p:cNvSpPr/>
          <p:nvPr/>
        </p:nvSpPr>
        <p:spPr>
          <a:xfrm>
            <a:off x="4902629" y="4595552"/>
            <a:ext cx="1349717" cy="56421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Service Description</a:t>
            </a:r>
          </a:p>
          <a:p>
            <a:pPr algn="ctr"/>
            <a:r>
              <a:rPr lang="fr-FR" sz="1200" dirty="0" smtClean="0"/>
              <a:t>Type : PLAYER</a:t>
            </a:r>
          </a:p>
          <a:p>
            <a:pPr algn="ctr"/>
            <a:r>
              <a:rPr lang="fr-FR" sz="1200" dirty="0" smtClean="0"/>
              <a:t>Nom : CITIZEN</a:t>
            </a:r>
            <a:endParaRPr lang="fr-FR" sz="1200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4868674" y="2128054"/>
            <a:ext cx="1417628" cy="56421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Service Description</a:t>
            </a:r>
          </a:p>
          <a:p>
            <a:pPr algn="ctr"/>
            <a:r>
              <a:rPr lang="fr-FR" sz="1200" dirty="0" smtClean="0"/>
              <a:t>Type : PLAYER</a:t>
            </a:r>
          </a:p>
          <a:p>
            <a:pPr algn="ctr"/>
            <a:r>
              <a:rPr lang="fr-FR" sz="1200" dirty="0" smtClean="0"/>
              <a:t>Nom : WAKE</a:t>
            </a:r>
            <a:endParaRPr lang="fr-FR" sz="1200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6483780" y="2128876"/>
            <a:ext cx="1402029" cy="56421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Service Description</a:t>
            </a:r>
          </a:p>
          <a:p>
            <a:pPr algn="ctr"/>
            <a:r>
              <a:rPr lang="fr-FR" sz="1200" dirty="0" smtClean="0"/>
              <a:t>Type : PLAYER</a:t>
            </a:r>
          </a:p>
          <a:p>
            <a:pPr algn="ctr"/>
            <a:r>
              <a:rPr lang="fr-FR" sz="1200" dirty="0" smtClean="0"/>
              <a:t>Nom : SLEEP</a:t>
            </a:r>
            <a:endParaRPr lang="fr-FR" sz="1200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3282617" y="2126410"/>
            <a:ext cx="1402029" cy="56421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Service Description</a:t>
            </a:r>
          </a:p>
          <a:p>
            <a:pPr algn="ctr"/>
            <a:r>
              <a:rPr lang="fr-FR" sz="1200" dirty="0" smtClean="0"/>
              <a:t>Type : PLAYER</a:t>
            </a:r>
          </a:p>
          <a:p>
            <a:pPr algn="ctr"/>
            <a:r>
              <a:rPr lang="fr-FR" sz="1200" dirty="0" smtClean="0"/>
              <a:t>Nom : DEAD</a:t>
            </a:r>
            <a:endParaRPr lang="fr-FR" sz="1200" dirty="0"/>
          </a:p>
        </p:txBody>
      </p:sp>
      <p:sp>
        <p:nvSpPr>
          <p:cNvPr id="48" name="Rectangle à coins arrondis 47"/>
          <p:cNvSpPr/>
          <p:nvPr/>
        </p:nvSpPr>
        <p:spPr>
          <a:xfrm>
            <a:off x="6578838" y="4589046"/>
            <a:ext cx="1390655" cy="56421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Service Description</a:t>
            </a:r>
          </a:p>
          <a:p>
            <a:pPr algn="ctr"/>
            <a:r>
              <a:rPr lang="fr-FR" sz="1200" dirty="0" smtClean="0"/>
              <a:t>Type : PLAYER</a:t>
            </a:r>
          </a:p>
          <a:p>
            <a:pPr algn="ctr"/>
            <a:r>
              <a:rPr lang="fr-FR" sz="1200" dirty="0" smtClean="0"/>
              <a:t>Nom : WEREWOLF</a:t>
            </a:r>
            <a:endParaRPr lang="fr-FR" sz="1200" dirty="0"/>
          </a:p>
        </p:txBody>
      </p:sp>
      <p:cxnSp>
        <p:nvCxnSpPr>
          <p:cNvPr id="52" name="Connecteur droit avec flèche 51"/>
          <p:cNvCxnSpPr>
            <a:stCxn id="10" idx="0"/>
            <a:endCxn id="39" idx="2"/>
          </p:cNvCxnSpPr>
          <p:nvPr/>
        </p:nvCxnSpPr>
        <p:spPr>
          <a:xfrm flipH="1" flipV="1">
            <a:off x="5577488" y="2692264"/>
            <a:ext cx="2" cy="578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stCxn id="29" idx="2"/>
          </p:cNvCxnSpPr>
          <p:nvPr/>
        </p:nvCxnSpPr>
        <p:spPr>
          <a:xfrm flipH="1">
            <a:off x="6165078" y="3938849"/>
            <a:ext cx="1109088" cy="655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29" idx="2"/>
            <a:endCxn id="48" idx="0"/>
          </p:cNvCxnSpPr>
          <p:nvPr/>
        </p:nvCxnSpPr>
        <p:spPr>
          <a:xfrm>
            <a:off x="7274166" y="3938849"/>
            <a:ext cx="0" cy="650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/>
          <p:cNvSpPr/>
          <p:nvPr/>
        </p:nvSpPr>
        <p:spPr>
          <a:xfrm>
            <a:off x="3841752" y="3266843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7" name="ZoneTexte 66"/>
          <p:cNvSpPr txBox="1"/>
          <p:nvPr/>
        </p:nvSpPr>
        <p:spPr>
          <a:xfrm>
            <a:off x="3401332" y="3640439"/>
            <a:ext cx="1141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Player Agent</a:t>
            </a:r>
            <a:endParaRPr lang="fr-FR" sz="1400" dirty="0"/>
          </a:p>
        </p:txBody>
      </p:sp>
      <p:cxnSp>
        <p:nvCxnSpPr>
          <p:cNvPr id="68" name="Connecteur droit avec flèche 67"/>
          <p:cNvCxnSpPr>
            <a:stCxn id="66" idx="0"/>
            <a:endCxn id="43" idx="2"/>
          </p:cNvCxnSpPr>
          <p:nvPr/>
        </p:nvCxnSpPr>
        <p:spPr>
          <a:xfrm flipH="1" flipV="1">
            <a:off x="3983632" y="2690620"/>
            <a:ext cx="17709" cy="576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à coins arrondis 77"/>
          <p:cNvSpPr/>
          <p:nvPr/>
        </p:nvSpPr>
        <p:spPr>
          <a:xfrm>
            <a:off x="3276727" y="4600937"/>
            <a:ext cx="1390655" cy="56421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Service Description</a:t>
            </a:r>
          </a:p>
          <a:p>
            <a:pPr algn="ctr"/>
            <a:r>
              <a:rPr lang="fr-FR" sz="1200" dirty="0" smtClean="0"/>
              <a:t>Type : PLAYER</a:t>
            </a:r>
          </a:p>
          <a:p>
            <a:pPr algn="ctr"/>
            <a:r>
              <a:rPr lang="fr-FR" sz="1200" dirty="0" smtClean="0"/>
              <a:t>Nom : MAYOR</a:t>
            </a:r>
            <a:endParaRPr lang="fr-FR" sz="1200" dirty="0"/>
          </a:p>
        </p:txBody>
      </p:sp>
      <p:cxnSp>
        <p:nvCxnSpPr>
          <p:cNvPr id="86" name="Connecteur droit avec flèche 85"/>
          <p:cNvCxnSpPr>
            <a:stCxn id="27" idx="2"/>
            <a:endCxn id="78" idx="0"/>
          </p:cNvCxnSpPr>
          <p:nvPr/>
        </p:nvCxnSpPr>
        <p:spPr>
          <a:xfrm flipH="1">
            <a:off x="3972055" y="3938849"/>
            <a:ext cx="1606520" cy="662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>
            <a:stCxn id="67" idx="2"/>
          </p:cNvCxnSpPr>
          <p:nvPr/>
        </p:nvCxnSpPr>
        <p:spPr>
          <a:xfrm>
            <a:off x="3972054" y="3948216"/>
            <a:ext cx="1167992" cy="637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1697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498121" y="2079895"/>
            <a:ext cx="9144000" cy="2387600"/>
          </a:xfrm>
        </p:spPr>
        <p:txBody>
          <a:bodyPr/>
          <a:lstStyle/>
          <a:p>
            <a:r>
              <a:rPr lang="fr-FR" dirty="0" smtClean="0"/>
              <a:t>SUSPICION</a:t>
            </a:r>
            <a:br>
              <a:rPr lang="fr-FR" dirty="0" smtClean="0"/>
            </a:br>
            <a:r>
              <a:rPr lang="fr-FR" dirty="0" smtClean="0"/>
              <a:t>INDIVIDUELLE &amp; COLLECTIVE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63642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3158</TotalTime>
  <Words>1900</Words>
  <Application>Microsoft Office PowerPoint</Application>
  <PresentationFormat>Grand écran</PresentationFormat>
  <Paragraphs>525</Paragraphs>
  <Slides>40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Thème Office</vt:lpstr>
      <vt:lpstr>IA &amp; GENERALITES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SUSPICION INDIVIDUELLE &amp; COLLECTIVE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IA &amp; VOTES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UI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ALGOS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Davy</dc:creator>
  <cp:lastModifiedBy>David KONAM</cp:lastModifiedBy>
  <cp:revision>68</cp:revision>
  <cp:lastPrinted>2017-04-03T11:51:44Z</cp:lastPrinted>
  <dcterms:created xsi:type="dcterms:W3CDTF">2017-04-03T11:34:13Z</dcterms:created>
  <dcterms:modified xsi:type="dcterms:W3CDTF">2017-06-11T14:12:02Z</dcterms:modified>
</cp:coreProperties>
</file>