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5" r:id="rId3"/>
    <p:sldId id="273" r:id="rId4"/>
    <p:sldId id="274" r:id="rId5"/>
    <p:sldId id="288" r:id="rId6"/>
    <p:sldId id="276" r:id="rId7"/>
    <p:sldId id="286" r:id="rId8"/>
    <p:sldId id="282" r:id="rId9"/>
    <p:sldId id="284" r:id="rId10"/>
    <p:sldId id="278" r:id="rId11"/>
    <p:sldId id="283" r:id="rId12"/>
    <p:sldId id="279" r:id="rId13"/>
    <p:sldId id="280" r:id="rId14"/>
    <p:sldId id="281" r:id="rId15"/>
    <p:sldId id="265" r:id="rId16"/>
    <p:sldId id="267" r:id="rId17"/>
    <p:sldId id="268" r:id="rId18"/>
    <p:sldId id="266" r:id="rId19"/>
    <p:sldId id="264" r:id="rId20"/>
    <p:sldId id="260" r:id="rId21"/>
    <p:sldId id="287" r:id="rId22"/>
    <p:sldId id="262" r:id="rId23"/>
    <p:sldId id="263" r:id="rId24"/>
    <p:sldId id="261" r:id="rId25"/>
    <p:sldId id="285" r:id="rId26"/>
    <p:sldId id="269" r:id="rId27"/>
    <p:sldId id="270" r:id="rId28"/>
    <p:sldId id="271" r:id="rId29"/>
    <p:sldId id="272" r:id="rId30"/>
  </p:sldIdLst>
  <p:sldSz cx="12192000" cy="6858000"/>
  <p:notesSz cx="6877050" cy="96567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BE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99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74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6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58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3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8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07/05/2017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07/05/2017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44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07/05/2017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0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4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01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E50A-4571-4B4A-874F-A3CA17A17BF4}" type="datetimeFigureOut">
              <a:rPr lang="fr-FR" smtClean="0"/>
              <a:t>07/05/2017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18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GENERALITES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4683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97BBE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72673" y="988120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Cas concret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6 joueurs dont 2 loups garous (W)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grilles de suspicions sont vides (premier tour)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36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0 | 0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8754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2 (premier loup garou) se réveille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portée 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voisins reçoivent l’alerte, ils mettent a jours leurs suspicions en fonction de l’émetteur potentiel</a:t>
            </a:r>
          </a:p>
        </p:txBody>
      </p:sp>
    </p:spTree>
    <p:extLst>
      <p:ext uri="{BB962C8B-B14F-4D97-AF65-F5344CB8AC3E}">
        <p14:creationId xmlns:p14="http://schemas.microsoft.com/office/powerpoint/2010/main" val="1151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A4C2E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1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10928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5 (deuxième loup garou) se réveille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portée 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Les voisins reçoivent l’alerte, ils mettent a jours leurs </a:t>
            </a:r>
            <a:r>
              <a:rPr lang="fr-FR" sz="1400" dirty="0" smtClean="0"/>
              <a:t>suspicions </a:t>
            </a:r>
            <a:r>
              <a:rPr lang="fr-FR" sz="1400" dirty="0"/>
              <a:t>en fonction de l’émetteur potentiel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0844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2 | 4 | 2 | 2 | 4 | 2</a:t>
            </a:r>
            <a:endParaRPr lang="fr-FR" sz="1050" dirty="0"/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15806" y="1196467"/>
            <a:ext cx="8754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Tour des villageois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Mise en commun des suspicions =&gt; création de la grille de suspicion collective</a:t>
            </a:r>
          </a:p>
          <a:p>
            <a:r>
              <a:rPr lang="fr-FR" sz="1400" dirty="0" smtClean="0"/>
              <a:t>(On suppose ici que les loups garous renvoient une grille vide)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Identification des loups garous en prenant les maximums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15805" y="5770065"/>
            <a:ext cx="845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 : on constate que les villageois peuvent vite identifier les loups garous par ce procédé. </a:t>
            </a:r>
            <a:endParaRPr lang="fr-FR" sz="1400" dirty="0"/>
          </a:p>
          <a:p>
            <a:r>
              <a:rPr lang="fr-FR" sz="1400" dirty="0" smtClean="0">
                <a:solidFill>
                  <a:srgbClr val="FF0000"/>
                </a:solidFill>
              </a:rPr>
              <a:t>Problématique = Identification immédiate. Comment « fausser » la grille ? Comment la rendre moins précise ?</a:t>
            </a:r>
          </a:p>
        </p:txBody>
      </p:sp>
    </p:spTree>
    <p:extLst>
      <p:ext uri="{BB962C8B-B14F-4D97-AF65-F5344CB8AC3E}">
        <p14:creationId xmlns:p14="http://schemas.microsoft.com/office/powerpoint/2010/main" val="37173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1</a:t>
            </a:r>
            <a:r>
              <a:rPr lang="fr-FR" sz="1050" dirty="0" smtClean="0">
                <a:solidFill>
                  <a:srgbClr val="FF0000"/>
                </a:solidFill>
              </a:rPr>
              <a:t>| 0 | 1 | 0 | 0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</a:t>
            </a:r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 4 | 4 | 4 | 3 | 4 | 4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24433" y="1601526"/>
            <a:ext cx="875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Réponse : A la place de renvoyer une grille vide, les loups garous n’ont qu’à incriminer leurs voisins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maximum ne corresponds plus seulement aux loups garous</a:t>
            </a:r>
          </a:p>
        </p:txBody>
      </p:sp>
    </p:spTree>
    <p:extLst>
      <p:ext uri="{BB962C8B-B14F-4D97-AF65-F5344CB8AC3E}">
        <p14:creationId xmlns:p14="http://schemas.microsoft.com/office/powerpoint/2010/main" val="41225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VOTES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795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La stratégie de l’IA est représenté par deux actions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Favoriser une personne </a:t>
            </a:r>
            <a:r>
              <a:rPr lang="fr-FR" dirty="0" smtClean="0"/>
              <a:t>(en la protégeant, la faisant élire comme maire, etc…)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Défavoriser une personne </a:t>
            </a:r>
            <a:r>
              <a:rPr lang="fr-FR" dirty="0" smtClean="0"/>
              <a:t>(la tuer, voter contre elle, etc…)</a:t>
            </a:r>
          </a:p>
        </p:txBody>
      </p:sp>
    </p:spTree>
    <p:extLst>
      <p:ext uri="{BB962C8B-B14F-4D97-AF65-F5344CB8AC3E}">
        <p14:creationId xmlns:p14="http://schemas.microsoft.com/office/powerpoint/2010/main" val="3675689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Utilisation du </a:t>
            </a:r>
            <a:r>
              <a:rPr lang="fr-FR" dirty="0" err="1" smtClean="0">
                <a:solidFill>
                  <a:srgbClr val="FF0000"/>
                </a:solidFill>
              </a:rPr>
              <a:t>scoring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pour évaluer l’ensemble des joueurs selon les points de vue de l’un d’eux.</a:t>
            </a:r>
          </a:p>
          <a:p>
            <a:pPr algn="l"/>
            <a:r>
              <a:rPr lang="fr-FR" dirty="0" smtClean="0"/>
              <a:t>(cf. </a:t>
            </a:r>
            <a:r>
              <a:rPr lang="fr-FR" dirty="0" err="1" smtClean="0"/>
              <a:t>Algo</a:t>
            </a:r>
            <a:r>
              <a:rPr lang="fr-FR" dirty="0" smtClean="0"/>
              <a:t> de </a:t>
            </a:r>
            <a:r>
              <a:rPr lang="fr-FR" dirty="0" err="1" smtClean="0"/>
              <a:t>scoring</a:t>
            </a:r>
            <a:r>
              <a:rPr lang="fr-FR" dirty="0" smtClean="0"/>
              <a:t> comme le </a:t>
            </a:r>
            <a:r>
              <a:rPr lang="fr-FR" dirty="0" err="1" smtClean="0"/>
              <a:t>MinMax</a:t>
            </a:r>
            <a:r>
              <a:rPr lang="fr-FR" dirty="0" smtClean="0"/>
              <a:t> #IA02)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0975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690659" y="2427777"/>
            <a:ext cx="3171223" cy="11130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Vote Behaviour</a:t>
            </a:r>
          </a:p>
          <a:p>
            <a:pPr lvl="0" algn="ctr"/>
            <a:r>
              <a:rPr lang="fr-FR" sz="1400" dirty="0" smtClean="0">
                <a:solidFill>
                  <a:prstClr val="black"/>
                </a:solidFill>
              </a:rPr>
              <a:t>Le joueur évalue en se protégeant</a:t>
            </a:r>
            <a:endParaRPr lang="fr-FR" sz="1600" dirty="0">
              <a:solidFill>
                <a:prstClr val="black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309348" y="888709"/>
            <a:ext cx="3171223" cy="117660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Suspicion Behaviour</a:t>
            </a:r>
          </a:p>
          <a:p>
            <a:pPr algn="ctr"/>
            <a:r>
              <a:rPr lang="fr-FR" sz="1400" dirty="0" smtClean="0"/>
              <a:t>Le joueur évalue via ses suspections d’être un loup garou</a:t>
            </a:r>
            <a:endParaRPr lang="fr-FR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0658" y="904672"/>
            <a:ext cx="3171223" cy="11585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Abstract Vote Behaviour</a:t>
            </a:r>
          </a:p>
          <a:p>
            <a:pPr algn="ctr"/>
            <a:r>
              <a:rPr lang="fr-FR" sz="1400" dirty="0" smtClean="0"/>
              <a:t>Gère le </a:t>
            </a:r>
            <a:r>
              <a:rPr lang="fr-FR" sz="1400" dirty="0" err="1" smtClean="0"/>
              <a:t>scoring</a:t>
            </a:r>
            <a:r>
              <a:rPr lang="fr-FR" sz="1400" dirty="0" smtClean="0"/>
              <a:t> entre les behaviours spécifiques</a:t>
            </a:r>
            <a:endParaRPr lang="fr-FR" sz="16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8151790" y="904672"/>
            <a:ext cx="3326849" cy="12101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Suspicion Listener Behaviour</a:t>
            </a:r>
          </a:p>
          <a:p>
            <a:pPr algn="ctr"/>
            <a:r>
              <a:rPr lang="fr-FR" sz="1400" dirty="0" smtClean="0"/>
              <a:t>Reçoit les alertes de mouvements et 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8151789" y="3757140"/>
            <a:ext cx="3326849" cy="13234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Medium Suspicion Listener Behaviour</a:t>
            </a:r>
          </a:p>
          <a:p>
            <a:pPr algn="ctr"/>
            <a:r>
              <a:rPr lang="fr-FR" sz="1400" dirty="0" smtClean="0"/>
              <a:t>Reçoit l’identité d’un joueur </a:t>
            </a:r>
            <a:r>
              <a:rPr lang="fr-FR" sz="1400" dirty="0"/>
              <a:t>et 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179579" y="5281859"/>
            <a:ext cx="3265698" cy="12372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err="1" smtClean="0"/>
              <a:t>Little</a:t>
            </a:r>
            <a:r>
              <a:rPr lang="fr-FR" sz="1400" b="1" u="sng" dirty="0" smtClean="0"/>
              <a:t> Girl Suspicion Listener Behaviour</a:t>
            </a:r>
          </a:p>
          <a:p>
            <a:pPr algn="ctr"/>
            <a:r>
              <a:rPr lang="fr-FR" sz="1400" dirty="0" smtClean="0"/>
              <a:t>Reçoit l’identité d’un loup garou et </a:t>
            </a:r>
            <a:r>
              <a:rPr lang="fr-FR" sz="1400" dirty="0"/>
              <a:t>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151789" y="2400663"/>
            <a:ext cx="3326849" cy="1155241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Suspicion Listener Behaviour</a:t>
            </a:r>
          </a:p>
          <a:p>
            <a:pPr algn="ctr"/>
            <a:r>
              <a:rPr lang="fr-FR" sz="1400" dirty="0" smtClean="0"/>
              <a:t>Reçoit </a:t>
            </a:r>
            <a:r>
              <a:rPr lang="fr-FR" sz="1400" dirty="0"/>
              <a:t>les alertes de mouvements et MAJ la grille de suspicion contenue dans </a:t>
            </a:r>
            <a:r>
              <a:rPr lang="fr-FR" sz="1200" b="1" u="sng" dirty="0" smtClean="0"/>
              <a:t>Werewolf Suspicion Behaviour</a:t>
            </a:r>
            <a:endParaRPr lang="fr-FR" sz="1200" b="1" u="sng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309346" y="2364262"/>
            <a:ext cx="3171223" cy="117660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Suspicion Behaviour</a:t>
            </a:r>
          </a:p>
          <a:p>
            <a:pPr algn="ctr"/>
            <a:r>
              <a:rPr lang="fr-FR" sz="1400" dirty="0" smtClean="0"/>
              <a:t>Le joueur évalue via ses suspections d’être un citoyen important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31206" y="3905386"/>
            <a:ext cx="3171223" cy="117660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Vote Behaviour</a:t>
            </a:r>
          </a:p>
          <a:p>
            <a:pPr algn="ctr"/>
            <a:r>
              <a:rPr lang="fr-FR" sz="1400" dirty="0" smtClean="0"/>
              <a:t>Le joueur évalue en cherchant a protéger les autres loups garou (ou en sacrifiant l’un d’eux)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90658" y="5394988"/>
            <a:ext cx="3171223" cy="1176606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/>
              <a:t>Lover Vote Behaviour</a:t>
            </a:r>
          </a:p>
          <a:p>
            <a:pPr algn="ctr"/>
            <a:r>
              <a:rPr lang="fr-FR" sz="1400" dirty="0" smtClean="0"/>
              <a:t>Le joueur évalue en cherchant a protéger son amoureux</a:t>
            </a:r>
            <a:endParaRPr lang="fr-FR" sz="1400" dirty="0"/>
          </a:p>
        </p:txBody>
      </p:sp>
      <p:sp>
        <p:nvSpPr>
          <p:cNvPr id="19" name="Sous-titre 4"/>
          <p:cNvSpPr>
            <a:spLocks noGrp="1"/>
          </p:cNvSpPr>
          <p:nvPr>
            <p:ph type="subTitle" idx="1"/>
          </p:nvPr>
        </p:nvSpPr>
        <p:spPr>
          <a:xfrm>
            <a:off x="690658" y="27522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DESCRIPTIFS DES BEHAVIOURS INTERNES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004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(SIMPLE CITIZEN)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4176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 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18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SIMPLE CITIZEN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9927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856007" y="2699706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492371" y="3187438"/>
            <a:ext cx="1889184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System container</a:t>
            </a:r>
            <a:endParaRPr lang="fr-FR" sz="1200" dirty="0"/>
          </a:p>
        </p:txBody>
      </p:sp>
      <p:sp>
        <p:nvSpPr>
          <p:cNvPr id="5" name="Ellipse 4"/>
          <p:cNvSpPr/>
          <p:nvPr/>
        </p:nvSpPr>
        <p:spPr>
          <a:xfrm>
            <a:off x="1647646" y="356271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966823" y="3500092"/>
            <a:ext cx="129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System Controller Agent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856007" y="3943388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471054" y="1786859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492371" y="4730945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1624338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048470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472602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2941000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4019606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4443738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4867870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5336268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4033375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4457507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4881639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5350037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654738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2078870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2503002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2971400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>
            <a:stCxn id="4" idx="0"/>
            <a:endCxn id="8" idx="2"/>
          </p:cNvCxnSpPr>
          <p:nvPr/>
        </p:nvCxnSpPr>
        <p:spPr>
          <a:xfrm flipV="1">
            <a:off x="2436963" y="2699706"/>
            <a:ext cx="0" cy="48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260177" y="2941058"/>
            <a:ext cx="595830" cy="246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3381555" y="3899140"/>
            <a:ext cx="474452" cy="201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2"/>
            <a:endCxn id="9" idx="0"/>
          </p:cNvCxnSpPr>
          <p:nvPr/>
        </p:nvCxnSpPr>
        <p:spPr>
          <a:xfrm>
            <a:off x="2436963" y="4100285"/>
            <a:ext cx="21317" cy="630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945658" y="2674365"/>
            <a:ext cx="4639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System container : conteneur principal. Il est chargé de la création de conteneurs de jeu (Game container).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Container : conteneur de jeu (contient les agents de jeu)</a:t>
            </a:r>
          </a:p>
        </p:txBody>
      </p:sp>
    </p:spTree>
    <p:extLst>
      <p:ext uri="{BB962C8B-B14F-4D97-AF65-F5344CB8AC3E}">
        <p14:creationId xmlns:p14="http://schemas.microsoft.com/office/powerpoint/2010/main" val="35671985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7313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Lover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LOVER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0684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7313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Family</a:t>
            </a:r>
            <a:r>
              <a:rPr lang="fr-FR" sz="1200" dirty="0" smtClean="0"/>
              <a:t> Vote </a:t>
            </a:r>
            <a:r>
              <a:rPr lang="fr-FR" sz="1200" dirty="0" smtClean="0"/>
              <a:t>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FAMILY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1971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8605738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(MEDIUM)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047570" y="1873303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898735" y="863409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8055266" y="3793267"/>
            <a:ext cx="1702331" cy="5642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Medium Suspicion Listener Behaviour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024789" y="4861340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CONNAISSANCE DU ROLE D’UN JOUEUR</a:t>
            </a:r>
          </a:p>
          <a:p>
            <a:r>
              <a:rPr lang="fr-FR" sz="1400" dirty="0" smtClean="0"/>
              <a:t>(TOUR MEDIUM)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MEDIUM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870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8605738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(LITTLE_GIRL)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047570" y="1873303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Little</a:t>
            </a:r>
            <a:r>
              <a:rPr lang="fr-FR" sz="1200" dirty="0" smtClean="0"/>
              <a:t> Girl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898735" y="863409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898735" y="863409"/>
            <a:ext cx="192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WEREWOLF</a:t>
            </a:r>
          </a:p>
          <a:p>
            <a:r>
              <a:rPr lang="fr-FR" sz="1400" dirty="0" smtClean="0"/>
              <a:t>(TOUR LITTLE_GIRL)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LITTLE GIRL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32507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163171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(WEREWOLF)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516570" y="58240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CITIZEN DURANT LA NUIT</a:t>
            </a:r>
          </a:p>
          <a:p>
            <a:r>
              <a:rPr lang="fr-FR" sz="1400" dirty="0" smtClean="0"/>
              <a:t>(WITCH, LITTLE_GIRL…)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325584" y="3772472"/>
            <a:ext cx="1365097" cy="56421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Vote Behaviour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26" idx="1"/>
          </p:cNvCxnSpPr>
          <p:nvPr/>
        </p:nvCxnSpPr>
        <p:spPr>
          <a:xfrm flipH="1" flipV="1">
            <a:off x="3229583" y="3307405"/>
            <a:ext cx="1096001" cy="74717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577375" y="3331192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9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WEREWOLF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2892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ALGOS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013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#</a:t>
            </a:r>
            <a:r>
              <a:rPr lang="fr-FR" sz="1400" dirty="0" err="1" smtClean="0"/>
              <a:t>citizen</a:t>
            </a:r>
            <a:r>
              <a:rPr lang="fr-FR" sz="1400" dirty="0" smtClean="0"/>
              <a:t> vote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	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jc</a:t>
            </a:r>
            <a:r>
              <a:rPr lang="fr-FR" sz="1400" dirty="0"/>
              <a:t>) * FACTEUR_GLOBAL_VOTE #combien de fois le joueur a voté contre le joueur courant depuis le début de partie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FACTEUR_VOTE #combien de fois le joueur a voté contre le joueur courant  depuis le début du tour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# positif si le joueur a plus de voix que le joueur courant. négatif sinon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	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0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9744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citizen</a:t>
            </a:r>
            <a:r>
              <a:rPr lang="fr-FR" sz="1400" dirty="0"/>
              <a:t> </a:t>
            </a:r>
            <a:r>
              <a:rPr lang="fr-FR" sz="1400" dirty="0" smtClean="0"/>
              <a:t>suspicion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-suspicion(s, j) * SUSPICION_FACTEUR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SUSPICION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3535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8" y="652485"/>
            <a:ext cx="114591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#lover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ja</a:t>
            </a:r>
            <a:r>
              <a:rPr lang="fr-FR" sz="1400" dirty="0"/>
              <a:t> : lover (joueur aimé)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r>
              <a:rPr lang="fr-FR" sz="1400" dirty="0"/>
              <a:t> </a:t>
            </a:r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si j = </a:t>
            </a:r>
            <a:r>
              <a:rPr lang="fr-FR" sz="1400" dirty="0" err="1"/>
              <a:t>ja</a:t>
            </a:r>
            <a:endParaRPr lang="fr-FR" sz="1400" dirty="0"/>
          </a:p>
          <a:p>
            <a:r>
              <a:rPr lang="fr-FR" sz="1400" dirty="0"/>
              <a:t>			score = MIN_VALUE</a:t>
            </a:r>
          </a:p>
          <a:p>
            <a:r>
              <a:rPr lang="fr-FR" sz="1400" dirty="0"/>
              <a:t>		sinon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ja</a:t>
            </a:r>
            <a:r>
              <a:rPr lang="fr-FR" sz="1400" dirty="0"/>
              <a:t>) * FACTEUR_GLOBAL_VOTE #combien de fois le joueur a voté contre le joueur aimé depuis le début de partie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FACTEUR_VOTE #combien de fois le joueur a voté contre le joueur aimé  depuis le début du tour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FACTEUR_DIFFERENCE_VOTE # positif si le joueur a plus de voix que le joueur aimé. 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8" y="237318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LOVER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0590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876601"/>
            <a:ext cx="1145918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werewolf</a:t>
            </a:r>
            <a:r>
              <a:rPr lang="fr-FR" sz="1400" dirty="0"/>
              <a:t>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ws</a:t>
            </a:r>
            <a:r>
              <a:rPr lang="fr-FR" sz="1400" dirty="0"/>
              <a:t> : </a:t>
            </a:r>
            <a:r>
              <a:rPr lang="fr-FR" sz="1400" dirty="0" err="1"/>
              <a:t>werewolves</a:t>
            </a:r>
            <a:endParaRPr lang="fr-FR" sz="1400" dirty="0"/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ws</a:t>
            </a:r>
            <a:r>
              <a:rPr lang="fr-FR" sz="1400" dirty="0"/>
              <a:t>) * FACTEUR_VOTE # nb de loups garou ayant voté contre lui</a:t>
            </a:r>
          </a:p>
          <a:p>
            <a:r>
              <a:rPr lang="fr-FR" sz="1400" dirty="0"/>
              <a:t>		si j appartient </a:t>
            </a:r>
            <a:r>
              <a:rPr lang="fr-FR" sz="1400" dirty="0" err="1"/>
              <a:t>ws</a:t>
            </a:r>
            <a:endParaRPr lang="fr-FR" sz="1400" dirty="0"/>
          </a:p>
          <a:p>
            <a:r>
              <a:rPr lang="fr-FR" sz="1400" dirty="0"/>
              <a:t>			si </a:t>
            </a:r>
            <a:r>
              <a:rPr lang="fr-FR" sz="1400" dirty="0" err="1"/>
              <a:t>get</a:t>
            </a:r>
            <a:r>
              <a:rPr lang="fr-FR" sz="1400" dirty="0"/>
              <a:t>-vote(v, j) != 0 #si il y'a </a:t>
            </a:r>
            <a:r>
              <a:rPr lang="fr-FR" sz="1400" dirty="0" err="1"/>
              <a:t>deja</a:t>
            </a:r>
            <a:r>
              <a:rPr lang="fr-FR" sz="1400" dirty="0"/>
              <a:t> un vote pour un loup garou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</a:t>
            </a:r>
          </a:p>
          <a:p>
            <a:r>
              <a:rPr lang="fr-FR" sz="1400" dirty="0"/>
              <a:t>			sinon</a:t>
            </a:r>
          </a:p>
          <a:p>
            <a:r>
              <a:rPr lang="fr-FR" sz="1400" dirty="0"/>
              <a:t>				score = MIN_VALUE</a:t>
            </a:r>
          </a:p>
          <a:p>
            <a:r>
              <a:rPr lang="fr-FR" sz="1400" dirty="0"/>
              <a:t>		</a:t>
            </a:r>
            <a:r>
              <a:rPr lang="fr-FR" sz="1400" dirty="0" err="1"/>
              <a:t>fsi</a:t>
            </a:r>
            <a:endParaRPr lang="fr-FR" sz="1400" dirty="0"/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WEREWOLF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190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à coins arrondis 20"/>
          <p:cNvSpPr/>
          <p:nvPr/>
        </p:nvSpPr>
        <p:spPr>
          <a:xfrm>
            <a:off x="2625355" y="2229507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Game Controller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625355" y="2962319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Controller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150975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495026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574955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4150975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495026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574955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4150975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495026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574955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150975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495026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574955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2625355" y="3695131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Controller</a:t>
            </a:r>
            <a:endParaRPr lang="fr-FR" sz="12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1099735" y="2229507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Environment Agent</a:t>
            </a:r>
            <a:endParaRPr lang="fr-FR" sz="1200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2625355" y="4427943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Role</a:t>
            </a:r>
            <a:r>
              <a:rPr lang="fr-FR" sz="1200" dirty="0" smtClean="0"/>
              <a:t> XXX Controller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1099734" y="2950488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DF Agent</a:t>
            </a:r>
            <a:endParaRPr lang="fr-FR" sz="1200" dirty="0"/>
          </a:p>
        </p:txBody>
      </p:sp>
      <p:sp>
        <p:nvSpPr>
          <p:cNvPr id="2" name="ZoneTexte 1"/>
          <p:cNvSpPr txBox="1"/>
          <p:nvPr/>
        </p:nvSpPr>
        <p:spPr>
          <a:xfrm>
            <a:off x="6954285" y="1633703"/>
            <a:ext cx="4639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Joueur = structure générique Player Agent (pour échanger facilement les rôles via le Voleur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Controller gère la routine de jeu, les autres contrôleurs gèrent les tours de chacun des rôles.</a:t>
            </a:r>
          </a:p>
          <a:p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Environnement Agent stocke les infos de jeu pour afficher à l’IHM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DF agent enregistre les agents.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600614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361950"/>
            <a:ext cx="11791950" cy="61341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641675" y="1984182"/>
            <a:ext cx="7582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Hiérarchie des rôles (non exhaustive)</a:t>
            </a:r>
          </a:p>
          <a:p>
            <a:r>
              <a:rPr lang="fr-FR" sz="2000" dirty="0" smtClean="0"/>
              <a:t>Tout le monde est au minimum Citizen (Villageois)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947402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93960" y="1311322"/>
            <a:ext cx="99893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Routine de jeu 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voleur</a:t>
            </a:r>
            <a:r>
              <a:rPr lang="fr-FR" sz="2000" dirty="0" smtClean="0"/>
              <a:t> qui échange son rôle (et transmet à l’autre un simple rôle de villageois)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voleurs, chacun fait son action à la suite.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cupidon </a:t>
            </a:r>
            <a:r>
              <a:rPr lang="fr-FR" sz="2000" dirty="0" smtClean="0"/>
              <a:t>(si il n’y pas/plus de couple d’amoureux)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cupidons, choix ensemble du couple d’amoureux (car il ne peut y avoir qu’un seul couple à la fois).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voyante </a:t>
            </a:r>
            <a:r>
              <a:rPr lang="fr-FR" sz="2000" dirty="0" smtClean="0"/>
              <a:t>(elle prends connaissance du rôle d’un des joueurs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loups garous </a:t>
            </a:r>
            <a:r>
              <a:rPr lang="fr-FR" sz="2000" dirty="0" smtClean="0"/>
              <a:t>(désignation d’une victime) + espionnage petite fille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grand méchant loup </a:t>
            </a:r>
            <a:r>
              <a:rPr lang="fr-FR" sz="2000" dirty="0" smtClean="0"/>
              <a:t>(il tue une victime supplémentaire)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loup blanc </a:t>
            </a:r>
            <a:r>
              <a:rPr lang="fr-FR" sz="2000" dirty="0" smtClean="0"/>
              <a:t>(tue un villageois ou un loup garou)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sorcière </a:t>
            </a:r>
            <a:r>
              <a:rPr lang="fr-FR" sz="2000" dirty="0" smtClean="0"/>
              <a:t>(sauve la vie d’une victime ou tue un joueur)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famille </a:t>
            </a:r>
            <a:r>
              <a:rPr lang="fr-FR" sz="2000" dirty="0" smtClean="0"/>
              <a:t>(se mettent d’accord sur la personne a voté par la suite).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villageois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07334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1208772" y="1894502"/>
            <a:ext cx="4864039" cy="2749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 smtClean="0"/>
              <a:t>Environment agent</a:t>
            </a:r>
            <a:endParaRPr lang="fr-FR" sz="1600" dirty="0"/>
          </a:p>
        </p:txBody>
      </p:sp>
      <p:sp>
        <p:nvSpPr>
          <p:cNvPr id="10" name="Ellipse 9"/>
          <p:cNvSpPr/>
          <p:nvPr/>
        </p:nvSpPr>
        <p:spPr>
          <a:xfrm>
            <a:off x="1517700" y="237710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517700" y="293283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1517700" y="348857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1517699" y="401778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897903" y="2377102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Logs de partie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871381" y="2947165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Etat du jour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897903" y="3517229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Votes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897903" y="4046433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Fin de jeu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951081" y="2563451"/>
            <a:ext cx="463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Stockage des infos de partie pour les afficher à l’IHM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141370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1208772" y="1500996"/>
            <a:ext cx="6529122" cy="4114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 smtClean="0"/>
              <a:t>DF Agent</a:t>
            </a:r>
            <a:endParaRPr lang="fr-FR" sz="1600" dirty="0"/>
          </a:p>
        </p:txBody>
      </p:sp>
      <p:sp>
        <p:nvSpPr>
          <p:cNvPr id="10" name="Ellipse 9"/>
          <p:cNvSpPr/>
          <p:nvPr/>
        </p:nvSpPr>
        <p:spPr>
          <a:xfrm>
            <a:off x="3021622" y="369577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265408" y="2006106"/>
            <a:ext cx="34189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Enregistrement dans le 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Selon son type (PLAYER/CONTROLLER)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rôle (WEREWOLF,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statut (WAKE, SLEEP, DEAD)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000" dirty="0" smtClean="0"/>
              <a:t>Utilisation de la classe DF Services (surcouche développé pour regrouper les fonctions de recherche/enregistrement) </a:t>
            </a:r>
            <a:endParaRPr lang="fr-FR" sz="20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298216" y="2597141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</a:t>
            </a:r>
            <a:endParaRPr lang="fr-FR" sz="12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823836" y="259714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WAKE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1789300" y="2597141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702106" y="259714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SLEEP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600893" y="259714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DEAD</a:t>
            </a:r>
            <a:endParaRPr lang="fr-FR" sz="1200" dirty="0"/>
          </a:p>
        </p:txBody>
      </p:sp>
      <p:sp>
        <p:nvSpPr>
          <p:cNvPr id="20" name="Ellipse 19"/>
          <p:cNvSpPr/>
          <p:nvPr/>
        </p:nvSpPr>
        <p:spPr>
          <a:xfrm>
            <a:off x="5524211" y="369577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avec flèche 8"/>
          <p:cNvCxnSpPr>
            <a:stCxn id="10" idx="1"/>
          </p:cNvCxnSpPr>
          <p:nvPr/>
        </p:nvCxnSpPr>
        <p:spPr>
          <a:xfrm flipH="1" flipV="1">
            <a:off x="2471848" y="3161351"/>
            <a:ext cx="596516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0" idx="7"/>
          </p:cNvCxnSpPr>
          <p:nvPr/>
        </p:nvCxnSpPr>
        <p:spPr>
          <a:xfrm flipV="1">
            <a:off x="3294057" y="3161351"/>
            <a:ext cx="509335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6"/>
          </p:cNvCxnSpPr>
          <p:nvPr/>
        </p:nvCxnSpPr>
        <p:spPr>
          <a:xfrm flipV="1">
            <a:off x="3340799" y="3175420"/>
            <a:ext cx="1540415" cy="688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0" idx="1"/>
          </p:cNvCxnSpPr>
          <p:nvPr/>
        </p:nvCxnSpPr>
        <p:spPr>
          <a:xfrm flipH="1" flipV="1">
            <a:off x="4328069" y="3175420"/>
            <a:ext cx="1242884" cy="56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0" idx="7"/>
            <a:endCxn id="18" idx="2"/>
          </p:cNvCxnSpPr>
          <p:nvPr/>
        </p:nvCxnSpPr>
        <p:spPr>
          <a:xfrm flipV="1">
            <a:off x="5796646" y="3161351"/>
            <a:ext cx="255648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1917694" y="4541895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CONTROLLER</a:t>
            </a:r>
            <a:endParaRPr lang="fr-FR" sz="1200" dirty="0"/>
          </a:p>
        </p:txBody>
      </p:sp>
      <p:sp>
        <p:nvSpPr>
          <p:cNvPr id="35" name="Ellipse 34"/>
          <p:cNvSpPr/>
          <p:nvPr/>
        </p:nvSpPr>
        <p:spPr>
          <a:xfrm>
            <a:off x="5810280" y="468274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6" name="Connecteur droit avec flèche 35"/>
          <p:cNvCxnSpPr>
            <a:endCxn id="37" idx="3"/>
          </p:cNvCxnSpPr>
          <p:nvPr/>
        </p:nvCxnSpPr>
        <p:spPr>
          <a:xfrm flipH="1">
            <a:off x="5167223" y="4822264"/>
            <a:ext cx="6270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3993798" y="4540159"/>
            <a:ext cx="1173425" cy="5642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GAME</a:t>
            </a:r>
            <a:endParaRPr lang="fr-FR" sz="1200" dirty="0"/>
          </a:p>
        </p:txBody>
      </p:sp>
      <p:cxnSp>
        <p:nvCxnSpPr>
          <p:cNvPr id="38" name="Connecteur droit avec flèche 37"/>
          <p:cNvCxnSpPr>
            <a:stCxn id="37" idx="1"/>
            <a:endCxn id="34" idx="3"/>
          </p:cNvCxnSpPr>
          <p:nvPr/>
        </p:nvCxnSpPr>
        <p:spPr>
          <a:xfrm flipH="1">
            <a:off x="3282791" y="4822264"/>
            <a:ext cx="711007" cy="1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886620" y="1652936"/>
            <a:ext cx="1173425" cy="5642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</a:t>
            </a:r>
            <a:endParaRPr lang="fr-FR" sz="1200" dirty="0"/>
          </a:p>
        </p:txBody>
      </p:sp>
      <p:cxnSp>
        <p:nvCxnSpPr>
          <p:cNvPr id="47" name="Connecteur droit avec flèche 46"/>
          <p:cNvCxnSpPr>
            <a:endCxn id="46" idx="1"/>
          </p:cNvCxnSpPr>
          <p:nvPr/>
        </p:nvCxnSpPr>
        <p:spPr>
          <a:xfrm flipV="1">
            <a:off x="2523288" y="1935041"/>
            <a:ext cx="1363332" cy="648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V="1">
            <a:off x="4111006" y="2183672"/>
            <a:ext cx="342474" cy="41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16" idx="0"/>
          </p:cNvCxnSpPr>
          <p:nvPr/>
        </p:nvCxnSpPr>
        <p:spPr>
          <a:xfrm flipH="1" flipV="1">
            <a:off x="4807132" y="2231216"/>
            <a:ext cx="366892" cy="36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 flipV="1">
            <a:off x="5082824" y="2000710"/>
            <a:ext cx="969469" cy="58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 flipV="1">
            <a:off x="5082824" y="1837112"/>
            <a:ext cx="1901546" cy="752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1718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SUSPICION</a:t>
            </a:r>
            <a:br>
              <a:rPr lang="fr-FR" dirty="0" smtClean="0"/>
            </a:br>
            <a:r>
              <a:rPr lang="fr-FR" dirty="0" smtClean="0"/>
              <a:t>INDIVIDUELLE &amp; COLLECTIVE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3642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690778" y="992583"/>
            <a:ext cx="90784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Les </a:t>
            </a:r>
            <a:r>
              <a:rPr lang="fr-FR" sz="2000" dirty="0"/>
              <a:t>loups garous cherchent à trouver la petite fille et la sorcière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Les villageois cherchent à trouver les loups </a:t>
            </a:r>
            <a:r>
              <a:rPr lang="fr-FR" sz="2000" dirty="0" smtClean="0"/>
              <a:t>garous</a:t>
            </a:r>
          </a:p>
          <a:p>
            <a:endParaRPr lang="fr-FR" sz="2000" dirty="0"/>
          </a:p>
          <a:p>
            <a:r>
              <a:rPr lang="fr-FR" sz="2000" dirty="0" smtClean="0"/>
              <a:t>Bien qu’endormis pendant la nuit, les villageois sont attentifs aux « mouvements », si un voisin proche se réveille lors d’un tour spécifique; ils en ont conscience (sans savoir précisément qui il est).</a:t>
            </a:r>
            <a:endParaRPr lang="fr-FR" sz="2000" dirty="0"/>
          </a:p>
          <a:p>
            <a:endParaRPr lang="fr-FR" sz="2000" dirty="0" smtClean="0">
              <a:solidFill>
                <a:srgbClr val="FF0000"/>
              </a:solidFill>
            </a:endParaRPr>
          </a:p>
          <a:p>
            <a:r>
              <a:rPr lang="fr-FR" sz="2000" dirty="0" smtClean="0">
                <a:solidFill>
                  <a:srgbClr val="FF0000"/>
                </a:solidFill>
              </a:rPr>
              <a:t>Comment soupçonner efficacement ?</a:t>
            </a:r>
          </a:p>
          <a:p>
            <a:r>
              <a:rPr lang="fr-FR" sz="2000" dirty="0" smtClean="0"/>
              <a:t>La suspicion du joueur est représenté par une </a:t>
            </a:r>
            <a:r>
              <a:rPr lang="fr-FR" sz="2000" dirty="0" smtClean="0">
                <a:solidFill>
                  <a:srgbClr val="FF0000"/>
                </a:solidFill>
              </a:rPr>
              <a:t>grille de score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Cette grille est MAJ par des alertes de « mouvements » reçues pendant la nuit.</a:t>
            </a:r>
          </a:p>
          <a:p>
            <a:endParaRPr lang="fr-FR" sz="2000" dirty="0"/>
          </a:p>
          <a:p>
            <a:r>
              <a:rPr lang="fr-FR" sz="2000" dirty="0" smtClean="0"/>
              <a:t>Exemple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U</a:t>
            </a:r>
            <a:r>
              <a:rPr lang="fr-FR" sz="2000" dirty="0" smtClean="0"/>
              <a:t>ne sorcière en se réveillant pour son tour va signaler sa présence à ses voisins proches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Un loup garou </a:t>
            </a:r>
            <a:r>
              <a:rPr lang="fr-FR" sz="2000" dirty="0"/>
              <a:t>en se réveillant pour son tour va signaler sa présence à ses voisins </a:t>
            </a:r>
            <a:r>
              <a:rPr lang="fr-FR" sz="2000" dirty="0" smtClean="0"/>
              <a:t>proches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873129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509</TotalTime>
  <Words>1629</Words>
  <Application>Microsoft Office PowerPoint</Application>
  <PresentationFormat>Grand écran</PresentationFormat>
  <Paragraphs>402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Thème Office</vt:lpstr>
      <vt:lpstr>IA &amp; GENERALITES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SUSPICION INDIVIDUELLE &amp; COLLECTIVE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IA &amp; VOTES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ALGOS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Davy</dc:creator>
  <cp:lastModifiedBy>David KONAM</cp:lastModifiedBy>
  <cp:revision>28</cp:revision>
  <cp:lastPrinted>2017-04-03T11:51:44Z</cp:lastPrinted>
  <dcterms:created xsi:type="dcterms:W3CDTF">2017-04-03T11:34:13Z</dcterms:created>
  <dcterms:modified xsi:type="dcterms:W3CDTF">2017-05-07T15:34:13Z</dcterms:modified>
</cp:coreProperties>
</file>