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5" r:id="rId3"/>
    <p:sldId id="273" r:id="rId4"/>
    <p:sldId id="274" r:id="rId5"/>
    <p:sldId id="288" r:id="rId6"/>
    <p:sldId id="276" r:id="rId7"/>
    <p:sldId id="286" r:id="rId8"/>
    <p:sldId id="282" r:id="rId9"/>
    <p:sldId id="284" r:id="rId10"/>
    <p:sldId id="278" r:id="rId11"/>
    <p:sldId id="283" r:id="rId12"/>
    <p:sldId id="279" r:id="rId13"/>
    <p:sldId id="280" r:id="rId14"/>
    <p:sldId id="281" r:id="rId15"/>
    <p:sldId id="265" r:id="rId16"/>
    <p:sldId id="267" r:id="rId17"/>
    <p:sldId id="268" r:id="rId18"/>
    <p:sldId id="289" r:id="rId19"/>
    <p:sldId id="266" r:id="rId20"/>
    <p:sldId id="264" r:id="rId21"/>
    <p:sldId id="260" r:id="rId22"/>
    <p:sldId id="287" r:id="rId23"/>
    <p:sldId id="262" r:id="rId24"/>
    <p:sldId id="263" r:id="rId25"/>
    <p:sldId id="261" r:id="rId26"/>
    <p:sldId id="285" r:id="rId27"/>
    <p:sldId id="291" r:id="rId28"/>
    <p:sldId id="292" r:id="rId29"/>
    <p:sldId id="293" r:id="rId30"/>
    <p:sldId id="294" r:id="rId31"/>
    <p:sldId id="295" r:id="rId32"/>
    <p:sldId id="290" r:id="rId33"/>
    <p:sldId id="269" r:id="rId34"/>
    <p:sldId id="270" r:id="rId35"/>
    <p:sldId id="271" r:id="rId36"/>
    <p:sldId id="272" r:id="rId37"/>
  </p:sldIdLst>
  <p:sldSz cx="12192000" cy="6858000"/>
  <p:notesSz cx="6877050" cy="9656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BE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7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6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3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8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4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1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E50A-4571-4B4A-874F-A3CA17A17BF4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E50A-4571-4B4A-874F-A3CA17A17BF4}" type="datetimeFigureOut">
              <a:rPr lang="fr-FR" smtClean="0"/>
              <a:t>16/05/2017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5949-E41F-4852-A63B-21881B946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GENERALITES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97BBE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72673" y="988120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Cas concret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6 joueurs dont 2 loups garous (W)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grilles de suspicions sont vides (premier tour)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361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0 | 0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0 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8754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2 (premier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Les voisins reçoivent l’alerte, ils mettent a jours leurs suspicions en fonction de l’émetteur potentiel</a:t>
            </a:r>
          </a:p>
        </p:txBody>
      </p:sp>
    </p:spTree>
    <p:extLst>
      <p:ext uri="{BB962C8B-B14F-4D97-AF65-F5344CB8AC3E}">
        <p14:creationId xmlns:p14="http://schemas.microsoft.com/office/powerpoint/2010/main" val="1151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solidFill>
            <a:srgbClr val="A4C2E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chemeClr val="tx1"/>
                </a:solidFill>
              </a:rPr>
              <a:t>0 | 0 | 0 | 0 | 0 | 0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0 | 1 | 1 | 0 | 1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chemeClr val="tx1"/>
                </a:solidFill>
              </a:rPr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| 1 </a:t>
            </a:r>
            <a:r>
              <a:rPr lang="fr-FR" sz="1050" dirty="0">
                <a:solidFill>
                  <a:srgbClr val="FF0000"/>
                </a:solidFill>
              </a:rPr>
              <a:t>| 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24432" y="1080885"/>
            <a:ext cx="10928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C’est le tour des loups garou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Player 5 (deuxième loup garou) se réveille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Son réveil alerte ses voisins (ici portée de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Les voisins reçoivent l’alerte, ils mettent a jours leurs </a:t>
            </a:r>
            <a:r>
              <a:rPr lang="fr-FR" sz="1400" dirty="0" smtClean="0"/>
              <a:t>suspicions </a:t>
            </a:r>
            <a:r>
              <a:rPr lang="fr-FR" sz="1400" dirty="0"/>
              <a:t>en fonction de l’émetteur potentiel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084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0 | 0 | 0 | 0 | 0</a:t>
            </a:r>
            <a:endParaRPr lang="fr-FR" sz="1050" dirty="0"/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0 | 0 | 0 | 0 | 0 | 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2 | 4 | 2 | 2 | 4 | 2</a:t>
            </a:r>
            <a:endParaRPr lang="fr-FR" sz="1050" dirty="0"/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15806" y="1196467"/>
            <a:ext cx="875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Tour des villageois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Mise en commun des suspicions =&gt; création de la grille de suspicion collective</a:t>
            </a:r>
          </a:p>
          <a:p>
            <a:r>
              <a:rPr lang="fr-FR" sz="1400" dirty="0" smtClean="0"/>
              <a:t>(On suppose ici que les loups garous renvoient une grille vide)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Identification des loups garous en prenant les maximums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915805" y="5770065"/>
            <a:ext cx="845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Remarque : on constate que les villageois peuvent vite identifier les loups garous par ce procédé. </a:t>
            </a:r>
            <a:endParaRPr lang="fr-FR" sz="1400" dirty="0"/>
          </a:p>
          <a:p>
            <a:r>
              <a:rPr lang="fr-FR" sz="1400" dirty="0" smtClean="0">
                <a:solidFill>
                  <a:srgbClr val="FF0000"/>
                </a:solidFill>
              </a:rPr>
              <a:t>Problématique = Identification immédiate. Comment « fausser » la grille ? Comment la rendre moins précise ?</a:t>
            </a:r>
          </a:p>
        </p:txBody>
      </p:sp>
    </p:spTree>
    <p:extLst>
      <p:ext uri="{BB962C8B-B14F-4D97-AF65-F5344CB8AC3E}">
        <p14:creationId xmlns:p14="http://schemas.microsoft.com/office/powerpoint/2010/main" val="37173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9590" y="212359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1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7877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2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8616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3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6379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4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6594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5</a:t>
            </a:r>
          </a:p>
          <a:p>
            <a:pPr algn="ctr"/>
            <a:r>
              <a:rPr lang="fr-FR" sz="1600" dirty="0"/>
              <a:t>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54881" y="2086968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PLAYER 6</a:t>
            </a:r>
          </a:p>
          <a:p>
            <a:pPr algn="ctr"/>
            <a:r>
              <a:rPr lang="fr-FR" sz="1600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9591" y="273169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29" name="Rectangle 28"/>
          <p:cNvSpPr/>
          <p:nvPr/>
        </p:nvSpPr>
        <p:spPr>
          <a:xfrm>
            <a:off x="2737877" y="269506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FF0000"/>
                </a:solidFill>
              </a:rPr>
              <a:t>1</a:t>
            </a:r>
            <a:r>
              <a:rPr lang="fr-FR" sz="1050" dirty="0" smtClean="0">
                <a:solidFill>
                  <a:srgbClr val="FF0000"/>
                </a:solidFill>
              </a:rPr>
              <a:t>| 0 | 1 | 0 | 0 | 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86163" y="2694319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1 | 1 | 0 | 1 | 1 | 0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246379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/>
              <a:t>0 | 1 | 1 | 0 | 1 | 1</a:t>
            </a:r>
            <a:endParaRPr lang="fr-FR" sz="1050" dirty="0"/>
          </a:p>
        </p:txBody>
      </p:sp>
      <p:sp>
        <p:nvSpPr>
          <p:cNvPr id="33" name="Rectangle 32"/>
          <p:cNvSpPr/>
          <p:nvPr/>
        </p:nvSpPr>
        <p:spPr>
          <a:xfrm>
            <a:off x="8006594" y="2694318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</a:t>
            </a:r>
            <a:r>
              <a:rPr lang="fr-FR" sz="1050" dirty="0" smtClean="0">
                <a:solidFill>
                  <a:srgbClr val="FF0000"/>
                </a:solidFill>
              </a:rPr>
              <a:t>1 </a:t>
            </a:r>
            <a:r>
              <a:rPr lang="fr-FR" sz="1050" dirty="0">
                <a:solidFill>
                  <a:srgbClr val="FF0000"/>
                </a:solidFill>
              </a:rPr>
              <a:t>| 0 | 0 | </a:t>
            </a:r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754881" y="2694317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/>
              <a:t>1</a:t>
            </a:r>
            <a:r>
              <a:rPr lang="fr-FR" sz="1050" dirty="0" smtClean="0"/>
              <a:t> | 1 | 0 | 1 | 1 | 0</a:t>
            </a:r>
            <a:endParaRPr lang="fr-FR" sz="1050" dirty="0"/>
          </a:p>
        </p:txBody>
      </p:sp>
      <p:sp>
        <p:nvSpPr>
          <p:cNvPr id="36" name="Rectangle 35"/>
          <p:cNvSpPr/>
          <p:nvPr/>
        </p:nvSpPr>
        <p:spPr>
          <a:xfrm>
            <a:off x="5216533" y="4011284"/>
            <a:ext cx="1236026" cy="3968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50" dirty="0" smtClean="0">
                <a:solidFill>
                  <a:srgbClr val="FF0000"/>
                </a:solidFill>
              </a:rPr>
              <a:t> 4 | 4 | 4 | 3 | 4 | 4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16533" y="4407349"/>
            <a:ext cx="1236026" cy="608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SUSPICION</a:t>
            </a:r>
          </a:p>
          <a:p>
            <a:pPr algn="ctr"/>
            <a:r>
              <a:rPr lang="fr-FR" sz="1600" dirty="0" smtClean="0"/>
              <a:t>COLLECTIVE</a:t>
            </a:r>
            <a:endParaRPr lang="fr-FR" sz="1600" dirty="0"/>
          </a:p>
        </p:txBody>
      </p:sp>
      <p:sp>
        <p:nvSpPr>
          <p:cNvPr id="8" name="Accolade fermante 7"/>
          <p:cNvSpPr/>
          <p:nvPr/>
        </p:nvSpPr>
        <p:spPr>
          <a:xfrm rot="5400000">
            <a:off x="5770327" y="-853328"/>
            <a:ext cx="354433" cy="8850701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924433" y="1601526"/>
            <a:ext cx="875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Réponse : A la place de renvoyer une grille vide, les loups garous n’ont qu’à incriminer leurs voisins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637640" y="4289197"/>
            <a:ext cx="397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maximum ne corresponds plus seulement aux loups garous</a:t>
            </a:r>
          </a:p>
        </p:txBody>
      </p:sp>
    </p:spTree>
    <p:extLst>
      <p:ext uri="{BB962C8B-B14F-4D97-AF65-F5344CB8AC3E}">
        <p14:creationId xmlns:p14="http://schemas.microsoft.com/office/powerpoint/2010/main" val="41225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IA &amp; VOTES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1795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La stratégie de l’IA est représenté par deux actions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Favoriser une personne </a:t>
            </a:r>
            <a:r>
              <a:rPr lang="fr-FR" dirty="0" smtClean="0"/>
              <a:t>(en la protégeant, la faisant élire comme maire, etc…)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Défavoriser une personne </a:t>
            </a:r>
            <a:r>
              <a:rPr lang="fr-FR" dirty="0" smtClean="0"/>
              <a:t>(la tuer, voter contre elle, etc…)</a:t>
            </a:r>
          </a:p>
        </p:txBody>
      </p:sp>
    </p:spTree>
    <p:extLst>
      <p:ext uri="{BB962C8B-B14F-4D97-AF65-F5344CB8AC3E}">
        <p14:creationId xmlns:p14="http://schemas.microsoft.com/office/powerpoint/2010/main" val="3675689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825557" y="26195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Utilisation du </a:t>
            </a:r>
            <a:r>
              <a:rPr lang="fr-FR" dirty="0" err="1" smtClean="0">
                <a:solidFill>
                  <a:srgbClr val="FF0000"/>
                </a:solidFill>
              </a:rPr>
              <a:t>scoring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pour évaluer l’ensemble des joueurs selon les points de vue de l’un d’eux.</a:t>
            </a:r>
          </a:p>
          <a:p>
            <a:pPr algn="l"/>
            <a:r>
              <a:rPr lang="fr-FR" dirty="0" smtClean="0"/>
              <a:t>(cf. </a:t>
            </a:r>
            <a:r>
              <a:rPr lang="fr-FR" dirty="0" err="1" smtClean="0"/>
              <a:t>Algo</a:t>
            </a:r>
            <a:r>
              <a:rPr lang="fr-FR" dirty="0" smtClean="0"/>
              <a:t> de </a:t>
            </a:r>
            <a:r>
              <a:rPr lang="fr-FR" dirty="0" err="1" smtClean="0"/>
              <a:t>scoring</a:t>
            </a:r>
            <a:r>
              <a:rPr lang="fr-FR" dirty="0" smtClean="0"/>
              <a:t> comme le </a:t>
            </a:r>
            <a:r>
              <a:rPr lang="fr-FR" dirty="0" err="1" smtClean="0"/>
              <a:t>MinMax</a:t>
            </a:r>
            <a:r>
              <a:rPr lang="fr-FR" dirty="0" smtClean="0"/>
              <a:t> #IA02)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097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1329444" y="1643393"/>
            <a:ext cx="3789445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(IA)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08460" y="2286208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 </a:t>
            </a:r>
            <a:r>
              <a:rPr lang="fr-FR" sz="1200" dirty="0" err="1" smtClean="0"/>
              <a:t>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492248" y="2990283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XXXXX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1559662" y="2681788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2644288" y="2568313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2649165" y="3096963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2"/>
          </p:cNvCxnSpPr>
          <p:nvPr/>
        </p:nvCxnSpPr>
        <p:spPr>
          <a:xfrm flipH="1">
            <a:off x="2104413" y="3298778"/>
            <a:ext cx="1" cy="139399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187089" y="424343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814523" y="2800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6673802" y="1589845"/>
            <a:ext cx="1788712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(HUMAIN)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6904019" y="2628240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Human</a:t>
            </a:r>
            <a:r>
              <a:rPr lang="fr-FR" sz="1200" dirty="0" smtClean="0"/>
              <a:t>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35" idx="1"/>
            <a:endCxn id="26" idx="3"/>
          </p:cNvCxnSpPr>
          <p:nvPr/>
        </p:nvCxnSpPr>
        <p:spPr>
          <a:xfrm flipH="1">
            <a:off x="7993522" y="2009590"/>
            <a:ext cx="1740780" cy="9271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6" idx="2"/>
          </p:cNvCxnSpPr>
          <p:nvPr/>
        </p:nvCxnSpPr>
        <p:spPr>
          <a:xfrm flipH="1">
            <a:off x="7448770" y="3245230"/>
            <a:ext cx="1" cy="159418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673802" y="4321316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cxnSp>
        <p:nvCxnSpPr>
          <p:cNvPr id="33" name="Connecteur droit avec flèche 32"/>
          <p:cNvCxnSpPr>
            <a:stCxn id="36" idx="1"/>
          </p:cNvCxnSpPr>
          <p:nvPr/>
        </p:nvCxnSpPr>
        <p:spPr>
          <a:xfrm flipH="1" flipV="1">
            <a:off x="7993522" y="3223463"/>
            <a:ext cx="1738866" cy="4824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9734302" y="1450867"/>
            <a:ext cx="1319720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err="1" smtClean="0"/>
              <a:t>Environment</a:t>
            </a:r>
            <a:r>
              <a:rPr lang="fr-FR" sz="1400" dirty="0" smtClean="0"/>
              <a:t> Agent</a:t>
            </a:r>
            <a:endParaRPr lang="fr-FR" sz="14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9732388" y="3147175"/>
            <a:ext cx="1321634" cy="11174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UI Agent</a:t>
            </a:r>
            <a:endParaRPr lang="fr-FR" sz="1400" dirty="0"/>
          </a:p>
        </p:txBody>
      </p:sp>
      <p:cxnSp>
        <p:nvCxnSpPr>
          <p:cNvPr id="39" name="Connecteur droit avec flèche 38"/>
          <p:cNvCxnSpPr>
            <a:stCxn id="35" idx="2"/>
            <a:endCxn id="36" idx="0"/>
          </p:cNvCxnSpPr>
          <p:nvPr/>
        </p:nvCxnSpPr>
        <p:spPr>
          <a:xfrm flipH="1">
            <a:off x="10393205" y="2568313"/>
            <a:ext cx="957" cy="5788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 rot="19868423">
            <a:off x="8507608" y="1794883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STOCKAGE REQUETE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 rot="875452">
            <a:off x="8511395" y="3010778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ENVOI DU CHOIX</a:t>
            </a:r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0470835" y="2734178"/>
            <a:ext cx="1366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INTERACTIONS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20888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690659" y="2427777"/>
            <a:ext cx="3171223" cy="11130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Vote Behaviour</a:t>
            </a:r>
          </a:p>
          <a:p>
            <a:pPr lvl="0" algn="ctr"/>
            <a:r>
              <a:rPr lang="fr-FR" sz="1400" dirty="0" smtClean="0">
                <a:solidFill>
                  <a:prstClr val="black"/>
                </a:solidFill>
              </a:rPr>
              <a:t>Le joueur évalue en se protégeant</a:t>
            </a:r>
            <a:endParaRPr lang="fr-FR" sz="1600" dirty="0">
              <a:solidFill>
                <a:prstClr val="black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309348" y="888709"/>
            <a:ext cx="3171223" cy="11766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Behaviour</a:t>
            </a:r>
          </a:p>
          <a:p>
            <a:pPr algn="ctr"/>
            <a:r>
              <a:rPr lang="fr-FR" sz="1400" dirty="0" smtClean="0"/>
              <a:t>Le joueur évalue via ses suspections d’être un loup garou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90658" y="904672"/>
            <a:ext cx="3171223" cy="11585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Abstract Vote Behaviour</a:t>
            </a:r>
          </a:p>
          <a:p>
            <a:pPr algn="ctr"/>
            <a:r>
              <a:rPr lang="fr-FR" sz="1400" dirty="0" smtClean="0"/>
              <a:t>Gère le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 entre les behaviours spécifiques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8151790" y="904672"/>
            <a:ext cx="3326849" cy="12101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Citizen Suspicion Listener Behaviour</a:t>
            </a:r>
          </a:p>
          <a:p>
            <a:pPr algn="ctr"/>
            <a:r>
              <a:rPr lang="fr-FR" sz="1400" dirty="0" smtClean="0"/>
              <a:t>Reçoit les alertes de mouvements 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8151789" y="3757140"/>
            <a:ext cx="3326849" cy="13234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Medium Suspicion Listener Behaviour</a:t>
            </a:r>
          </a:p>
          <a:p>
            <a:pPr algn="ctr"/>
            <a:r>
              <a:rPr lang="fr-FR" sz="1400" dirty="0" smtClean="0"/>
              <a:t>Reçoit l’identité d’un joueur </a:t>
            </a:r>
            <a:r>
              <a:rPr lang="fr-FR" sz="1400" dirty="0"/>
              <a:t>et 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179579" y="5281859"/>
            <a:ext cx="3265698" cy="12372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err="1" smtClean="0"/>
              <a:t>Little</a:t>
            </a:r>
            <a:r>
              <a:rPr lang="fr-FR" sz="1400" b="1" u="sng" dirty="0" smtClean="0"/>
              <a:t> Girl Suspicion Listener Behaviour</a:t>
            </a:r>
          </a:p>
          <a:p>
            <a:pPr algn="ctr"/>
            <a:r>
              <a:rPr lang="fr-FR" sz="1400" dirty="0" smtClean="0"/>
              <a:t>Reçoit l’identité d’un loup garou et </a:t>
            </a:r>
            <a:r>
              <a:rPr lang="fr-FR" sz="1400" dirty="0"/>
              <a:t>MAJ la grille de suspicion contenue dans </a:t>
            </a:r>
            <a:r>
              <a:rPr lang="fr-FR" sz="1200" b="1" u="sng" dirty="0"/>
              <a:t>Citizen Suspicion </a:t>
            </a:r>
            <a:r>
              <a:rPr lang="fr-FR" sz="1200" b="1" u="sng" dirty="0" smtClean="0"/>
              <a:t>Behaviour</a:t>
            </a:r>
            <a:endParaRPr lang="fr-FR" sz="1200" b="1" u="sng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151789" y="2400663"/>
            <a:ext cx="3326849" cy="115524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Listener Behaviour</a:t>
            </a:r>
          </a:p>
          <a:p>
            <a:pPr algn="ctr"/>
            <a:r>
              <a:rPr lang="fr-FR" sz="1400" dirty="0" smtClean="0"/>
              <a:t>Reçoit </a:t>
            </a:r>
            <a:r>
              <a:rPr lang="fr-FR" sz="1400" dirty="0"/>
              <a:t>les alertes de mouvements et MAJ la grille de suspicion contenue dans </a:t>
            </a:r>
            <a:r>
              <a:rPr lang="fr-FR" sz="1200" b="1" u="sng" dirty="0" smtClean="0"/>
              <a:t>Werewolf Suspicion Behaviour</a:t>
            </a:r>
            <a:endParaRPr lang="fr-FR" sz="1200" b="1" u="sng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309346" y="2364262"/>
            <a:ext cx="3171223" cy="117660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Suspicion Behaviour</a:t>
            </a:r>
          </a:p>
          <a:p>
            <a:pPr algn="ctr"/>
            <a:r>
              <a:rPr lang="fr-FR" sz="1400" dirty="0" smtClean="0"/>
              <a:t>Le joueur évalue via ses suspections d’être un citoyen important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31206" y="3905386"/>
            <a:ext cx="3171223" cy="117660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 smtClean="0"/>
              <a:t>Werewolf Vote Behaviour</a:t>
            </a:r>
          </a:p>
          <a:p>
            <a:pPr algn="ctr"/>
            <a:r>
              <a:rPr lang="fr-FR" sz="1400" dirty="0" smtClean="0"/>
              <a:t>Le joueur évalue en cherchant a protéger les autres loups garou (ou en sacrifiant l’un d’eux)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90658" y="5394988"/>
            <a:ext cx="3171223" cy="1176606"/>
          </a:xfrm>
          <a:prstGeom prst="round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u="sng" dirty="0"/>
              <a:t>Lover Vote Behaviour</a:t>
            </a:r>
          </a:p>
          <a:p>
            <a:pPr algn="ctr"/>
            <a:r>
              <a:rPr lang="fr-FR" sz="1400" dirty="0" smtClean="0"/>
              <a:t>Le joueur évalue en cherchant a protéger son amoureux</a:t>
            </a:r>
            <a:endParaRPr lang="fr-FR" sz="1400" dirty="0"/>
          </a:p>
        </p:txBody>
      </p:sp>
      <p:sp>
        <p:nvSpPr>
          <p:cNvPr id="19" name="Sous-titre 4"/>
          <p:cNvSpPr>
            <a:spLocks noGrp="1"/>
          </p:cNvSpPr>
          <p:nvPr>
            <p:ph type="subTitle" idx="1"/>
          </p:nvPr>
        </p:nvSpPr>
        <p:spPr>
          <a:xfrm>
            <a:off x="690658" y="27522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DESCRIPTIFS DES BEHAVIOURS INTERNES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004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3856007" y="2699706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492371" y="3187438"/>
            <a:ext cx="1889184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System container</a:t>
            </a:r>
            <a:endParaRPr lang="fr-FR" sz="1200" dirty="0"/>
          </a:p>
        </p:txBody>
      </p:sp>
      <p:sp>
        <p:nvSpPr>
          <p:cNvPr id="5" name="Ellipse 4"/>
          <p:cNvSpPr/>
          <p:nvPr/>
        </p:nvSpPr>
        <p:spPr>
          <a:xfrm>
            <a:off x="1647646" y="356271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66823" y="3500092"/>
            <a:ext cx="129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System Controller Agent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856007" y="3943388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471054" y="1786859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92371" y="4730945"/>
            <a:ext cx="1931818" cy="91284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smtClean="0"/>
              <a:t>Game container</a:t>
            </a:r>
            <a:endParaRPr lang="fr-FR" sz="1200" dirty="0"/>
          </a:p>
        </p:txBody>
      </p:sp>
      <p:sp>
        <p:nvSpPr>
          <p:cNvPr id="10" name="Ellipse 9"/>
          <p:cNvSpPr/>
          <p:nvPr/>
        </p:nvSpPr>
        <p:spPr>
          <a:xfrm>
            <a:off x="1624338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04847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2472602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2941000" y="2148043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4019606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44373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4867870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5336268" y="3085447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4033375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445750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4881639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5350037" y="437058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1654738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207887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2503002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2971400" y="513565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>
            <a:stCxn id="4" idx="0"/>
            <a:endCxn id="8" idx="2"/>
          </p:cNvCxnSpPr>
          <p:nvPr/>
        </p:nvCxnSpPr>
        <p:spPr>
          <a:xfrm flipV="1">
            <a:off x="2436963" y="2699706"/>
            <a:ext cx="0" cy="48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60177" y="2941058"/>
            <a:ext cx="595830" cy="246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3381555" y="3899140"/>
            <a:ext cx="474452" cy="201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4" idx="2"/>
            <a:endCxn id="9" idx="0"/>
          </p:cNvCxnSpPr>
          <p:nvPr/>
        </p:nvCxnSpPr>
        <p:spPr>
          <a:xfrm>
            <a:off x="2436963" y="4100285"/>
            <a:ext cx="21317" cy="630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945658" y="2674365"/>
            <a:ext cx="4639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System container : conteneur principal. Il est chargé de la création de conteneurs de jeu (Game container).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Container : conteneur de jeu (contient les agents de jeu)</a:t>
            </a:r>
          </a:p>
        </p:txBody>
      </p:sp>
    </p:spTree>
    <p:extLst>
      <p:ext uri="{BB962C8B-B14F-4D97-AF65-F5344CB8AC3E}">
        <p14:creationId xmlns:p14="http://schemas.microsoft.com/office/powerpoint/2010/main" val="3567198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2521146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(SIMPLE CITIZEN)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4176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 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18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SIMPLE CITIZEN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99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Lover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LOVER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068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(LOVER)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380383" y="87313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341797" y="3801745"/>
            <a:ext cx="1365097" cy="5642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Family</a:t>
            </a:r>
            <a:r>
              <a:rPr lang="fr-FR" sz="1200" dirty="0" smtClean="0"/>
              <a:t> Vote Behaviour</a:t>
            </a:r>
            <a:endParaRPr lang="fr-FR" sz="1200" dirty="0"/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 flipV="1">
            <a:off x="3417627" y="3290867"/>
            <a:ext cx="924170" cy="7929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693237" y="335922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6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FAMILY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1971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(MEDIUM)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WEREWOLF </a:t>
            </a:r>
            <a:r>
              <a:rPr lang="fr-FR" sz="1400" dirty="0"/>
              <a:t>DURANT LA NUIT</a:t>
            </a:r>
          </a:p>
          <a:p>
            <a:endParaRPr lang="fr-FR" sz="1400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8055266" y="3793267"/>
            <a:ext cx="1702331" cy="5642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Medium Suspicion Listener Behaviour</a:t>
            </a:r>
            <a:endParaRPr lang="fr-FR" sz="1200" dirty="0"/>
          </a:p>
        </p:txBody>
      </p:sp>
      <p:sp>
        <p:nvSpPr>
          <p:cNvPr id="26" name="ZoneTexte 25"/>
          <p:cNvSpPr txBox="1"/>
          <p:nvPr/>
        </p:nvSpPr>
        <p:spPr>
          <a:xfrm>
            <a:off x="9024789" y="4861340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CONNAISSANCE DU ROLE D’UN JOUEUR</a:t>
            </a:r>
          </a:p>
          <a:p>
            <a:r>
              <a:rPr lang="fr-FR" sz="1400" dirty="0" smtClean="0"/>
              <a:t>(TOUR MEDIUM)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MEDIUM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870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8605738" cy="3085350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(LITTLE_GIRL)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047570" y="1873303"/>
            <a:ext cx="1702331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Little</a:t>
            </a:r>
            <a:r>
              <a:rPr lang="fr-FR" sz="1200" dirty="0" smtClean="0"/>
              <a:t> Girl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898735" y="863409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898735" y="863409"/>
            <a:ext cx="192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WEREWOLF</a:t>
            </a:r>
          </a:p>
          <a:p>
            <a:r>
              <a:rPr lang="fr-FR" sz="1400" dirty="0" smtClean="0"/>
              <a:t>(TOUR LITTLE_GIRL)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31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LITTLE GIRL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250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2162781" y="1652020"/>
            <a:ext cx="7681609" cy="3163171"/>
          </a:xfrm>
          <a:prstGeom prst="roundRect">
            <a:avLst>
              <a:gd name="adj" fmla="val 92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400" dirty="0" smtClean="0"/>
              <a:t>Player Agent (WEREWOLF)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341797" y="2294835"/>
            <a:ext cx="134888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Vote Behaviour</a:t>
            </a:r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325585" y="2998910"/>
            <a:ext cx="1365097" cy="5642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92999" y="2690415"/>
            <a:ext cx="1089503" cy="61699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Abstract Vote </a:t>
            </a:r>
            <a:r>
              <a:rPr lang="fr-FR" sz="1200" dirty="0"/>
              <a:t>B</a:t>
            </a:r>
            <a:r>
              <a:rPr lang="fr-FR" sz="1200" dirty="0" smtClean="0"/>
              <a:t>ehaviour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7529218" y="1883031"/>
            <a:ext cx="1702331" cy="56421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Suspicion Listener Behaviour</a:t>
            </a:r>
            <a:endParaRPr lang="fr-FR" sz="1200" dirty="0"/>
          </a:p>
        </p:txBody>
      </p:sp>
      <p:cxnSp>
        <p:nvCxnSpPr>
          <p:cNvPr id="16" name="Connecteur droit avec flèche 15"/>
          <p:cNvCxnSpPr>
            <a:stCxn id="13" idx="1"/>
          </p:cNvCxnSpPr>
          <p:nvPr/>
        </p:nvCxnSpPr>
        <p:spPr>
          <a:xfrm flipH="1">
            <a:off x="3477625" y="2576940"/>
            <a:ext cx="864172" cy="2998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21" idx="1"/>
          </p:cNvCxnSpPr>
          <p:nvPr/>
        </p:nvCxnSpPr>
        <p:spPr>
          <a:xfrm flipH="1" flipV="1">
            <a:off x="3482502" y="3105590"/>
            <a:ext cx="843083" cy="1754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1"/>
          </p:cNvCxnSpPr>
          <p:nvPr/>
        </p:nvCxnSpPr>
        <p:spPr>
          <a:xfrm flipH="1">
            <a:off x="1167330" y="2998910"/>
            <a:ext cx="1225669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8380383" y="873137"/>
            <a:ext cx="0" cy="100989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429965" y="26862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647860" y="2808895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8516570" y="582407"/>
            <a:ext cx="192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ALERTE MOUVEMENT</a:t>
            </a:r>
          </a:p>
          <a:p>
            <a:r>
              <a:rPr lang="fr-FR" sz="1400" dirty="0" smtClean="0"/>
              <a:t>CITIZEN DURANT LA NUIT</a:t>
            </a:r>
          </a:p>
          <a:p>
            <a:r>
              <a:rPr lang="fr-FR" sz="1400" dirty="0" smtClean="0"/>
              <a:t>(WITCH, LITTLE_GIRL…)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6628" y="5771618"/>
            <a:ext cx="4539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SUSPICIONS = SCORE PONDÉRÉ SUR LES PERSONNES</a:t>
            </a:r>
          </a:p>
          <a:p>
            <a:r>
              <a:rPr lang="fr-FR" sz="1400" dirty="0" smtClean="0"/>
              <a:t>ACCUSATION = SCORE MAX SUR LA PERSONNE</a:t>
            </a:r>
          </a:p>
          <a:p>
            <a:r>
              <a:rPr lang="fr-FR" sz="1400" dirty="0" smtClean="0"/>
              <a:t>ACQUITTEMENT = SCORE MIN SUR LA PERSONNE</a:t>
            </a:r>
            <a:endParaRPr lang="fr-FR" sz="14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325584" y="3772472"/>
            <a:ext cx="1365097" cy="56421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Vote Behaviour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26" idx="1"/>
          </p:cNvCxnSpPr>
          <p:nvPr/>
        </p:nvCxnSpPr>
        <p:spPr>
          <a:xfrm flipH="1" flipV="1">
            <a:off x="3229583" y="3307405"/>
            <a:ext cx="1096001" cy="7471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77375" y="3331192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SCORE</a:t>
            </a:r>
            <a:endParaRPr lang="fr-FR" sz="1400" dirty="0"/>
          </a:p>
        </p:txBody>
      </p:sp>
      <p:sp>
        <p:nvSpPr>
          <p:cNvPr id="29" name="Sous-titre 4"/>
          <p:cNvSpPr>
            <a:spLocks noGrp="1"/>
          </p:cNvSpPr>
          <p:nvPr>
            <p:ph type="subTitle" idx="1"/>
          </p:nvPr>
        </p:nvSpPr>
        <p:spPr>
          <a:xfrm>
            <a:off x="209098" y="163000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WEREWOLF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89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013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331577" y="341534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IP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3966579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916349" y="4425869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225129" y="2986551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Rejoindre serveur de partie</a:t>
            </a:r>
            <a:endParaRPr lang="fr-FR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225129" y="1563389"/>
            <a:ext cx="278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serveur de partie</a:t>
            </a:r>
            <a:endParaRPr lang="fr-FR" i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916348" y="2484155"/>
            <a:ext cx="1157591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PORT</a:t>
            </a:r>
            <a:endParaRPr lang="fr-FR" sz="1200" dirty="0"/>
          </a:p>
        </p:txBody>
      </p:sp>
      <p:sp>
        <p:nvSpPr>
          <p:cNvPr id="14" name="Flèche droite 13"/>
          <p:cNvSpPr/>
          <p:nvPr/>
        </p:nvSpPr>
        <p:spPr>
          <a:xfrm>
            <a:off x="2859933" y="4425869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2859933" y="2489905"/>
            <a:ext cx="3414408" cy="3309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455368" y="2451473"/>
            <a:ext cx="278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SMA + container UI</a:t>
            </a:r>
            <a:endParaRPr lang="fr-FR" i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432115" y="4277332"/>
            <a:ext cx="27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Créer container UI en le rattachant au container SMA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6646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31577" y="2361515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2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Parties en cours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331577" y="2012256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1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331577" y="2707531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3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331577" y="3046054"/>
            <a:ext cx="2569214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Partie 4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039336" y="2006888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039335" y="2356147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039334" y="2705406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039330" y="3056790"/>
            <a:ext cx="861455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Rejoindre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027863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Nouvelle partie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18525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4" y="1159464"/>
            <a:ext cx="3433354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829637" y="2565796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331577" y="1563389"/>
            <a:ext cx="26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Nouvelle partie</a:t>
            </a:r>
            <a:endParaRPr lang="fr-FR" i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829637" y="2216537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829637" y="291181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829637" y="3250335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950094" y="4799570"/>
            <a:ext cx="1246253" cy="34925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 partie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331577" y="219777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WEREWOLF</a:t>
            </a:r>
            <a:endParaRPr lang="fr-FR" sz="14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346423" y="2583546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</a:t>
            </a:r>
            <a:endParaRPr lang="fr-FR" sz="14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351541" y="2949662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</a:t>
            </a:r>
            <a:endParaRPr lang="fr-FR" sz="1400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1351541" y="3315778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ROLE XXX</a:t>
            </a:r>
            <a:endParaRPr lang="fr-FR" sz="1400" i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2829637" y="4024952"/>
            <a:ext cx="1090610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0</a:t>
            </a:r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331577" y="4033713"/>
            <a:ext cx="1498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NB HUMAINS 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09956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625355" y="2229507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 Controller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625355" y="2962319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 Controller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150975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495026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749554" y="2229507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150975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95026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749554" y="2878018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4150975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7" name="Rectangle à coins arrondis 36"/>
          <p:cNvSpPr/>
          <p:nvPr/>
        </p:nvSpPr>
        <p:spPr>
          <a:xfrm>
            <a:off x="495026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749554" y="3526529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0" name="Rectangle à coins arrondis 39"/>
          <p:cNvSpPr/>
          <p:nvPr/>
        </p:nvSpPr>
        <p:spPr>
          <a:xfrm>
            <a:off x="4150975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495026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5749554" y="4203772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 Agent</a:t>
            </a:r>
            <a:endParaRPr lang="fr-FR" sz="1200" dirty="0"/>
          </a:p>
        </p:txBody>
      </p:sp>
      <p:sp>
        <p:nvSpPr>
          <p:cNvPr id="43" name="Rectangle à coins arrondis 42"/>
          <p:cNvSpPr/>
          <p:nvPr/>
        </p:nvSpPr>
        <p:spPr>
          <a:xfrm>
            <a:off x="2625355" y="3695131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 Controller</a:t>
            </a:r>
            <a:endParaRPr lang="fr-FR" sz="12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1099735" y="2229507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Environment Agent</a:t>
            </a:r>
            <a:endParaRPr lang="fr-FR" sz="1200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2625355" y="4427943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Role</a:t>
            </a:r>
            <a:r>
              <a:rPr lang="fr-FR" sz="1200" dirty="0" smtClean="0"/>
              <a:t> XXX Controller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1099734" y="2950488"/>
            <a:ext cx="142670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DF Agent</a:t>
            </a:r>
            <a:endParaRPr lang="fr-FR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6954285" y="1633703"/>
            <a:ext cx="463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Joueur = structure générique Player Agent (pour échanger facilement les rôles via le Voleur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Game Controller gère la routine de jeu, les autres contrôleurs gèrent les tours de chacun des rôles.</a:t>
            </a:r>
          </a:p>
          <a:p>
            <a:endParaRPr lang="fr-F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Environnement Agent stocke les infos de jeu pour afficher à l’IHM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DF agent enregistre les agents.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600614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3" y="1159464"/>
            <a:ext cx="6303013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81054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856542" y="1159464"/>
            <a:ext cx="9153219" cy="4210204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695679" y="2107351"/>
            <a:ext cx="2181220" cy="1686436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Logs 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138135" y="1458778"/>
            <a:ext cx="5738763" cy="349259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ETAT DU JEU (JOUR NUIT…)</a:t>
            </a:r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695679" y="3918471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PLAYER 1 : 0</a:t>
            </a:r>
          </a:p>
          <a:p>
            <a:r>
              <a:rPr lang="fr-FR" sz="1200" dirty="0" smtClean="0"/>
              <a:t>PLAYER 2 : 5</a:t>
            </a:r>
          </a:p>
          <a:p>
            <a:r>
              <a:rPr lang="fr-FR" sz="1200" dirty="0" smtClean="0"/>
              <a:t>PLAYER 3 : 1</a:t>
            </a:r>
          </a:p>
          <a:p>
            <a:r>
              <a:rPr lang="fr-FR" sz="1200" dirty="0" smtClean="0"/>
              <a:t>….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138136" y="2107351"/>
            <a:ext cx="3424136" cy="307749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map</a:t>
            </a:r>
            <a:endParaRPr lang="fr-FR" sz="12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352720" y="2631380"/>
            <a:ext cx="2181220" cy="1266372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dirty="0" smtClean="0"/>
              <a:t>Interface joueur humain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71908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ALGOS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316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#</a:t>
            </a:r>
            <a:r>
              <a:rPr lang="fr-FR" sz="1400" dirty="0" err="1" smtClean="0"/>
              <a:t>citizen</a:t>
            </a:r>
            <a:r>
              <a:rPr lang="fr-FR" sz="1400" dirty="0" smtClean="0"/>
              <a:t> vote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	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jc</a:t>
            </a:r>
            <a:r>
              <a:rPr lang="fr-FR" sz="1400" dirty="0"/>
              <a:t>) * FACTEUR_GLOBAL_VOTE #combien de fois le joueur a voté contre le joueur courant depuis le début de partie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FACTEUR_VOTE #combien de fois le joueur a voté contre le joueur courant  depuis le début du tour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# positif si le joueur a plus de voix que le joueur courant. négatif sinon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	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0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974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1012409"/>
            <a:ext cx="1145918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citizen</a:t>
            </a:r>
            <a:r>
              <a:rPr lang="fr-FR" sz="1400" dirty="0"/>
              <a:t> </a:t>
            </a:r>
            <a:r>
              <a:rPr lang="fr-FR" sz="1400" dirty="0" smtClean="0"/>
              <a:t>suspicion</a:t>
            </a:r>
            <a:endParaRPr lang="fr-FR" sz="1400" dirty="0"/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 += </a:t>
            </a:r>
            <a:r>
              <a:rPr lang="fr-FR" sz="1400" dirty="0" err="1"/>
              <a:t>get</a:t>
            </a:r>
            <a:r>
              <a:rPr lang="fr-FR" sz="1400" dirty="0"/>
              <a:t>-suspicion(s, j) * SUSPICION_FACTEUR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CITIZEN SUSPICION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535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8" y="652485"/>
            <a:ext cx="114591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#lover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ja</a:t>
            </a:r>
            <a:r>
              <a:rPr lang="fr-FR" sz="1400" dirty="0"/>
              <a:t> : lover (joueur aimé)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r>
              <a:rPr lang="fr-FR" sz="1400" dirty="0"/>
              <a:t> </a:t>
            </a:r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si j = </a:t>
            </a:r>
            <a:r>
              <a:rPr lang="fr-FR" sz="1400" dirty="0" err="1"/>
              <a:t>ja</a:t>
            </a:r>
            <a:endParaRPr lang="fr-FR" sz="1400" dirty="0"/>
          </a:p>
          <a:p>
            <a:r>
              <a:rPr lang="fr-FR" sz="1400" dirty="0"/>
              <a:t>			score = MIN_VALUE</a:t>
            </a:r>
          </a:p>
          <a:p>
            <a:r>
              <a:rPr lang="fr-FR" sz="1400" dirty="0"/>
              <a:t>		sinon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</a:t>
            </a:r>
            <a:r>
              <a:rPr lang="fr-FR" sz="1400" dirty="0" err="1"/>
              <a:t>gv</a:t>
            </a:r>
            <a:r>
              <a:rPr lang="fr-FR" sz="1400" dirty="0"/>
              <a:t>, j, </a:t>
            </a:r>
            <a:r>
              <a:rPr lang="fr-FR" sz="1400" dirty="0" err="1"/>
              <a:t>ja</a:t>
            </a:r>
            <a:r>
              <a:rPr lang="fr-FR" sz="1400" dirty="0"/>
              <a:t>) * FACTEUR_GLOBAL_VOTE #combien de fois le joueur a voté contre le joueur aimé depuis le début de partie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FACTEUR_VOTE #combien de fois le joueur a voté contre le joueur aimé  depuis le début du tour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ja</a:t>
            </a:r>
            <a:r>
              <a:rPr lang="fr-FR" sz="1400" dirty="0"/>
              <a:t>) * FACTEUR_DIFFERENCE_VOTE # positif si le joueur a plus de voix que le joueur aimé. </a:t>
            </a:r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8" y="237318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LOVER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059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57" y="876601"/>
            <a:ext cx="1145918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#</a:t>
            </a:r>
            <a:r>
              <a:rPr lang="fr-FR" sz="1400" dirty="0" err="1"/>
              <a:t>werewolf</a:t>
            </a:r>
            <a:r>
              <a:rPr lang="fr-FR" sz="1400" dirty="0"/>
              <a:t> vote</a:t>
            </a:r>
          </a:p>
          <a:p>
            <a:r>
              <a:rPr lang="fr-FR" sz="1400" dirty="0"/>
              <a:t>entrée : 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rv</a:t>
            </a:r>
            <a:r>
              <a:rPr lang="fr-FR" sz="1400" dirty="0"/>
              <a:t> : </a:t>
            </a:r>
            <a:r>
              <a:rPr lang="fr-FR" sz="1400" dirty="0" err="1"/>
              <a:t>request</a:t>
            </a:r>
            <a:r>
              <a:rPr lang="fr-FR" sz="1400" dirty="0"/>
              <a:t> vote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gv</a:t>
            </a:r>
            <a:r>
              <a:rPr lang="fr-FR" sz="1400" dirty="0"/>
              <a:t> : global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v : vote </a:t>
            </a:r>
            <a:r>
              <a:rPr lang="fr-FR" sz="1400" dirty="0" err="1"/>
              <a:t>result</a:t>
            </a:r>
            <a:endParaRPr lang="fr-FR" sz="1400" dirty="0"/>
          </a:p>
          <a:p>
            <a:r>
              <a:rPr lang="fr-FR" sz="1400" dirty="0"/>
              <a:t>	s : suspicion</a:t>
            </a:r>
          </a:p>
          <a:p>
            <a:r>
              <a:rPr lang="fr-FR" sz="1400" dirty="0"/>
              <a:t>	j : joueur étudié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ws</a:t>
            </a:r>
            <a:r>
              <a:rPr lang="fr-FR" sz="1400" dirty="0"/>
              <a:t> : </a:t>
            </a:r>
            <a:r>
              <a:rPr lang="fr-FR" sz="1400" dirty="0" err="1"/>
              <a:t>werewolves</a:t>
            </a:r>
            <a:endParaRPr lang="fr-FR" sz="1400" dirty="0"/>
          </a:p>
          <a:p>
            <a:r>
              <a:rPr lang="fr-FR" sz="1400" dirty="0"/>
              <a:t>	</a:t>
            </a:r>
            <a:r>
              <a:rPr lang="fr-FR" sz="1400" dirty="0" err="1"/>
              <a:t>jc</a:t>
            </a:r>
            <a:r>
              <a:rPr lang="fr-FR" sz="1400" dirty="0"/>
              <a:t> : joueur courant</a:t>
            </a:r>
          </a:p>
          <a:p>
            <a:endParaRPr lang="fr-FR" sz="1400" dirty="0"/>
          </a:p>
          <a:p>
            <a:r>
              <a:rPr lang="fr-FR" sz="1400" dirty="0" err="1"/>
              <a:t>debut</a:t>
            </a:r>
            <a:endParaRPr lang="fr-FR" sz="1400" dirty="0"/>
          </a:p>
          <a:p>
            <a:r>
              <a:rPr lang="fr-FR" sz="1400" dirty="0"/>
              <a:t>	score = 0</a:t>
            </a:r>
          </a:p>
          <a:p>
            <a:r>
              <a:rPr lang="fr-FR" sz="1400" dirty="0"/>
              <a:t>	si j = </a:t>
            </a:r>
            <a:r>
              <a:rPr lang="fr-FR" sz="1400" dirty="0" err="1"/>
              <a:t>jc</a:t>
            </a:r>
            <a:endParaRPr lang="fr-FR" sz="1400" dirty="0"/>
          </a:p>
          <a:p>
            <a:r>
              <a:rPr lang="fr-FR" sz="1400" dirty="0"/>
              <a:t>		score =  MIN_VALUE #Valeur très </a:t>
            </a:r>
            <a:r>
              <a:rPr lang="fr-FR" sz="1400" dirty="0" err="1"/>
              <a:t>très</a:t>
            </a:r>
            <a:r>
              <a:rPr lang="fr-FR" sz="1400" dirty="0"/>
              <a:t> faible impossible à atteindre via le </a:t>
            </a:r>
            <a:r>
              <a:rPr lang="fr-FR" sz="1400" dirty="0" err="1"/>
              <a:t>scoring</a:t>
            </a:r>
            <a:endParaRPr lang="fr-FR" sz="1400" dirty="0"/>
          </a:p>
          <a:p>
            <a:r>
              <a:rPr lang="fr-FR" sz="1400" dirty="0"/>
              <a:t>	si non </a:t>
            </a:r>
          </a:p>
          <a:p>
            <a:r>
              <a:rPr lang="fr-FR" sz="1400" dirty="0"/>
              <a:t>		score+= </a:t>
            </a:r>
            <a:r>
              <a:rPr lang="fr-FR" sz="1400" dirty="0" err="1"/>
              <a:t>get</a:t>
            </a:r>
            <a:r>
              <a:rPr lang="fr-FR" sz="1400" dirty="0"/>
              <a:t>-vote(v, j, </a:t>
            </a:r>
            <a:r>
              <a:rPr lang="fr-FR" sz="1400" dirty="0" err="1"/>
              <a:t>ws</a:t>
            </a:r>
            <a:r>
              <a:rPr lang="fr-FR" sz="1400" dirty="0"/>
              <a:t>) * FACTEUR_VOTE # nb de loups garou ayant voté contre lui</a:t>
            </a:r>
          </a:p>
          <a:p>
            <a:r>
              <a:rPr lang="fr-FR" sz="1400" dirty="0"/>
              <a:t>		si j appartient </a:t>
            </a:r>
            <a:r>
              <a:rPr lang="fr-FR" sz="1400" dirty="0" err="1"/>
              <a:t>ws</a:t>
            </a:r>
            <a:endParaRPr lang="fr-FR" sz="1400" dirty="0"/>
          </a:p>
          <a:p>
            <a:r>
              <a:rPr lang="fr-FR" sz="1400" dirty="0"/>
              <a:t>			si </a:t>
            </a:r>
            <a:r>
              <a:rPr lang="fr-FR" sz="1400" dirty="0" err="1"/>
              <a:t>get</a:t>
            </a:r>
            <a:r>
              <a:rPr lang="fr-FR" sz="1400" dirty="0"/>
              <a:t>-vote(v, j) != 0 #si il y'a </a:t>
            </a:r>
            <a:r>
              <a:rPr lang="fr-FR" sz="1400" dirty="0" err="1"/>
              <a:t>deja</a:t>
            </a:r>
            <a:r>
              <a:rPr lang="fr-FR" sz="1400" dirty="0"/>
              <a:t> un vote pour un loup garou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get</a:t>
            </a:r>
            <a:r>
              <a:rPr lang="fr-FR" sz="1400" dirty="0"/>
              <a:t>-vote(v, j) * FACTEUR_VOTE # le nombre de voix contre le joueur</a:t>
            </a:r>
          </a:p>
          <a:p>
            <a:r>
              <a:rPr lang="fr-FR" sz="1400" dirty="0"/>
              <a:t>				score += </a:t>
            </a:r>
            <a:r>
              <a:rPr lang="fr-FR" sz="1400" dirty="0" err="1"/>
              <a:t>difference</a:t>
            </a:r>
            <a:r>
              <a:rPr lang="fr-FR" sz="1400" dirty="0"/>
              <a:t>-vote(v, j, </a:t>
            </a:r>
            <a:r>
              <a:rPr lang="fr-FR" sz="1400" dirty="0" err="1"/>
              <a:t>jc</a:t>
            </a:r>
            <a:r>
              <a:rPr lang="fr-FR" sz="1400" dirty="0"/>
              <a:t>) * FACTEUR_DIFFERENCE_VOTE </a:t>
            </a:r>
          </a:p>
          <a:p>
            <a:r>
              <a:rPr lang="fr-FR" sz="1400" dirty="0"/>
              <a:t>			sinon</a:t>
            </a:r>
          </a:p>
          <a:p>
            <a:r>
              <a:rPr lang="fr-FR" sz="1400" dirty="0"/>
              <a:t>				score = MIN_VALUE</a:t>
            </a:r>
          </a:p>
          <a:p>
            <a:r>
              <a:rPr lang="fr-FR" sz="1400" dirty="0"/>
              <a:t>		</a:t>
            </a:r>
            <a:r>
              <a:rPr lang="fr-FR" sz="1400" dirty="0" err="1"/>
              <a:t>fsi</a:t>
            </a:r>
            <a:endParaRPr lang="fr-FR" sz="1400" dirty="0"/>
          </a:p>
          <a:p>
            <a:r>
              <a:rPr lang="fr-FR" sz="1400" dirty="0"/>
              <a:t>	retourne score</a:t>
            </a:r>
          </a:p>
          <a:p>
            <a:r>
              <a:rPr lang="fr-FR" sz="1400" dirty="0"/>
              <a:t>fin</a:t>
            </a:r>
          </a:p>
        </p:txBody>
      </p:sp>
      <p:sp>
        <p:nvSpPr>
          <p:cNvPr id="3" name="Sous-titre 4"/>
          <p:cNvSpPr>
            <a:spLocks noGrp="1"/>
          </p:cNvSpPr>
          <p:nvPr>
            <p:ph type="subTitle" idx="1"/>
          </p:nvPr>
        </p:nvSpPr>
        <p:spPr>
          <a:xfrm>
            <a:off x="476657" y="279732"/>
            <a:ext cx="5481584" cy="596869"/>
          </a:xfrm>
        </p:spPr>
        <p:txBody>
          <a:bodyPr/>
          <a:lstStyle/>
          <a:p>
            <a:pPr algn="l"/>
            <a:r>
              <a:rPr lang="fr-FR" dirty="0" smtClean="0"/>
              <a:t>ALGO SCORE WEREWOLF VOTE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19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61950"/>
            <a:ext cx="11791950" cy="61341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641675" y="1984182"/>
            <a:ext cx="7582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Hiérarchie des rôles (non exhaustive)</a:t>
            </a:r>
          </a:p>
          <a:p>
            <a:r>
              <a:rPr lang="fr-FR" sz="2000" dirty="0" smtClean="0"/>
              <a:t>Tout le monde est au minimum Citizen (Villageois)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94740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293960" y="1311322"/>
            <a:ext cx="99893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Routine de jeu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voleur</a:t>
            </a:r>
            <a:r>
              <a:rPr lang="fr-FR" sz="2000" dirty="0" smtClean="0"/>
              <a:t> qui échange son rôle (et transmet à l’autre un simple rôle de villageois)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voleurs, chacun fait son action à la suite.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cupidon </a:t>
            </a:r>
            <a:r>
              <a:rPr lang="fr-FR" sz="2000" dirty="0" smtClean="0"/>
              <a:t>(si il n’y pas/plus de couple d’amoureux)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000" dirty="0" smtClean="0"/>
              <a:t>Si plusieurs cupidons, choix ensemble du couple d’amoureux (car il ne peut y avoir qu’un seul couple à la fois).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voyante </a:t>
            </a:r>
            <a:r>
              <a:rPr lang="fr-FR" sz="2000" dirty="0" smtClean="0"/>
              <a:t>(elle prends connaissance du rôle d’un des joueurs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loups garous </a:t>
            </a:r>
            <a:r>
              <a:rPr lang="fr-FR" sz="2000" dirty="0" smtClean="0"/>
              <a:t>(désignation d’une victime) + espionnage petite fille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grand méchant loup </a:t>
            </a:r>
            <a:r>
              <a:rPr lang="fr-FR" sz="2000" dirty="0" smtClean="0"/>
              <a:t>(il tue une victime supplémentaire)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du loup blanc </a:t>
            </a:r>
            <a:r>
              <a:rPr lang="fr-FR" sz="2000" dirty="0" smtClean="0"/>
              <a:t>(tue un villageois ou un loup garou)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sorcière </a:t>
            </a:r>
            <a:r>
              <a:rPr lang="fr-FR" sz="2000" dirty="0" smtClean="0"/>
              <a:t>(sauve la vie d’une victime ou tue un joueur)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 la famille </a:t>
            </a:r>
            <a:r>
              <a:rPr lang="fr-FR" sz="2000" dirty="0" smtClean="0"/>
              <a:t>(se mettent d’accord sur la personne a voté par la suite).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FF0000"/>
                </a:solidFill>
              </a:rPr>
              <a:t>Tour des villageois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07334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894502"/>
            <a:ext cx="4864039" cy="2749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Environment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1517700" y="2377102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517700" y="2932839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17700" y="3488576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1517699" y="401778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97903" y="2377102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Logs de partie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871381" y="2947165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Etat du jour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1897903" y="3517229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Votes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1897903" y="4046433"/>
            <a:ext cx="217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Fin de jeu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951081" y="2563451"/>
            <a:ext cx="463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Stockage des infos de partie pour les afficher à l’IHM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14137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1208772" y="1500996"/>
            <a:ext cx="6529122" cy="4114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600" dirty="0" smtClean="0"/>
              <a:t>DF Agent</a:t>
            </a:r>
            <a:endParaRPr lang="fr-FR" sz="1600" dirty="0"/>
          </a:p>
        </p:txBody>
      </p:sp>
      <p:sp>
        <p:nvSpPr>
          <p:cNvPr id="10" name="Ellipse 9"/>
          <p:cNvSpPr/>
          <p:nvPr/>
        </p:nvSpPr>
        <p:spPr>
          <a:xfrm>
            <a:off x="3021622" y="369577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265408" y="2006106"/>
            <a:ext cx="34189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Enregistrement dans le 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Selon son type (PLAYER/CONTROLLER)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rôle (WEREWOLF,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Son statut (WAKE, SLEEP, DEAD)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r>
              <a:rPr lang="fr-FR" sz="2000" dirty="0" smtClean="0"/>
              <a:t>Utilisation de la classe DF Services (surcouche développé pour regrouper les fonctions de recherche/enregistrement) </a:t>
            </a:r>
            <a:endParaRPr lang="fr-FR" sz="20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298216" y="259714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CITIZEN</a:t>
            </a:r>
            <a:endParaRPr lang="fr-FR" sz="12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823836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WAKE</a:t>
            </a:r>
            <a:endParaRPr lang="fr-FR" sz="12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1789300" y="2597141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WEREWOLF</a:t>
            </a:r>
            <a:endParaRPr lang="fr-FR" sz="12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702106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SLEEP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600893" y="2597141"/>
            <a:ext cx="700375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DEAD</a:t>
            </a:r>
            <a:endParaRPr lang="fr-FR" sz="1200" dirty="0"/>
          </a:p>
        </p:txBody>
      </p:sp>
      <p:sp>
        <p:nvSpPr>
          <p:cNvPr id="20" name="Ellipse 19"/>
          <p:cNvSpPr/>
          <p:nvPr/>
        </p:nvSpPr>
        <p:spPr>
          <a:xfrm>
            <a:off x="5524211" y="3695775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>
            <a:stCxn id="10" idx="1"/>
          </p:cNvCxnSpPr>
          <p:nvPr/>
        </p:nvCxnSpPr>
        <p:spPr>
          <a:xfrm flipH="1" flipV="1">
            <a:off x="2471848" y="3161351"/>
            <a:ext cx="596516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0" idx="7"/>
          </p:cNvCxnSpPr>
          <p:nvPr/>
        </p:nvCxnSpPr>
        <p:spPr>
          <a:xfrm flipV="1">
            <a:off x="3294057" y="3161351"/>
            <a:ext cx="509335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6"/>
          </p:cNvCxnSpPr>
          <p:nvPr/>
        </p:nvCxnSpPr>
        <p:spPr>
          <a:xfrm flipV="1">
            <a:off x="3340799" y="3175420"/>
            <a:ext cx="1540415" cy="68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1"/>
          </p:cNvCxnSpPr>
          <p:nvPr/>
        </p:nvCxnSpPr>
        <p:spPr>
          <a:xfrm flipH="1" flipV="1">
            <a:off x="4328069" y="3175420"/>
            <a:ext cx="1242884" cy="56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0" idx="7"/>
            <a:endCxn id="18" idx="2"/>
          </p:cNvCxnSpPr>
          <p:nvPr/>
        </p:nvCxnSpPr>
        <p:spPr>
          <a:xfrm flipV="1">
            <a:off x="5796646" y="3161351"/>
            <a:ext cx="255648" cy="58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1917694" y="4541895"/>
            <a:ext cx="1365097" cy="56421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CONTROLLER</a:t>
            </a:r>
            <a:endParaRPr lang="fr-FR" sz="1200" dirty="0"/>
          </a:p>
        </p:txBody>
      </p:sp>
      <p:sp>
        <p:nvSpPr>
          <p:cNvPr id="35" name="Ellipse 34"/>
          <p:cNvSpPr/>
          <p:nvPr/>
        </p:nvSpPr>
        <p:spPr>
          <a:xfrm>
            <a:off x="5810280" y="4682740"/>
            <a:ext cx="319177" cy="3364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avec flèche 35"/>
          <p:cNvCxnSpPr>
            <a:endCxn id="37" idx="3"/>
          </p:cNvCxnSpPr>
          <p:nvPr/>
        </p:nvCxnSpPr>
        <p:spPr>
          <a:xfrm flipH="1">
            <a:off x="5167223" y="4822264"/>
            <a:ext cx="627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3993798" y="4540159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GAME</a:t>
            </a:r>
            <a:endParaRPr lang="fr-FR" sz="1200" dirty="0"/>
          </a:p>
        </p:txBody>
      </p:sp>
      <p:cxnSp>
        <p:nvCxnSpPr>
          <p:cNvPr id="38" name="Connecteur droit avec flèche 37"/>
          <p:cNvCxnSpPr>
            <a:stCxn id="37" idx="1"/>
            <a:endCxn id="34" idx="3"/>
          </p:cNvCxnSpPr>
          <p:nvPr/>
        </p:nvCxnSpPr>
        <p:spPr>
          <a:xfrm flipH="1">
            <a:off x="3282791" y="4822264"/>
            <a:ext cx="711007" cy="1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886620" y="1652936"/>
            <a:ext cx="1173425" cy="5642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PLAYER</a:t>
            </a:r>
            <a:endParaRPr lang="fr-FR" sz="1200" dirty="0"/>
          </a:p>
        </p:txBody>
      </p:sp>
      <p:cxnSp>
        <p:nvCxnSpPr>
          <p:cNvPr id="47" name="Connecteur droit avec flèche 46"/>
          <p:cNvCxnSpPr>
            <a:endCxn id="46" idx="1"/>
          </p:cNvCxnSpPr>
          <p:nvPr/>
        </p:nvCxnSpPr>
        <p:spPr>
          <a:xfrm flipV="1">
            <a:off x="2523288" y="1935041"/>
            <a:ext cx="1363332" cy="648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4111006" y="2183672"/>
            <a:ext cx="342474" cy="41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6" idx="0"/>
          </p:cNvCxnSpPr>
          <p:nvPr/>
        </p:nvCxnSpPr>
        <p:spPr>
          <a:xfrm flipH="1" flipV="1">
            <a:off x="4807132" y="2231216"/>
            <a:ext cx="366892" cy="36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 flipV="1">
            <a:off x="5082824" y="2000710"/>
            <a:ext cx="969469" cy="58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 flipV="1">
            <a:off x="5082824" y="1837112"/>
            <a:ext cx="1901546" cy="752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71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498121" y="2079895"/>
            <a:ext cx="9144000" cy="2387600"/>
          </a:xfrm>
        </p:spPr>
        <p:txBody>
          <a:bodyPr/>
          <a:lstStyle/>
          <a:p>
            <a:r>
              <a:rPr lang="fr-FR" dirty="0" smtClean="0"/>
              <a:t>SUSPICION</a:t>
            </a:r>
            <a:br>
              <a:rPr lang="fr-FR" dirty="0" smtClean="0"/>
            </a:br>
            <a:r>
              <a:rPr lang="fr-FR" dirty="0" smtClean="0"/>
              <a:t>INDIVIDUELLE &amp; COLLECTIVE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63642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690778" y="992583"/>
            <a:ext cx="907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Les </a:t>
            </a:r>
            <a:r>
              <a:rPr lang="fr-FR" sz="2000" dirty="0"/>
              <a:t>loups garous cherchent à trouver la petite fille et la sorcière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Les villageois cherchent à trouver les loups </a:t>
            </a:r>
            <a:r>
              <a:rPr lang="fr-FR" sz="2000" dirty="0" smtClean="0"/>
              <a:t>garous</a:t>
            </a:r>
          </a:p>
          <a:p>
            <a:endParaRPr lang="fr-FR" sz="2000" dirty="0"/>
          </a:p>
          <a:p>
            <a:r>
              <a:rPr lang="fr-FR" sz="2000" dirty="0" smtClean="0"/>
              <a:t>Bien qu’endormis pendant la nuit, les villageois sont attentifs aux « mouvements », si un voisin proche se réveille lors d’un tour spécifique; ils en ont conscience (sans savoir précisément qui il est).</a:t>
            </a:r>
            <a:endParaRPr lang="fr-FR" sz="2000" dirty="0"/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>
                <a:solidFill>
                  <a:srgbClr val="FF0000"/>
                </a:solidFill>
              </a:rPr>
              <a:t>Comment soupçonner efficacement ?</a:t>
            </a:r>
          </a:p>
          <a:p>
            <a:r>
              <a:rPr lang="fr-FR" sz="2000" dirty="0" smtClean="0"/>
              <a:t>La suspicion du joueur est représenté par une </a:t>
            </a:r>
            <a:r>
              <a:rPr lang="fr-FR" sz="2000" dirty="0" smtClean="0">
                <a:solidFill>
                  <a:srgbClr val="FF0000"/>
                </a:solidFill>
              </a:rPr>
              <a:t>grille de score</a:t>
            </a:r>
            <a:r>
              <a:rPr lang="fr-FR" sz="2000" dirty="0" smtClean="0"/>
              <a:t>.</a:t>
            </a:r>
          </a:p>
          <a:p>
            <a:r>
              <a:rPr lang="fr-FR" sz="2000" dirty="0" smtClean="0"/>
              <a:t>Cette grille est MAJ par des alertes de « mouvements » reçues pendant la nuit.</a:t>
            </a:r>
          </a:p>
          <a:p>
            <a:endParaRPr lang="fr-FR" sz="2000" dirty="0"/>
          </a:p>
          <a:p>
            <a:r>
              <a:rPr lang="fr-FR" sz="2000" dirty="0" smtClean="0"/>
              <a:t>Exemple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U</a:t>
            </a:r>
            <a:r>
              <a:rPr lang="fr-FR" sz="2000" dirty="0" smtClean="0"/>
              <a:t>ne sorcière en se réveillant pour son tour va signaler sa présence à ses voisins proches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Un loup garou </a:t>
            </a:r>
            <a:r>
              <a:rPr lang="fr-FR" sz="2000" dirty="0"/>
              <a:t>en se réveillant pour son tour va signaler sa présence à ses voisins </a:t>
            </a:r>
            <a:r>
              <a:rPr lang="fr-FR" sz="2000" dirty="0" smtClean="0"/>
              <a:t>proches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873129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2437</TotalTime>
  <Words>1773</Words>
  <Application>Microsoft Office PowerPoint</Application>
  <PresentationFormat>Grand écran</PresentationFormat>
  <Paragraphs>463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Thème Office</vt:lpstr>
      <vt:lpstr>IA &amp; GENERALITES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SUSPICION INDIVIDUELLE &amp; COLLECTIVE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IA &amp; VOTES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Davy</dc:creator>
  <cp:lastModifiedBy>David KONAM</cp:lastModifiedBy>
  <cp:revision>38</cp:revision>
  <cp:lastPrinted>2017-04-03T11:51:44Z</cp:lastPrinted>
  <dcterms:created xsi:type="dcterms:W3CDTF">2017-04-03T11:34:13Z</dcterms:created>
  <dcterms:modified xsi:type="dcterms:W3CDTF">2017-05-17T15:21:19Z</dcterms:modified>
</cp:coreProperties>
</file>