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wmf" ContentType="image/x-wmf"/>
  <Override PartName="/ppt/media/image2.wmf" ContentType="image/x-wmf"/>
  <Override PartName="/ppt/media/image3.wmf" ContentType="image/x-wmf"/>
  <Override PartName="/ppt/media/image4.jpeg" ContentType="image/jpeg"/>
  <Override PartName="/ppt/media/image5.wmf" ContentType="image/x-wmf"/>
  <Override PartName="/ppt/media/image6.wmf" ContentType="image/x-wmf"/>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8351838" cy="122396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m</a:t>
            </a:r>
            <a:r>
              <a:rPr b="0" lang="en-US" sz="4400" spc="-1" strike="noStrike">
                <a:latin typeface="Arial"/>
              </a:rPr>
              <a:t>ov</a:t>
            </a:r>
            <a:r>
              <a:rPr b="0" lang="en-US" sz="4400" spc="-1" strike="noStrike">
                <a:latin typeface="Arial"/>
              </a:rPr>
              <a:t>e </a:t>
            </a:r>
            <a:r>
              <a:rPr b="0" lang="en-US" sz="4400" spc="-1" strike="noStrike">
                <a:latin typeface="Arial"/>
              </a:rPr>
              <a:t>th</a:t>
            </a:r>
            <a:r>
              <a:rPr b="0" lang="en-US" sz="4400" spc="-1" strike="noStrike">
                <a:latin typeface="Arial"/>
              </a:rPr>
              <a:t>e </a:t>
            </a:r>
            <a:r>
              <a:rPr b="0" lang="en-US" sz="4400" spc="-1" strike="noStrike">
                <a:latin typeface="Arial"/>
              </a:rPr>
              <a:t>sli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a:t>
            </a:r>
            <a:r>
              <a:rPr b="0" lang="en-US" sz="2000" spc="-1" strike="noStrike">
                <a:latin typeface="Arial"/>
              </a:rPr>
              <a:t>to </a:t>
            </a:r>
            <a:r>
              <a:rPr b="0" lang="en-US" sz="2000" spc="-1" strike="noStrike">
                <a:latin typeface="Arial"/>
              </a:rPr>
              <a:t>edit </a:t>
            </a:r>
            <a:r>
              <a:rPr b="0" lang="en-US" sz="2000" spc="-1" strike="noStrike">
                <a:latin typeface="Arial"/>
              </a:rPr>
              <a:t>the </a:t>
            </a:r>
            <a:r>
              <a:rPr b="0" lang="en-US" sz="2000" spc="-1" strike="noStrike">
                <a:latin typeface="Arial"/>
              </a:rPr>
              <a:t>note</a:t>
            </a:r>
            <a:r>
              <a:rPr b="0" lang="en-US" sz="2000" spc="-1" strike="noStrike">
                <a:latin typeface="Arial"/>
              </a:rPr>
              <a:t>s </a:t>
            </a:r>
            <a:r>
              <a:rPr b="0" lang="en-US" sz="2000" spc="-1" strike="noStrike">
                <a:latin typeface="Arial"/>
              </a:rPr>
              <a:t>form</a:t>
            </a:r>
            <a:r>
              <a:rPr b="0" lang="en-US" sz="2000" spc="-1" strike="noStrike">
                <a:latin typeface="Arial"/>
              </a:rPr>
              <a:t>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E8BE5BA4-1422-4A20-BAE8-988C559FE7F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2376360" y="1143000"/>
            <a:ext cx="2102040" cy="3083400"/>
          </a:xfrm>
          <a:prstGeom prst="rect">
            <a:avLst/>
          </a:prstGeom>
          <a:ln w="0">
            <a:noFill/>
          </a:ln>
        </p:spPr>
      </p:sp>
      <p:sp>
        <p:nvSpPr>
          <p:cNvPr id="68" name="PlaceHolder 2"/>
          <p:cNvSpPr>
            <a:spLocks noGrp="1"/>
          </p:cNvSpPr>
          <p:nvPr>
            <p:ph type="body"/>
          </p:nvPr>
        </p:nvSpPr>
        <p:spPr>
          <a:xfrm>
            <a:off x="685800" y="4400640"/>
            <a:ext cx="5483520" cy="3597480"/>
          </a:xfrm>
          <a:prstGeom prst="rect">
            <a:avLst/>
          </a:prstGeom>
          <a:noFill/>
          <a:ln w="0">
            <a:noFill/>
          </a:ln>
        </p:spPr>
        <p:txBody>
          <a:bodyPr lIns="0" rIns="0" tIns="0" bIns="0" anchor="t">
            <a:noAutofit/>
          </a:bodyPr>
          <a:p>
            <a:endParaRPr b="0" lang="en-US" sz="2000" spc="-1" strike="noStrike">
              <a:latin typeface="Arial"/>
            </a:endParaRPr>
          </a:p>
        </p:txBody>
      </p:sp>
      <p:sp>
        <p:nvSpPr>
          <p:cNvPr id="69" name="PlaceHolder 3"/>
          <p:cNvSpPr>
            <a:spLocks noGrp="1"/>
          </p:cNvSpPr>
          <p:nvPr>
            <p:ph type="sldNum"/>
          </p:nvPr>
        </p:nvSpPr>
        <p:spPr>
          <a:xfrm>
            <a:off x="3884760" y="8685360"/>
            <a:ext cx="2968920" cy="455760"/>
          </a:xfrm>
          <a:prstGeom prst="rect">
            <a:avLst/>
          </a:prstGeom>
          <a:noFill/>
          <a:ln w="0">
            <a:noFill/>
          </a:ln>
        </p:spPr>
        <p:txBody>
          <a:bodyPr lIns="0" rIns="0" tIns="0" bIns="0" anchor="b">
            <a:noAutofit/>
          </a:bodyPr>
          <a:p>
            <a:pPr algn="r">
              <a:lnSpc>
                <a:spcPct val="100000"/>
              </a:lnSpc>
              <a:buNone/>
            </a:pPr>
            <a:fld id="{87E190A9-484A-4CC7-8203-2BD957557A0E}"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376360" y="1143000"/>
            <a:ext cx="2102040" cy="3083400"/>
          </a:xfrm>
          <a:prstGeom prst="rect">
            <a:avLst/>
          </a:prstGeom>
          <a:ln w="0">
            <a:noFill/>
          </a:ln>
        </p:spPr>
      </p:sp>
      <p:sp>
        <p:nvSpPr>
          <p:cNvPr id="71" name="PlaceHolder 2"/>
          <p:cNvSpPr>
            <a:spLocks noGrp="1"/>
          </p:cNvSpPr>
          <p:nvPr>
            <p:ph type="body"/>
          </p:nvPr>
        </p:nvSpPr>
        <p:spPr>
          <a:xfrm>
            <a:off x="685800" y="4400640"/>
            <a:ext cx="5483520" cy="3597480"/>
          </a:xfrm>
          <a:prstGeom prst="rect">
            <a:avLst/>
          </a:prstGeom>
          <a:noFill/>
          <a:ln w="0">
            <a:noFill/>
          </a:ln>
        </p:spPr>
        <p:txBody>
          <a:bodyPr lIns="0" rIns="0" tIns="0" bIns="0" anchor="t">
            <a:noAutofit/>
          </a:bodyPr>
          <a:p>
            <a:endParaRPr b="0" lang="en-US" sz="2000" spc="-1" strike="noStrike">
              <a:latin typeface="Arial"/>
            </a:endParaRPr>
          </a:p>
        </p:txBody>
      </p:sp>
      <p:sp>
        <p:nvSpPr>
          <p:cNvPr id="72" name="PlaceHolder 3"/>
          <p:cNvSpPr>
            <a:spLocks noGrp="1"/>
          </p:cNvSpPr>
          <p:nvPr>
            <p:ph type="sldNum"/>
          </p:nvPr>
        </p:nvSpPr>
        <p:spPr>
          <a:xfrm>
            <a:off x="3884760" y="8685360"/>
            <a:ext cx="2968920" cy="455760"/>
          </a:xfrm>
          <a:prstGeom prst="rect">
            <a:avLst/>
          </a:prstGeom>
          <a:noFill/>
          <a:ln w="0">
            <a:noFill/>
          </a:ln>
        </p:spPr>
        <p:txBody>
          <a:bodyPr lIns="0" rIns="0" tIns="0" bIns="0" anchor="b">
            <a:noAutofit/>
          </a:bodyPr>
          <a:p>
            <a:pPr algn="r">
              <a:lnSpc>
                <a:spcPct val="100000"/>
              </a:lnSpc>
              <a:buNone/>
            </a:pPr>
            <a:fld id="{6AE237A2-FF0B-4566-9C34-3176F244C3FD}"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2376360" y="1143000"/>
            <a:ext cx="2102040" cy="3083400"/>
          </a:xfrm>
          <a:prstGeom prst="rect">
            <a:avLst/>
          </a:prstGeom>
          <a:ln w="0">
            <a:noFill/>
          </a:ln>
        </p:spPr>
      </p:sp>
      <p:sp>
        <p:nvSpPr>
          <p:cNvPr id="74" name="PlaceHolder 2"/>
          <p:cNvSpPr>
            <a:spLocks noGrp="1"/>
          </p:cNvSpPr>
          <p:nvPr>
            <p:ph type="body"/>
          </p:nvPr>
        </p:nvSpPr>
        <p:spPr>
          <a:xfrm>
            <a:off x="685800" y="4400640"/>
            <a:ext cx="5483520" cy="3597480"/>
          </a:xfrm>
          <a:prstGeom prst="rect">
            <a:avLst/>
          </a:prstGeom>
          <a:noFill/>
          <a:ln w="0">
            <a:noFill/>
          </a:ln>
        </p:spPr>
        <p:txBody>
          <a:bodyPr lIns="0" rIns="0" tIns="0" bIns="0" anchor="t">
            <a:noAutofit/>
          </a:bodyPr>
          <a:p>
            <a:endParaRPr b="0" lang="en-US" sz="2000" spc="-1" strike="noStrike">
              <a:latin typeface="Arial"/>
            </a:endParaRPr>
          </a:p>
        </p:txBody>
      </p:sp>
      <p:sp>
        <p:nvSpPr>
          <p:cNvPr id="75" name="PlaceHolder 3"/>
          <p:cNvSpPr>
            <a:spLocks noGrp="1"/>
          </p:cNvSpPr>
          <p:nvPr>
            <p:ph type="sldNum"/>
          </p:nvPr>
        </p:nvSpPr>
        <p:spPr>
          <a:xfrm>
            <a:off x="3884760" y="8685360"/>
            <a:ext cx="2968920" cy="455760"/>
          </a:xfrm>
          <a:prstGeom prst="rect">
            <a:avLst/>
          </a:prstGeom>
          <a:noFill/>
          <a:ln w="0">
            <a:noFill/>
          </a:ln>
        </p:spPr>
        <p:txBody>
          <a:bodyPr lIns="0" rIns="0" tIns="0" bIns="0" anchor="b">
            <a:noAutofit/>
          </a:bodyPr>
          <a:p>
            <a:pPr algn="r">
              <a:lnSpc>
                <a:spcPct val="100000"/>
              </a:lnSpc>
              <a:buNone/>
            </a:pPr>
            <a:fld id="{2C133B4B-A116-466B-8D96-4480386E89B2}" type="slidenum">
              <a:rPr b="0" lang="es-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17600" y="2863800"/>
            <a:ext cx="751644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17600" y="6571800"/>
            <a:ext cx="751644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1760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426888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1760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295884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50008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1760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295884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550008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417600" y="2863800"/>
            <a:ext cx="7516440" cy="7098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417600" y="2863800"/>
            <a:ext cx="7516440" cy="7098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41760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426888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7600" y="488160"/>
            <a:ext cx="7516440" cy="94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26888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41760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1760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26888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17600" y="6571800"/>
            <a:ext cx="751644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 name="PlaceHolder 2"/>
          <p:cNvSpPr>
            <a:spLocks noGrp="1"/>
          </p:cNvSpPr>
          <p:nvPr>
            <p:ph type="body"/>
          </p:nvPr>
        </p:nvSpPr>
        <p:spPr>
          <a:xfrm>
            <a:off x="417600" y="2863800"/>
            <a:ext cx="7516440" cy="7098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ángulo 58"/>
          <p:cNvSpPr/>
          <p:nvPr/>
        </p:nvSpPr>
        <p:spPr>
          <a:xfrm>
            <a:off x="0" y="1248840"/>
            <a:ext cx="8356680" cy="50112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pic>
        <p:nvPicPr>
          <p:cNvPr id="45" name="Imagen 60" descr=""/>
          <p:cNvPicPr/>
          <p:nvPr/>
        </p:nvPicPr>
        <p:blipFill>
          <a:blip r:embed="rId1"/>
          <a:stretch/>
        </p:blipFill>
        <p:spPr>
          <a:xfrm rot="10800000">
            <a:off x="516600" y="6445080"/>
            <a:ext cx="1509120" cy="1474200"/>
          </a:xfrm>
          <a:prstGeom prst="rect">
            <a:avLst/>
          </a:prstGeom>
          <a:ln w="0">
            <a:noFill/>
          </a:ln>
        </p:spPr>
      </p:pic>
      <p:sp>
        <p:nvSpPr>
          <p:cNvPr id="46" name="Rectangle 2"/>
          <p:cNvSpPr/>
          <p:nvPr/>
        </p:nvSpPr>
        <p:spPr>
          <a:xfrm>
            <a:off x="43200" y="719280"/>
            <a:ext cx="7629120" cy="10797120"/>
          </a:xfrm>
          <a:prstGeom prst="rect">
            <a:avLst/>
          </a:prstGeom>
          <a:noFill/>
          <a:ln w="25400">
            <a:solidFill>
              <a:srgbClr val="a5a5a5"/>
            </a:solidFill>
            <a:miter/>
          </a:ln>
        </p:spPr>
        <p:style>
          <a:lnRef idx="0"/>
          <a:fillRef idx="0"/>
          <a:effectRef idx="0"/>
          <a:fontRef idx="minor"/>
        </p:style>
      </p:sp>
      <p:sp>
        <p:nvSpPr>
          <p:cNvPr id="47" name="CuadroTexto 62"/>
          <p:cNvSpPr/>
          <p:nvPr/>
        </p:nvSpPr>
        <p:spPr>
          <a:xfrm>
            <a:off x="441720" y="1294560"/>
            <a:ext cx="670860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1100" spc="-1" strike="noStrike">
                <a:solidFill>
                  <a:srgbClr val="ffffff"/>
                </a:solidFill>
                <a:latin typeface="Arial"/>
                <a:ea typeface="DejaVu Sans"/>
              </a:rPr>
              <a:t>PROGRAMA DE DOCTORADO EN</a:t>
            </a:r>
            <a:r>
              <a:rPr b="0" lang="es-ES" sz="1100" spc="-1" strike="noStrike">
                <a:solidFill>
                  <a:srgbClr val="ffffff"/>
                </a:solidFill>
                <a:latin typeface="Arial"/>
                <a:ea typeface="DejaVu Sans"/>
              </a:rPr>
              <a:t> CIENCIA Y TECNOLOGÍA</a:t>
            </a:r>
            <a:endParaRPr b="0" lang="en-US" sz="1100" spc="-1" strike="noStrike">
              <a:latin typeface="Arial"/>
            </a:endParaRPr>
          </a:p>
          <a:p>
            <a:pPr>
              <a:lnSpc>
                <a:spcPct val="100000"/>
              </a:lnSpc>
              <a:buNone/>
            </a:pPr>
            <a:endParaRPr b="0" lang="en-US" sz="1100" spc="-1" strike="noStrike">
              <a:latin typeface="Arial"/>
            </a:endParaRPr>
          </a:p>
        </p:txBody>
      </p:sp>
      <p:sp>
        <p:nvSpPr>
          <p:cNvPr id="48" name="CuadroTexto 68"/>
          <p:cNvSpPr/>
          <p:nvPr/>
        </p:nvSpPr>
        <p:spPr>
          <a:xfrm>
            <a:off x="1017720" y="6439320"/>
            <a:ext cx="789120" cy="259920"/>
          </a:xfrm>
          <a:prstGeom prst="rect">
            <a:avLst/>
          </a:prstGeom>
          <a:noFill/>
          <a:ln w="0">
            <a:noFill/>
          </a:ln>
        </p:spPr>
        <p:style>
          <a:lnRef idx="0"/>
          <a:fillRef idx="0"/>
          <a:effectRef idx="0"/>
          <a:fontRef idx="minor"/>
        </p:style>
        <p:txBody>
          <a:bodyPr lIns="0" rIns="0" tIns="0" bIns="108000" anchor="t">
            <a:spAutoFit/>
          </a:bodyPr>
          <a:p>
            <a:pPr>
              <a:lnSpc>
                <a:spcPct val="100000"/>
              </a:lnSpc>
              <a:buNone/>
            </a:pPr>
            <a:r>
              <a:rPr b="0" lang="es-ES" sz="1000" spc="-1" strike="noStrike">
                <a:solidFill>
                  <a:srgbClr val="015f62"/>
                </a:solidFill>
                <a:latin typeface="Arial"/>
                <a:ea typeface="DejaVu Sans"/>
              </a:rPr>
              <a:t>AUTOR</a:t>
            </a:r>
            <a:endParaRPr b="0" lang="en-US" sz="1000" spc="-1" strike="noStrike">
              <a:latin typeface="Arial"/>
            </a:endParaRPr>
          </a:p>
        </p:txBody>
      </p:sp>
      <p:sp>
        <p:nvSpPr>
          <p:cNvPr id="49" name="CuadroTexto 69"/>
          <p:cNvSpPr/>
          <p:nvPr/>
        </p:nvSpPr>
        <p:spPr>
          <a:xfrm>
            <a:off x="729720" y="3310920"/>
            <a:ext cx="5898240" cy="3272760"/>
          </a:xfrm>
          <a:prstGeom prst="rect">
            <a:avLst/>
          </a:prstGeom>
          <a:noFill/>
          <a:ln w="0">
            <a:noFill/>
          </a:ln>
        </p:spPr>
        <p:style>
          <a:lnRef idx="0"/>
          <a:fillRef idx="0"/>
          <a:effectRef idx="0"/>
          <a:fontRef idx="minor"/>
        </p:style>
        <p:txBody>
          <a:bodyPr lIns="0" rIns="0" tIns="0" bIns="108000" anchor="t">
            <a:spAutoFit/>
          </a:bodyPr>
          <a:p>
            <a:pPr algn="r">
              <a:lnSpc>
                <a:spcPct val="100000"/>
              </a:lnSpc>
              <a:spcAft>
                <a:spcPts val="1199"/>
              </a:spcAft>
              <a:buNone/>
            </a:pPr>
            <a:r>
              <a:rPr b="0" lang="es-ES" sz="1000" spc="-1" strike="noStrike">
                <a:solidFill>
                  <a:srgbClr val="015f62"/>
                </a:solidFill>
                <a:latin typeface="Arial"/>
                <a:ea typeface="DejaVu Sans"/>
              </a:rPr>
              <a:t>TESIS DOCTORAL</a:t>
            </a:r>
            <a:endParaRPr b="0" lang="en-US" sz="1000" spc="-1" strike="noStrike">
              <a:latin typeface="Arial"/>
            </a:endParaRPr>
          </a:p>
          <a:p>
            <a:pPr algn="r">
              <a:lnSpc>
                <a:spcPct val="100000"/>
              </a:lnSpc>
              <a:spcAft>
                <a:spcPts val="1199"/>
              </a:spcAft>
              <a:buNone/>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a:p>
            <a:pPr algn="r">
              <a:lnSpc>
                <a:spcPct val="100000"/>
              </a:lnSpc>
              <a:spcAft>
                <a:spcPts val="1199"/>
              </a:spcAft>
              <a:buNone/>
            </a:pPr>
            <a:r>
              <a:rPr b="0" lang="es-ES" sz="1000" spc="-1" strike="noStrike">
                <a:solidFill>
                  <a:srgbClr val="bfbfbf"/>
                </a:solidFill>
                <a:latin typeface="Arial"/>
                <a:ea typeface="DejaVu Sans"/>
              </a:rPr>
              <a:t> </a:t>
            </a:r>
            <a:r>
              <a:rPr b="0" lang="es-ES" sz="1000" spc="-1" strike="noStrike">
                <a:solidFill>
                  <a:srgbClr val="015f62"/>
                </a:solidFill>
                <a:latin typeface="Arial"/>
                <a:ea typeface="DejaVu Sans"/>
              </a:rPr>
              <a:t>PhD THESIS</a:t>
            </a:r>
            <a:endParaRPr b="0" lang="en-US" sz="1000" spc="-1" strike="noStrike">
              <a:latin typeface="Arial"/>
            </a:endParaRPr>
          </a:p>
          <a:p>
            <a:pPr algn="r">
              <a:lnSpc>
                <a:spcPct val="100000"/>
              </a:lnSpc>
              <a:spcAft>
                <a:spcPts val="1199"/>
              </a:spcAft>
              <a:buNone/>
            </a:pPr>
            <a:r>
              <a:rPr b="0" lang="es-ES" sz="1600" spc="-1" strike="noStrike">
                <a:solidFill>
                  <a:srgbClr val="000000"/>
                </a:solidFill>
                <a:latin typeface="Arial"/>
                <a:ea typeface="DejaVu Sans"/>
              </a:rPr>
              <a:t>SEARCH FOR DARK MATTER PRODUCTION IN ASSOCIATION WITH TOP QUARKS IN THE DILEPTON FINAL STATE AT 13 TEV</a:t>
            </a:r>
            <a:endParaRPr b="0" lang="en-US" sz="1600" spc="-1" strike="noStrike">
              <a:latin typeface="Arial"/>
            </a:endParaRPr>
          </a:p>
          <a:p>
            <a:pPr algn="r">
              <a:lnSpc>
                <a:spcPct val="100000"/>
              </a:lnSpc>
              <a:spcAft>
                <a:spcPts val="1199"/>
              </a:spcAft>
              <a:buNone/>
            </a:pPr>
            <a:endParaRPr b="0" lang="en-US" sz="1600" spc="-1" strike="noStrike">
              <a:latin typeface="Arial"/>
            </a:endParaRPr>
          </a:p>
          <a:p>
            <a:pPr algn="r">
              <a:lnSpc>
                <a:spcPct val="100000"/>
              </a:lnSpc>
              <a:spcAft>
                <a:spcPts val="1199"/>
              </a:spcAft>
              <a:buNone/>
            </a:pPr>
            <a:endParaRPr b="0" lang="en-US" sz="1600" spc="-1" strike="noStrike">
              <a:latin typeface="Arial"/>
            </a:endParaRPr>
          </a:p>
          <a:p>
            <a:pPr algn="r">
              <a:lnSpc>
                <a:spcPct val="100000"/>
              </a:lnSpc>
              <a:buNone/>
            </a:pPr>
            <a:endParaRPr b="0" lang="en-US" sz="1600" spc="-1" strike="noStrike">
              <a:latin typeface="Arial"/>
            </a:endParaRPr>
          </a:p>
        </p:txBody>
      </p:sp>
      <p:sp>
        <p:nvSpPr>
          <p:cNvPr id="50" name="CuadroTexto 70"/>
          <p:cNvSpPr/>
          <p:nvPr/>
        </p:nvSpPr>
        <p:spPr>
          <a:xfrm>
            <a:off x="1017720" y="6439320"/>
            <a:ext cx="5898240" cy="1523880"/>
          </a:xfrm>
          <a:prstGeom prst="rect">
            <a:avLst/>
          </a:prstGeom>
          <a:noFill/>
          <a:ln w="0">
            <a:noFill/>
          </a:ln>
        </p:spPr>
        <p:style>
          <a:lnRef idx="0"/>
          <a:fillRef idx="0"/>
          <a:effectRef idx="0"/>
          <a:fontRef idx="minor"/>
        </p:style>
        <p:txBody>
          <a:bodyPr lIns="0" rIns="0" tIns="0" bIns="108000" anchor="t">
            <a:spAutoFit/>
          </a:bodyPr>
          <a:p>
            <a:pPr>
              <a:lnSpc>
                <a:spcPct val="100000"/>
              </a:lnSpc>
              <a:spcAft>
                <a:spcPts val="601"/>
              </a:spcAft>
              <a:buNone/>
            </a:pPr>
            <a:r>
              <a:rPr b="0" lang="es-ES" sz="1000" spc="-1" strike="noStrike">
                <a:solidFill>
                  <a:srgbClr val="015f62"/>
                </a:solidFill>
                <a:latin typeface="Arial"/>
                <a:ea typeface="DejaVu Sans"/>
              </a:rPr>
              <a:t>AUTOR / AUTORA</a:t>
            </a:r>
            <a:endParaRPr b="0" lang="en-US" sz="1000" spc="-1" strike="noStrike">
              <a:latin typeface="Arial"/>
            </a:endParaRPr>
          </a:p>
          <a:p>
            <a:pPr>
              <a:lnSpc>
                <a:spcPct val="100000"/>
              </a:lnSpc>
              <a:spcAft>
                <a:spcPts val="601"/>
              </a:spcAft>
              <a:buNone/>
            </a:pPr>
            <a:r>
              <a:rPr b="0" lang="es-ES" sz="1200" spc="-1" strike="noStrike" cap="small">
                <a:solidFill>
                  <a:srgbClr val="000000"/>
                </a:solidFill>
                <a:latin typeface="Arial"/>
                <a:ea typeface="DejaVu Sans"/>
              </a:rPr>
              <a:t>Cédric prieËls</a:t>
            </a:r>
            <a:endParaRPr b="0" lang="en-US" sz="1200" spc="-1" strike="noStrike">
              <a:latin typeface="Arial"/>
            </a:endParaRPr>
          </a:p>
          <a:p>
            <a:pPr>
              <a:lnSpc>
                <a:spcPct val="100000"/>
              </a:lnSpc>
              <a:spcAft>
                <a:spcPts val="601"/>
              </a:spcAft>
              <a:buNone/>
            </a:pPr>
            <a:r>
              <a:rPr b="0" lang="es-ES" sz="1000" spc="-1" strike="noStrike">
                <a:solidFill>
                  <a:srgbClr val="015f62"/>
                </a:solidFill>
                <a:latin typeface="Arial"/>
                <a:ea typeface="DejaVu Sans"/>
              </a:rPr>
              <a:t>DIRECTOR /  A / ES / AS</a:t>
            </a:r>
            <a:endParaRPr b="0" lang="en-US" sz="1000" spc="-1" strike="noStrike">
              <a:latin typeface="Arial"/>
            </a:endParaRPr>
          </a:p>
          <a:p>
            <a:pPr>
              <a:lnSpc>
                <a:spcPct val="100000"/>
              </a:lnSpc>
              <a:spcAft>
                <a:spcPts val="601"/>
              </a:spcAft>
              <a:buNone/>
            </a:pPr>
            <a:r>
              <a:rPr b="0" lang="es-ES" sz="1200" spc="-1" strike="noStrike" cap="small">
                <a:solidFill>
                  <a:srgbClr val="000000"/>
                </a:solidFill>
                <a:latin typeface="Arial"/>
                <a:ea typeface="DejaVu Sans"/>
              </a:rPr>
              <a:t>Jónatan piedra gomez</a:t>
            </a:r>
            <a:endParaRPr b="0" lang="en-US" sz="1200" spc="-1" strike="noStrike">
              <a:latin typeface="Arial"/>
            </a:endParaRPr>
          </a:p>
          <a:p>
            <a:pPr>
              <a:lnSpc>
                <a:spcPct val="100000"/>
              </a:lnSpc>
              <a:spcAft>
                <a:spcPts val="601"/>
              </a:spcAft>
              <a:buNone/>
            </a:pPr>
            <a:r>
              <a:rPr b="0" lang="es-ES" sz="1200" spc="-1" strike="noStrike" cap="small">
                <a:solidFill>
                  <a:srgbClr val="000000"/>
                </a:solidFill>
                <a:latin typeface="Arial"/>
                <a:ea typeface="DejaVu Sans"/>
              </a:rPr>
              <a:t>Pablo martínez ruíz del árbol</a:t>
            </a:r>
            <a:endParaRPr b="0" lang="en-US" sz="1200" spc="-1" strike="noStrike">
              <a:latin typeface="Arial"/>
            </a:endParaRPr>
          </a:p>
          <a:p>
            <a:pPr algn="r">
              <a:lnSpc>
                <a:spcPct val="100000"/>
              </a:lnSpc>
              <a:buNone/>
            </a:pPr>
            <a:endParaRPr b="0" lang="en-US" sz="1200" spc="-1" strike="noStrike">
              <a:latin typeface="Arial"/>
            </a:endParaRPr>
          </a:p>
        </p:txBody>
      </p:sp>
      <p:pic>
        <p:nvPicPr>
          <p:cNvPr id="51" name="Imagen 75" descr=""/>
          <p:cNvPicPr/>
          <p:nvPr/>
        </p:nvPicPr>
        <p:blipFill>
          <a:blip r:embed="rId2"/>
          <a:stretch/>
        </p:blipFill>
        <p:spPr>
          <a:xfrm>
            <a:off x="5640840" y="2841480"/>
            <a:ext cx="1509120" cy="1474200"/>
          </a:xfrm>
          <a:prstGeom prst="rect">
            <a:avLst/>
          </a:prstGeom>
          <a:ln w="0">
            <a:noFill/>
          </a:ln>
        </p:spPr>
      </p:pic>
      <p:sp>
        <p:nvSpPr>
          <p:cNvPr id="52" name="CuadroTexto 78"/>
          <p:cNvSpPr/>
          <p:nvPr/>
        </p:nvSpPr>
        <p:spPr>
          <a:xfrm>
            <a:off x="916920" y="10111320"/>
            <a:ext cx="5757840" cy="9799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0" lang="es-ES" sz="1100" spc="-1" strike="noStrike">
                <a:solidFill>
                  <a:srgbClr val="015f62"/>
                </a:solidFill>
                <a:latin typeface="Arial"/>
                <a:ea typeface="DejaVu Sans"/>
              </a:rPr>
              <a:t>UNIVERSIDAD DE CANTABRIA</a:t>
            </a:r>
            <a:endParaRPr b="0" lang="en-US" sz="1100" spc="-1" strike="noStrike">
              <a:latin typeface="Arial"/>
            </a:endParaRPr>
          </a:p>
          <a:p>
            <a:pPr algn="ctr">
              <a:lnSpc>
                <a:spcPct val="150000"/>
              </a:lnSpc>
              <a:buNone/>
            </a:pPr>
            <a:r>
              <a:rPr b="0" lang="es-ES" sz="1400" spc="-1" strike="noStrike">
                <a:solidFill>
                  <a:srgbClr val="000000"/>
                </a:solidFill>
                <a:latin typeface="Arial"/>
                <a:ea typeface="DejaVu Sans"/>
              </a:rPr>
              <a:t>Escuela de </a:t>
            </a:r>
            <a:r>
              <a:rPr b="0" lang="es-ES" sz="1400" spc="-1" strike="noStrike">
                <a:solidFill>
                  <a:srgbClr val="015f62"/>
                </a:solidFill>
                <a:latin typeface="Arial"/>
                <a:ea typeface="DejaVu Sans"/>
              </a:rPr>
              <a:t>Doctorado</a:t>
            </a:r>
            <a:r>
              <a:rPr b="0" lang="es-ES" sz="1400" spc="-1" strike="noStrike">
                <a:solidFill>
                  <a:srgbClr val="000000"/>
                </a:solidFill>
                <a:latin typeface="Arial"/>
                <a:ea typeface="DejaVu Sans"/>
              </a:rPr>
              <a:t> de la Universidad de Cantabria</a:t>
            </a:r>
            <a:endParaRPr b="0" lang="en-US" sz="1400" spc="-1" strike="noStrike">
              <a:latin typeface="Arial"/>
            </a:endParaRPr>
          </a:p>
          <a:p>
            <a:pPr algn="ctr">
              <a:lnSpc>
                <a:spcPct val="150000"/>
              </a:lnSpc>
              <a:buNone/>
            </a:pPr>
            <a:r>
              <a:rPr b="0" lang="es-ES" sz="1400" spc="-1" strike="noStrike">
                <a:solidFill>
                  <a:srgbClr val="000000"/>
                </a:solidFill>
                <a:latin typeface="Arial"/>
                <a:ea typeface="DejaVu Sans"/>
              </a:rPr>
              <a:t>Santander </a:t>
            </a:r>
            <a:r>
              <a:rPr b="0" lang="es-ES" sz="1400" spc="-1" strike="noStrike">
                <a:solidFill>
                  <a:srgbClr val="015f62"/>
                </a:solidFill>
                <a:latin typeface="Arial"/>
                <a:ea typeface="DejaVu Sans"/>
              </a:rPr>
              <a:t>2022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ángulo 2"/>
          <p:cNvSpPr/>
          <p:nvPr/>
        </p:nvSpPr>
        <p:spPr>
          <a:xfrm>
            <a:off x="3837600" y="1248840"/>
            <a:ext cx="717120" cy="50112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4" name="Rectangle 2"/>
          <p:cNvSpPr/>
          <p:nvPr/>
        </p:nvSpPr>
        <p:spPr>
          <a:xfrm>
            <a:off x="3837600" y="719280"/>
            <a:ext cx="717120" cy="10797120"/>
          </a:xfrm>
          <a:prstGeom prst="rect">
            <a:avLst/>
          </a:prstGeom>
          <a:noFill/>
          <a:ln w="25400">
            <a:solidFill>
              <a:srgbClr val="a5a5a5"/>
            </a:solidFill>
            <a:miter/>
          </a:ln>
        </p:spPr>
        <p:style>
          <a:lnRef idx="0"/>
          <a:fillRef idx="0"/>
          <a:effectRef idx="0"/>
          <a:fontRef idx="minor"/>
        </p:style>
      </p:sp>
      <p:sp>
        <p:nvSpPr>
          <p:cNvPr id="55" name="CuadroTexto 9"/>
          <p:cNvSpPr/>
          <p:nvPr/>
        </p:nvSpPr>
        <p:spPr>
          <a:xfrm>
            <a:off x="3800160" y="1331280"/>
            <a:ext cx="79200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s-ES" sz="800" spc="-1" strike="noStrike">
                <a:solidFill>
                  <a:srgbClr val="ffffff"/>
                </a:solidFill>
                <a:latin typeface="Arial"/>
                <a:ea typeface="DejaVu Sans"/>
              </a:rPr>
              <a:t>TESIS DOCTORAL</a:t>
            </a:r>
            <a:endParaRPr b="0" lang="en-US" sz="800" spc="-1" strike="noStrike">
              <a:latin typeface="Arial"/>
            </a:endParaRPr>
          </a:p>
        </p:txBody>
      </p:sp>
      <p:sp>
        <p:nvSpPr>
          <p:cNvPr id="56" name="Rectángulo 10"/>
          <p:cNvSpPr/>
          <p:nvPr/>
        </p:nvSpPr>
        <p:spPr>
          <a:xfrm>
            <a:off x="3837600" y="2294640"/>
            <a:ext cx="717120" cy="24912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7" name="CuadroTexto 11"/>
          <p:cNvSpPr/>
          <p:nvPr/>
        </p:nvSpPr>
        <p:spPr>
          <a:xfrm>
            <a:off x="3800160" y="2294640"/>
            <a:ext cx="79200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1200" spc="-1" strike="noStrike">
                <a:solidFill>
                  <a:srgbClr val="ffffff"/>
                </a:solidFill>
                <a:latin typeface="Arial"/>
                <a:ea typeface="DejaVu Sans"/>
              </a:rPr>
              <a:t>2022</a:t>
            </a:r>
            <a:endParaRPr b="0" lang="en-US" sz="1200" spc="-1" strike="noStrike">
              <a:latin typeface="Arial"/>
            </a:endParaRPr>
          </a:p>
        </p:txBody>
      </p:sp>
      <p:sp>
        <p:nvSpPr>
          <p:cNvPr id="58" name="Rectángulo 15"/>
          <p:cNvSpPr/>
          <p:nvPr/>
        </p:nvSpPr>
        <p:spPr>
          <a:xfrm rot="16200000">
            <a:off x="448920" y="6349320"/>
            <a:ext cx="7495560" cy="57636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spcAft>
                <a:spcPts val="1199"/>
              </a:spcAft>
              <a:buNone/>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p:txBody>
      </p:sp>
      <p:sp>
        <p:nvSpPr>
          <p:cNvPr id="59" name="Rectángulo 17"/>
          <p:cNvSpPr/>
          <p:nvPr/>
        </p:nvSpPr>
        <p:spPr>
          <a:xfrm>
            <a:off x="3841920" y="10477440"/>
            <a:ext cx="717120" cy="501120"/>
          </a:xfrm>
          <a:prstGeom prst="rect">
            <a:avLst/>
          </a:prstGeom>
          <a:solidFill>
            <a:srgbClr val="015f62"/>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60" name="Imagen 18" descr=""/>
          <p:cNvPicPr/>
          <p:nvPr/>
        </p:nvPicPr>
        <p:blipFill>
          <a:blip r:embed="rId1"/>
          <a:stretch/>
        </p:blipFill>
        <p:spPr>
          <a:xfrm>
            <a:off x="3996720" y="10602360"/>
            <a:ext cx="416160" cy="251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1" name="Imagen 1" descr=""/>
          <p:cNvPicPr/>
          <p:nvPr/>
        </p:nvPicPr>
        <p:blipFill>
          <a:blip r:embed="rId1"/>
          <a:stretch/>
        </p:blipFill>
        <p:spPr>
          <a:xfrm>
            <a:off x="1926360" y="1105560"/>
            <a:ext cx="5253120" cy="3795480"/>
          </a:xfrm>
          <a:prstGeom prst="rect">
            <a:avLst/>
          </a:prstGeom>
          <a:ln w="0">
            <a:noFill/>
          </a:ln>
        </p:spPr>
      </p:pic>
      <p:sp>
        <p:nvSpPr>
          <p:cNvPr id="62" name="Rectangle 2"/>
          <p:cNvSpPr/>
          <p:nvPr/>
        </p:nvSpPr>
        <p:spPr>
          <a:xfrm>
            <a:off x="710640" y="719640"/>
            <a:ext cx="7629120" cy="10797120"/>
          </a:xfrm>
          <a:prstGeom prst="rect">
            <a:avLst/>
          </a:prstGeom>
          <a:noFill/>
          <a:ln w="25400">
            <a:solidFill>
              <a:srgbClr val="a5a5a5"/>
            </a:solidFill>
            <a:miter/>
          </a:ln>
        </p:spPr>
        <p:style>
          <a:lnRef idx="0"/>
          <a:fillRef idx="0"/>
          <a:effectRef idx="0"/>
          <a:fontRef idx="minor"/>
        </p:style>
      </p:sp>
      <p:sp>
        <p:nvSpPr>
          <p:cNvPr id="63" name="CuadroTexto 16"/>
          <p:cNvSpPr/>
          <p:nvPr/>
        </p:nvSpPr>
        <p:spPr>
          <a:xfrm>
            <a:off x="1926360" y="5041440"/>
            <a:ext cx="5253120" cy="3813480"/>
          </a:xfrm>
          <a:prstGeom prst="rect">
            <a:avLst/>
          </a:prstGeom>
          <a:noFill/>
          <a:ln w="0">
            <a:noFill/>
          </a:ln>
        </p:spPr>
        <p:style>
          <a:lnRef idx="0"/>
          <a:fillRef idx="0"/>
          <a:effectRef idx="0"/>
          <a:fontRef idx="minor"/>
        </p:style>
        <p:txBody>
          <a:bodyPr lIns="0" rIns="0" tIns="0" bIns="0" anchor="t">
            <a:noAutofit/>
          </a:bodyPr>
          <a:p>
            <a:pPr algn="just">
              <a:lnSpc>
                <a:spcPct val="100000"/>
              </a:lnSpc>
              <a:buNone/>
            </a:pPr>
            <a:endParaRPr b="0" lang="en-US" sz="1800" spc="-1" strike="noStrike">
              <a:latin typeface="Arial"/>
            </a:endParaRPr>
          </a:p>
          <a:p>
            <a:pPr algn="just">
              <a:lnSpc>
                <a:spcPct val="100000"/>
              </a:lnSpc>
              <a:buNone/>
            </a:pPr>
            <a:r>
              <a:rPr b="0" lang="es-ES" sz="1100" spc="-1" strike="noStrike">
                <a:solidFill>
                  <a:srgbClr val="000000"/>
                </a:solidFill>
                <a:latin typeface="Arial"/>
                <a:ea typeface="DejaVu Sans"/>
              </a:rPr>
              <a:t>En este trabajo se presenta una búsqueda de partículas de materia oscura producidas en asociación con uno o dos quarks top en el estado final dileptónico utilizando técnicas de reconstrucción analítica del sistema ttbar y Boosted Decision Trees. Este análisis se ha realizado considerando los 137.1 fb-1 de datos de colisiones protón-protón recopilados por el detector CMS a 13 TeV. Es la primera vez que se busca materia oscura para combinar su producción con un quark top (o antitop), y con un par top antitop en tal estado final. No se ha encontrado evidencia de la existencia de materia oscura, pero límites superiores de la sección eficaz de producción de la señal se han obtenido considerando diferentes modelos de señales. Se logró obtener una exclusión esperada (observada) para mediadores escalares y pseudoescalares hasta 215 (180) y 250 (220) GeV, respectivamente, con un nivel de confianza del 95%. Por lo tanto, los límites de exclusión escalar se mejoraron en un factor de 3 con respecto a los resultados anteriores obtenidos en 2016 solo para el modelo ttbar+DM, mientras que se logró por primera vez obtener una exclusión pseudoescalar al considerar este estado final.</a:t>
            </a:r>
            <a:endParaRPr b="0" lang="en-US" sz="1100" spc="-1" strike="noStrike">
              <a:latin typeface="Arial"/>
            </a:endParaRPr>
          </a:p>
          <a:p>
            <a:pPr algn="just">
              <a:lnSpc>
                <a:spcPct val="100000"/>
              </a:lnSpc>
              <a:buNone/>
            </a:pPr>
            <a:endParaRPr b="0" lang="en-US" sz="1100" spc="-1" strike="noStrike">
              <a:latin typeface="Arial"/>
            </a:endParaRPr>
          </a:p>
          <a:p>
            <a:pPr algn="just">
              <a:lnSpc>
                <a:spcPct val="100000"/>
              </a:lnSpc>
              <a:buNone/>
            </a:pPr>
            <a:r>
              <a:rPr b="0" lang="es-ES" sz="1100" spc="-1" strike="noStrike">
                <a:solidFill>
                  <a:srgbClr val="000000"/>
                </a:solidFill>
                <a:latin typeface="Arial"/>
                <a:ea typeface="DejaVu Sans"/>
              </a:rPr>
              <a:t>A search for dark matter particles produced in association with one or two top quarks in the dilepton final state using the analytic top reconstruction technique and Boosted Decision Trees is presented in this work. This analysis has been done by considering the full 137.1 fb-1 of proton-proton collisions data collected by the CMS at 13 TeV. This is the first time that dark matter is searched for combining its production with a top (or antitop) quark, and with a top antitop pair in such a final state. No evidence for the existence of dark matter has been found, but upper limits on the signal strength have been obtained by considering different production models. An expected (observed) exclusion for scalar and pseudoscalar mediators up to 215 (180) and 250 (220) GeV was respectively achieved, at the 95% confidence level. Scalar exclusion limits were therefore improved by a factor of 3 with respect to the previous results obtained in 2016 for the ttbar+DM model alone, while a pseudoscalar exclusion has been achieved for the first time when considering this particular final state.</a:t>
            </a:r>
            <a:endParaRPr b="0" lang="en-US" sz="1100" spc="-1" strike="noStrike">
              <a:latin typeface="Arial"/>
            </a:endParaRPr>
          </a:p>
          <a:p>
            <a:pPr algn="just">
              <a:lnSpc>
                <a:spcPct val="100000"/>
              </a:lnSpc>
              <a:buNone/>
            </a:pPr>
            <a:endParaRPr b="0" lang="en-US" sz="1100" spc="-1" strike="noStrike">
              <a:latin typeface="Arial"/>
            </a:endParaRPr>
          </a:p>
          <a:p>
            <a:pPr>
              <a:lnSpc>
                <a:spcPct val="100000"/>
              </a:lnSpc>
              <a:buNone/>
            </a:pPr>
            <a:endParaRPr b="0" lang="en-US" sz="1100" spc="-1" strike="noStrike">
              <a:latin typeface="Arial"/>
            </a:endParaRPr>
          </a:p>
        </p:txBody>
      </p:sp>
      <p:pic>
        <p:nvPicPr>
          <p:cNvPr id="64" name="Imagen 20" descr=""/>
          <p:cNvPicPr/>
          <p:nvPr/>
        </p:nvPicPr>
        <p:blipFill>
          <a:blip r:embed="rId2"/>
          <a:stretch/>
        </p:blipFill>
        <p:spPr>
          <a:xfrm>
            <a:off x="1740960" y="885240"/>
            <a:ext cx="1495800" cy="1483200"/>
          </a:xfrm>
          <a:prstGeom prst="rect">
            <a:avLst/>
          </a:prstGeom>
          <a:ln w="0">
            <a:noFill/>
          </a:ln>
        </p:spPr>
      </p:pic>
      <p:pic>
        <p:nvPicPr>
          <p:cNvPr id="65" name="Imagen 21" descr=""/>
          <p:cNvPicPr/>
          <p:nvPr/>
        </p:nvPicPr>
        <p:blipFill>
          <a:blip r:embed="rId3"/>
          <a:stretch/>
        </p:blipFill>
        <p:spPr>
          <a:xfrm rot="10800000">
            <a:off x="5875560" y="3625200"/>
            <a:ext cx="1495800" cy="1483200"/>
          </a:xfrm>
          <a:prstGeom prst="rect">
            <a:avLst/>
          </a:prstGeom>
          <a:ln w="0">
            <a:noFill/>
          </a:ln>
        </p:spPr>
      </p:pic>
      <p:pic>
        <p:nvPicPr>
          <p:cNvPr id="66" name="Imagen 4" descr=""/>
          <p:cNvPicPr/>
          <p:nvPr/>
        </p:nvPicPr>
        <p:blipFill>
          <a:blip r:embed="rId4"/>
          <a:stretch/>
        </p:blipFill>
        <p:spPr>
          <a:xfrm>
            <a:off x="3560760" y="10606320"/>
            <a:ext cx="1908360" cy="821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666A80E0529A74081D01EB95296C6E8" ma:contentTypeVersion="1" ma:contentTypeDescription="Crear nuevo documento." ma:contentTypeScope="" ma:versionID="f900debe59cc59f3fa75a03991e64065">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7BC3ABC-D3FF-4368-AC0A-656B7D172C8D}"/>
</file>

<file path=customXml/itemProps2.xml><?xml version="1.0" encoding="utf-8"?>
<ds:datastoreItem xmlns:ds="http://schemas.openxmlformats.org/officeDocument/2006/customXml" ds:itemID="{A959967E-B7CE-43E9-B9B7-7278DAB25C8C}"/>
</file>

<file path=customXml/itemProps3.xml><?xml version="1.0" encoding="utf-8"?>
<ds:datastoreItem xmlns:ds="http://schemas.openxmlformats.org/officeDocument/2006/customXml" ds:itemID="{587667A3-72BC-447D-89EA-A2EA26D512B8}"/>
</file>

<file path=docProps/app.xml><?xml version="1.0" encoding="utf-8"?>
<Properties xmlns="http://schemas.openxmlformats.org/officeDocument/2006/extended-properties" xmlns:vt="http://schemas.openxmlformats.org/officeDocument/2006/docPropsVTypes">
  <Template/>
  <TotalTime>1237</TotalTime>
  <Application>LibreOffice/7.2.5.2$Linux_X86_64 LibreOffice_project/20$Build-2</Application>
  <AppVersion>15.0000</AppVersion>
  <Words>348</Words>
  <Paragraphs>24</Paragraphs>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2012-05-25T07:12:19Z</dcterms:created>
  <dc:creator>Usuario</dc:creator>
  <dc:description/>
  <dc:language>en-US</dc:language>
  <cp:lastModifiedBy/>
  <dcterms:modified xsi:type="dcterms:W3CDTF">2022-02-18T13:24:05Z</dcterms:modified>
  <cp:revision>77</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0x010100C666A80E0529A74081D01EB95296C6E8</vt:lpwstr>
  </property>
  <property fmtid="{D5CDD505-2E9C-101B-9397-08002B2CF9AE}" pid="3" name="Notes">
    <vt:i4>3</vt:i4>
  </property>
  <property fmtid="{D5CDD505-2E9C-101B-9397-08002B2CF9AE}" pid="4" name="PresentationFormat">
    <vt:lpwstr>Personalizado</vt:lpwstr>
  </property>
  <property fmtid="{D5CDD505-2E9C-101B-9397-08002B2CF9AE}" pid="5" name="Slides">
    <vt:i4>3</vt:i4>
  </property>
</Properties>
</file>