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jpeg" ContentType="image/jpeg"/>
  <Override PartName="/ppt/media/image5.wmf" ContentType="image/x-wmf"/>
  <Override PartName="/ppt/media/image6.wmf" ContentType="image/x-wmf"/>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8351838" cy="122396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a:t>
            </a:r>
            <a:r>
              <a:rPr b="0" lang="en-US" sz="2000" spc="-1" strike="noStrike">
                <a:latin typeface="Arial"/>
              </a:rPr>
              <a:t>to </a:t>
            </a:r>
            <a:r>
              <a:rPr b="0" lang="en-US" sz="2000" spc="-1" strike="noStrike">
                <a:latin typeface="Arial"/>
              </a:rPr>
              <a:t>edit </a:t>
            </a:r>
            <a:r>
              <a:rPr b="0" lang="en-US" sz="2000" spc="-1" strike="noStrike">
                <a:latin typeface="Arial"/>
              </a:rPr>
              <a:t>the </a:t>
            </a:r>
            <a:r>
              <a:rPr b="0" lang="en-US" sz="2000" spc="-1" strike="noStrike">
                <a:latin typeface="Arial"/>
              </a:rPr>
              <a:t>note</a:t>
            </a:r>
            <a:r>
              <a:rPr b="0" lang="en-US" sz="2000" spc="-1" strike="noStrike">
                <a:latin typeface="Arial"/>
              </a:rPr>
              <a:t>s </a:t>
            </a:r>
            <a:r>
              <a:rPr b="0" lang="en-US" sz="2000" spc="-1" strike="noStrike">
                <a:latin typeface="Arial"/>
              </a:rPr>
              <a:t>form</a:t>
            </a:r>
            <a:r>
              <a:rPr b="0" lang="en-US" sz="2000" spc="-1" strike="noStrike">
                <a:latin typeface="Arial"/>
              </a:rPr>
              <a:t>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8EC7A364-AC8C-4987-8CC4-20116A98905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376360" y="1143000"/>
            <a:ext cx="2103840" cy="3085200"/>
          </a:xfrm>
          <a:prstGeom prst="rect">
            <a:avLst/>
          </a:prstGeom>
          <a:ln w="0">
            <a:noFill/>
          </a:ln>
        </p:spPr>
      </p:sp>
      <p:sp>
        <p:nvSpPr>
          <p:cNvPr id="68"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69" name="PlaceHolder 3"/>
          <p:cNvSpPr>
            <a:spLocks noGrp="1"/>
          </p:cNvSpPr>
          <p:nvPr>
            <p:ph type="sldNum"/>
          </p:nvPr>
        </p:nvSpPr>
        <p:spPr>
          <a:xfrm>
            <a:off x="3884760" y="8685360"/>
            <a:ext cx="2970720" cy="457560"/>
          </a:xfrm>
          <a:prstGeom prst="rect">
            <a:avLst/>
          </a:prstGeom>
          <a:noFill/>
          <a:ln w="0">
            <a:noFill/>
          </a:ln>
        </p:spPr>
        <p:txBody>
          <a:bodyPr lIns="0" rIns="0" tIns="0" bIns="0" anchor="b">
            <a:noAutofit/>
          </a:bodyPr>
          <a:p>
            <a:pPr algn="r">
              <a:lnSpc>
                <a:spcPct val="100000"/>
              </a:lnSpc>
            </a:pPr>
            <a:fld id="{35F0E78C-D990-4455-85A9-CE7F8CC4185E}"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2376360" y="1143000"/>
            <a:ext cx="2103840" cy="3085200"/>
          </a:xfrm>
          <a:prstGeom prst="rect">
            <a:avLst/>
          </a:prstGeom>
          <a:ln w="0">
            <a:noFill/>
          </a:ln>
        </p:spPr>
      </p:sp>
      <p:sp>
        <p:nvSpPr>
          <p:cNvPr id="7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72" name="PlaceHolder 3"/>
          <p:cNvSpPr>
            <a:spLocks noGrp="1"/>
          </p:cNvSpPr>
          <p:nvPr>
            <p:ph type="sldNum"/>
          </p:nvPr>
        </p:nvSpPr>
        <p:spPr>
          <a:xfrm>
            <a:off x="3884760" y="8685360"/>
            <a:ext cx="2970720" cy="457560"/>
          </a:xfrm>
          <a:prstGeom prst="rect">
            <a:avLst/>
          </a:prstGeom>
          <a:noFill/>
          <a:ln w="0">
            <a:noFill/>
          </a:ln>
        </p:spPr>
        <p:txBody>
          <a:bodyPr lIns="0" rIns="0" tIns="0" bIns="0" anchor="b">
            <a:noAutofit/>
          </a:bodyPr>
          <a:p>
            <a:pPr algn="r">
              <a:lnSpc>
                <a:spcPct val="100000"/>
              </a:lnSpc>
            </a:pPr>
            <a:fld id="{24CDEDAA-B66D-4C60-BFDF-D01B4EE48697}" type="slidenum">
              <a:rPr b="0" lang="es-E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2376360" y="1143000"/>
            <a:ext cx="2103840" cy="3085200"/>
          </a:xfrm>
          <a:prstGeom prst="rect">
            <a:avLst/>
          </a:prstGeom>
          <a:ln w="0">
            <a:noFill/>
          </a:ln>
        </p:spPr>
      </p:sp>
      <p:sp>
        <p:nvSpPr>
          <p:cNvPr id="74"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75" name="PlaceHolder 3"/>
          <p:cNvSpPr>
            <a:spLocks noGrp="1"/>
          </p:cNvSpPr>
          <p:nvPr>
            <p:ph type="sldNum"/>
          </p:nvPr>
        </p:nvSpPr>
        <p:spPr>
          <a:xfrm>
            <a:off x="3884760" y="8685360"/>
            <a:ext cx="2970720" cy="457560"/>
          </a:xfrm>
          <a:prstGeom prst="rect">
            <a:avLst/>
          </a:prstGeom>
          <a:noFill/>
          <a:ln w="0">
            <a:noFill/>
          </a:ln>
        </p:spPr>
        <p:txBody>
          <a:bodyPr lIns="0" rIns="0" tIns="0" bIns="0" anchor="b">
            <a:noAutofit/>
          </a:bodyPr>
          <a:p>
            <a:pPr algn="r">
              <a:lnSpc>
                <a:spcPct val="100000"/>
              </a:lnSpc>
            </a:pPr>
            <a:fld id="{5636050C-628E-4011-9005-6467CCE4A526}" type="slidenum">
              <a:rPr b="0" lang="es-E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 name="PlaceHolder 2"/>
          <p:cNvSpPr>
            <a:spLocks noGrp="1"/>
          </p:cNvSpPr>
          <p:nvPr>
            <p:ph/>
          </p:nvPr>
        </p:nvSpPr>
        <p:spPr>
          <a:xfrm>
            <a:off x="417600" y="2863800"/>
            <a:ext cx="75160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417600" y="6571080"/>
            <a:ext cx="751608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1760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26888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417600" y="657108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4268880" y="6571080"/>
            <a:ext cx="366768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2" name="PlaceHolder 2"/>
          <p:cNvSpPr>
            <a:spLocks noGrp="1"/>
          </p:cNvSpPr>
          <p:nvPr>
            <p:ph/>
          </p:nvPr>
        </p:nvSpPr>
        <p:spPr>
          <a:xfrm>
            <a:off x="417600" y="2863800"/>
            <a:ext cx="241992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2958840" y="2863800"/>
            <a:ext cx="241992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500080" y="2863800"/>
            <a:ext cx="241992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17600" y="6571080"/>
            <a:ext cx="241992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2958840" y="6571080"/>
            <a:ext cx="2419920" cy="33854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5500080" y="6571080"/>
            <a:ext cx="241992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17600" y="2863800"/>
            <a:ext cx="7516080" cy="709812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 name="PlaceHolder 2"/>
          <p:cNvSpPr>
            <a:spLocks noGrp="1"/>
          </p:cNvSpPr>
          <p:nvPr>
            <p:ph/>
          </p:nvPr>
        </p:nvSpPr>
        <p:spPr>
          <a:xfrm>
            <a:off x="417600" y="2863800"/>
            <a:ext cx="7516080" cy="70981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 name="PlaceHolder 2"/>
          <p:cNvSpPr>
            <a:spLocks noGrp="1"/>
          </p:cNvSpPr>
          <p:nvPr>
            <p:ph/>
          </p:nvPr>
        </p:nvSpPr>
        <p:spPr>
          <a:xfrm>
            <a:off x="417600" y="2863800"/>
            <a:ext cx="3667680" cy="709812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4268880" y="2863800"/>
            <a:ext cx="3667680" cy="70981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26400" y="3802320"/>
            <a:ext cx="7098120" cy="12158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 name="PlaceHolder 2"/>
          <p:cNvSpPr>
            <a:spLocks noGrp="1"/>
          </p:cNvSpPr>
          <p:nvPr>
            <p:ph/>
          </p:nvPr>
        </p:nvSpPr>
        <p:spPr>
          <a:xfrm>
            <a:off x="41760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268880" y="2863800"/>
            <a:ext cx="3667680" cy="70981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417600" y="6571080"/>
            <a:ext cx="366768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 name="PlaceHolder 2"/>
          <p:cNvSpPr>
            <a:spLocks noGrp="1"/>
          </p:cNvSpPr>
          <p:nvPr>
            <p:ph/>
          </p:nvPr>
        </p:nvSpPr>
        <p:spPr>
          <a:xfrm>
            <a:off x="417600" y="2863800"/>
            <a:ext cx="3667680" cy="70981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426888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4268880" y="6571080"/>
            <a:ext cx="366768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 name="PlaceHolder 2"/>
          <p:cNvSpPr>
            <a:spLocks noGrp="1"/>
          </p:cNvSpPr>
          <p:nvPr>
            <p:ph/>
          </p:nvPr>
        </p:nvSpPr>
        <p:spPr>
          <a:xfrm>
            <a:off x="41760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4268880" y="2863800"/>
            <a:ext cx="3667680" cy="33854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417600" y="6571080"/>
            <a:ext cx="7516080" cy="3385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6400" y="3802320"/>
            <a:ext cx="7098120" cy="26226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17600" y="2863800"/>
            <a:ext cx="7516080" cy="70981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image" Target="../media/image7.pn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ángulo 58"/>
          <p:cNvSpPr/>
          <p:nvPr/>
        </p:nvSpPr>
        <p:spPr>
          <a:xfrm>
            <a:off x="0" y="1248840"/>
            <a:ext cx="8358480" cy="5029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pic>
        <p:nvPicPr>
          <p:cNvPr id="45" name="Imagen 60" descr=""/>
          <p:cNvPicPr/>
          <p:nvPr/>
        </p:nvPicPr>
        <p:blipFill>
          <a:blip r:embed="rId1"/>
          <a:stretch/>
        </p:blipFill>
        <p:spPr>
          <a:xfrm rot="10800000">
            <a:off x="514800" y="6443280"/>
            <a:ext cx="1510920" cy="1476000"/>
          </a:xfrm>
          <a:prstGeom prst="rect">
            <a:avLst/>
          </a:prstGeom>
          <a:ln w="0">
            <a:noFill/>
          </a:ln>
        </p:spPr>
      </p:pic>
      <p:sp>
        <p:nvSpPr>
          <p:cNvPr id="46" name="Rectangle 2"/>
          <p:cNvSpPr/>
          <p:nvPr/>
        </p:nvSpPr>
        <p:spPr>
          <a:xfrm>
            <a:off x="43200" y="719280"/>
            <a:ext cx="7630920" cy="10798920"/>
          </a:xfrm>
          <a:prstGeom prst="rect">
            <a:avLst/>
          </a:prstGeom>
          <a:noFill/>
          <a:ln w="25400">
            <a:solidFill>
              <a:srgbClr val="a5a5a5"/>
            </a:solidFill>
            <a:miter/>
          </a:ln>
        </p:spPr>
        <p:style>
          <a:lnRef idx="0"/>
          <a:fillRef idx="0"/>
          <a:effectRef idx="0"/>
          <a:fontRef idx="minor"/>
        </p:style>
      </p:sp>
      <p:sp>
        <p:nvSpPr>
          <p:cNvPr id="47" name="CuadroTexto 62"/>
          <p:cNvSpPr/>
          <p:nvPr/>
        </p:nvSpPr>
        <p:spPr>
          <a:xfrm>
            <a:off x="441720" y="1294560"/>
            <a:ext cx="671040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s-ES" sz="1100" spc="-1" strike="noStrike">
                <a:solidFill>
                  <a:srgbClr val="ffffff"/>
                </a:solidFill>
                <a:latin typeface="Arial"/>
                <a:ea typeface="DejaVu Sans"/>
              </a:rPr>
              <a:t>PROGRAMA DE DOCTORADO EN</a:t>
            </a:r>
            <a:r>
              <a:rPr b="0" lang="es-ES" sz="1100" spc="-1" strike="noStrike">
                <a:solidFill>
                  <a:srgbClr val="ffffff"/>
                </a:solidFill>
                <a:latin typeface="Arial"/>
                <a:ea typeface="DejaVu Sans"/>
              </a:rPr>
              <a:t> CIENCIA Y TECNOLOGÍA</a:t>
            </a:r>
            <a:endParaRPr b="0" lang="en-US" sz="1100" spc="-1" strike="noStrike">
              <a:latin typeface="Arial"/>
            </a:endParaRPr>
          </a:p>
          <a:p>
            <a:pPr>
              <a:lnSpc>
                <a:spcPct val="100000"/>
              </a:lnSpc>
            </a:pPr>
            <a:endParaRPr b="0" lang="en-US" sz="1100" spc="-1" strike="noStrike">
              <a:latin typeface="Arial"/>
            </a:endParaRPr>
          </a:p>
        </p:txBody>
      </p:sp>
      <p:sp>
        <p:nvSpPr>
          <p:cNvPr id="48" name="CuadroTexto 68"/>
          <p:cNvSpPr/>
          <p:nvPr/>
        </p:nvSpPr>
        <p:spPr>
          <a:xfrm>
            <a:off x="1017720" y="6439320"/>
            <a:ext cx="790920" cy="259920"/>
          </a:xfrm>
          <a:prstGeom prst="rect">
            <a:avLst/>
          </a:prstGeom>
          <a:noFill/>
          <a:ln w="0">
            <a:noFill/>
          </a:ln>
        </p:spPr>
        <p:style>
          <a:lnRef idx="0"/>
          <a:fillRef idx="0"/>
          <a:effectRef idx="0"/>
          <a:fontRef idx="minor"/>
        </p:style>
        <p:txBody>
          <a:bodyPr lIns="0" rIns="0" tIns="0" bIns="108000" anchor="t">
            <a:spAutoFit/>
          </a:bodyPr>
          <a:p>
            <a:pPr>
              <a:lnSpc>
                <a:spcPct val="100000"/>
              </a:lnSpc>
            </a:pPr>
            <a:r>
              <a:rPr b="0" lang="es-ES" sz="1000" spc="-1" strike="noStrike">
                <a:solidFill>
                  <a:srgbClr val="015f62"/>
                </a:solidFill>
                <a:latin typeface="Arial"/>
                <a:ea typeface="DejaVu Sans"/>
              </a:rPr>
              <a:t>AUTOR</a:t>
            </a:r>
            <a:endParaRPr b="0" lang="en-US" sz="1000" spc="-1" strike="noStrike">
              <a:latin typeface="Arial"/>
            </a:endParaRPr>
          </a:p>
        </p:txBody>
      </p:sp>
      <p:sp>
        <p:nvSpPr>
          <p:cNvPr id="49" name="CuadroTexto 69"/>
          <p:cNvSpPr/>
          <p:nvPr/>
        </p:nvSpPr>
        <p:spPr>
          <a:xfrm>
            <a:off x="729720" y="3310920"/>
            <a:ext cx="5900040" cy="3272760"/>
          </a:xfrm>
          <a:prstGeom prst="rect">
            <a:avLst/>
          </a:prstGeom>
          <a:noFill/>
          <a:ln w="0">
            <a:noFill/>
          </a:ln>
        </p:spPr>
        <p:style>
          <a:lnRef idx="0"/>
          <a:fillRef idx="0"/>
          <a:effectRef idx="0"/>
          <a:fontRef idx="minor"/>
        </p:style>
        <p:txBody>
          <a:bodyPr lIns="0" rIns="0" tIns="0" bIns="108000" anchor="t">
            <a:spAutoFit/>
          </a:bodyPr>
          <a:p>
            <a:pPr algn="r">
              <a:lnSpc>
                <a:spcPct val="100000"/>
              </a:lnSpc>
              <a:spcAft>
                <a:spcPts val="1199"/>
              </a:spcAft>
            </a:pPr>
            <a:r>
              <a:rPr b="0" lang="es-ES" sz="1000" spc="-1" strike="noStrike">
                <a:solidFill>
                  <a:srgbClr val="015f62"/>
                </a:solidFill>
                <a:latin typeface="Arial"/>
                <a:ea typeface="DejaVu Sans"/>
              </a:rPr>
              <a:t>TESIS DOCTORAL</a:t>
            </a:r>
            <a:endParaRPr b="0" lang="en-US" sz="1000" spc="-1" strike="noStrike">
              <a:latin typeface="Arial"/>
            </a:endParaRPr>
          </a:p>
          <a:p>
            <a:pPr algn="r">
              <a:lnSpc>
                <a:spcPct val="100000"/>
              </a:lnSpc>
              <a:spcAft>
                <a:spcPts val="1199"/>
              </a:spcAft>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a:p>
            <a:pPr algn="r">
              <a:lnSpc>
                <a:spcPct val="100000"/>
              </a:lnSpc>
              <a:spcAft>
                <a:spcPts val="1199"/>
              </a:spcAft>
            </a:pPr>
            <a:r>
              <a:rPr b="0" lang="es-ES" sz="1000" spc="-1" strike="noStrike">
                <a:solidFill>
                  <a:srgbClr val="bfbfbf"/>
                </a:solidFill>
                <a:latin typeface="Arial"/>
                <a:ea typeface="DejaVu Sans"/>
              </a:rPr>
              <a:t> </a:t>
            </a:r>
            <a:r>
              <a:rPr b="0" lang="es-ES" sz="1000" spc="-1" strike="noStrike">
                <a:solidFill>
                  <a:srgbClr val="015f62"/>
                </a:solidFill>
                <a:latin typeface="Arial"/>
                <a:ea typeface="DejaVu Sans"/>
              </a:rPr>
              <a:t>PhD THESIS</a:t>
            </a:r>
            <a:endParaRPr b="0" lang="en-US" sz="1000" spc="-1" strike="noStrike">
              <a:latin typeface="Arial"/>
            </a:endParaRPr>
          </a:p>
          <a:p>
            <a:pPr algn="r">
              <a:lnSpc>
                <a:spcPct val="100000"/>
              </a:lnSpc>
              <a:spcAft>
                <a:spcPts val="1199"/>
              </a:spcAft>
            </a:pPr>
            <a:r>
              <a:rPr b="0" lang="es-ES" sz="1600" spc="-1" strike="noStrike">
                <a:solidFill>
                  <a:srgbClr val="000000"/>
                </a:solidFill>
                <a:latin typeface="Arial"/>
                <a:ea typeface="DejaVu Sans"/>
              </a:rPr>
              <a:t>SEARCH FOR DARK MATTER PRODUCTION IN ASSOCIATION WITH TOP QUARKS IN THE DILEPTON FINAL STATE AT 13 TEV</a:t>
            </a:r>
            <a:endParaRPr b="0" lang="en-US" sz="1600" spc="-1" strike="noStrike">
              <a:latin typeface="Arial"/>
            </a:endParaRPr>
          </a:p>
          <a:p>
            <a:pPr algn="r">
              <a:lnSpc>
                <a:spcPct val="100000"/>
              </a:lnSpc>
              <a:spcAft>
                <a:spcPts val="1199"/>
              </a:spcAft>
            </a:pPr>
            <a:endParaRPr b="0" lang="en-US" sz="1600" spc="-1" strike="noStrike">
              <a:latin typeface="Arial"/>
            </a:endParaRPr>
          </a:p>
          <a:p>
            <a:pPr algn="r">
              <a:lnSpc>
                <a:spcPct val="100000"/>
              </a:lnSpc>
              <a:spcAft>
                <a:spcPts val="1199"/>
              </a:spcAft>
            </a:pPr>
            <a:endParaRPr b="0" lang="en-US" sz="1600" spc="-1" strike="noStrike">
              <a:latin typeface="Arial"/>
            </a:endParaRPr>
          </a:p>
          <a:p>
            <a:pPr algn="r">
              <a:lnSpc>
                <a:spcPct val="100000"/>
              </a:lnSpc>
            </a:pPr>
            <a:endParaRPr b="0" lang="en-US" sz="1600" spc="-1" strike="noStrike">
              <a:latin typeface="Arial"/>
            </a:endParaRPr>
          </a:p>
        </p:txBody>
      </p:sp>
      <p:sp>
        <p:nvSpPr>
          <p:cNvPr id="50" name="CuadroTexto 70"/>
          <p:cNvSpPr/>
          <p:nvPr/>
        </p:nvSpPr>
        <p:spPr>
          <a:xfrm>
            <a:off x="1017720" y="6439320"/>
            <a:ext cx="5900040" cy="1523880"/>
          </a:xfrm>
          <a:prstGeom prst="rect">
            <a:avLst/>
          </a:prstGeom>
          <a:noFill/>
          <a:ln w="0">
            <a:noFill/>
          </a:ln>
        </p:spPr>
        <p:style>
          <a:lnRef idx="0"/>
          <a:fillRef idx="0"/>
          <a:effectRef idx="0"/>
          <a:fontRef idx="minor"/>
        </p:style>
        <p:txBody>
          <a:bodyPr lIns="0" rIns="0" tIns="0" bIns="108000" anchor="t">
            <a:spAutoFit/>
          </a:bodyPr>
          <a:p>
            <a:pPr>
              <a:lnSpc>
                <a:spcPct val="100000"/>
              </a:lnSpc>
              <a:spcAft>
                <a:spcPts val="601"/>
              </a:spcAft>
            </a:pPr>
            <a:r>
              <a:rPr b="0" lang="es-ES" sz="1000" spc="-1" strike="noStrike">
                <a:solidFill>
                  <a:srgbClr val="015f62"/>
                </a:solidFill>
                <a:latin typeface="Arial"/>
                <a:ea typeface="DejaVu Sans"/>
              </a:rPr>
              <a:t>AUTOR / AUTORA</a:t>
            </a:r>
            <a:endParaRPr b="0" lang="en-US" sz="10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Cédric prieels</a:t>
            </a:r>
            <a:endParaRPr b="0" lang="en-US" sz="1200" spc="-1" strike="noStrike">
              <a:latin typeface="Arial"/>
            </a:endParaRPr>
          </a:p>
          <a:p>
            <a:pPr>
              <a:lnSpc>
                <a:spcPct val="100000"/>
              </a:lnSpc>
              <a:spcAft>
                <a:spcPts val="601"/>
              </a:spcAft>
            </a:pPr>
            <a:r>
              <a:rPr b="0" lang="es-ES" sz="1000" spc="-1" strike="noStrike">
                <a:solidFill>
                  <a:srgbClr val="015f62"/>
                </a:solidFill>
                <a:latin typeface="Arial"/>
                <a:ea typeface="DejaVu Sans"/>
              </a:rPr>
              <a:t>DIRECTOR /  A / ES / AS</a:t>
            </a:r>
            <a:endParaRPr b="0" lang="en-US" sz="10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Jónatan piedra gomez</a:t>
            </a:r>
            <a:endParaRPr b="0" lang="en-US" sz="1200" spc="-1" strike="noStrike">
              <a:latin typeface="Arial"/>
            </a:endParaRPr>
          </a:p>
          <a:p>
            <a:pPr>
              <a:lnSpc>
                <a:spcPct val="100000"/>
              </a:lnSpc>
              <a:spcAft>
                <a:spcPts val="601"/>
              </a:spcAft>
            </a:pPr>
            <a:r>
              <a:rPr b="0" lang="es-ES" sz="1200" spc="-1" strike="noStrike" cap="small">
                <a:solidFill>
                  <a:srgbClr val="000000"/>
                </a:solidFill>
                <a:latin typeface="Arial"/>
                <a:ea typeface="DejaVu Sans"/>
              </a:rPr>
              <a:t>Pablo martínez ruíz del árbol</a:t>
            </a:r>
            <a:endParaRPr b="0" lang="en-US" sz="1200" spc="-1" strike="noStrike">
              <a:latin typeface="Arial"/>
            </a:endParaRPr>
          </a:p>
          <a:p>
            <a:pPr algn="r">
              <a:lnSpc>
                <a:spcPct val="100000"/>
              </a:lnSpc>
            </a:pPr>
            <a:endParaRPr b="0" lang="en-US" sz="1200" spc="-1" strike="noStrike">
              <a:latin typeface="Arial"/>
            </a:endParaRPr>
          </a:p>
        </p:txBody>
      </p:sp>
      <p:pic>
        <p:nvPicPr>
          <p:cNvPr id="51" name="Imagen 75" descr=""/>
          <p:cNvPicPr/>
          <p:nvPr/>
        </p:nvPicPr>
        <p:blipFill>
          <a:blip r:embed="rId2"/>
          <a:stretch/>
        </p:blipFill>
        <p:spPr>
          <a:xfrm>
            <a:off x="5640840" y="2841480"/>
            <a:ext cx="1510920" cy="1476000"/>
          </a:xfrm>
          <a:prstGeom prst="rect">
            <a:avLst/>
          </a:prstGeom>
          <a:ln w="0">
            <a:noFill/>
          </a:ln>
        </p:spPr>
      </p:pic>
      <p:sp>
        <p:nvSpPr>
          <p:cNvPr id="52" name="CuadroTexto 78"/>
          <p:cNvSpPr/>
          <p:nvPr/>
        </p:nvSpPr>
        <p:spPr>
          <a:xfrm>
            <a:off x="916920" y="10111320"/>
            <a:ext cx="5759640" cy="97992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0" lang="es-ES" sz="1100" spc="-1" strike="noStrike">
                <a:solidFill>
                  <a:srgbClr val="015f62"/>
                </a:solidFill>
                <a:latin typeface="Arial"/>
                <a:ea typeface="DejaVu Sans"/>
              </a:rPr>
              <a:t>UNIVERSIDAD DE CANTABRIA</a:t>
            </a:r>
            <a:endParaRPr b="0" lang="en-US" sz="1100" spc="-1" strike="noStrike">
              <a:latin typeface="Arial"/>
            </a:endParaRPr>
          </a:p>
          <a:p>
            <a:pPr algn="ctr">
              <a:lnSpc>
                <a:spcPct val="150000"/>
              </a:lnSpc>
            </a:pPr>
            <a:r>
              <a:rPr b="0" lang="es-ES" sz="1400" spc="-1" strike="noStrike">
                <a:solidFill>
                  <a:srgbClr val="000000"/>
                </a:solidFill>
                <a:latin typeface="Arial"/>
                <a:ea typeface="DejaVu Sans"/>
              </a:rPr>
              <a:t>Escuela de </a:t>
            </a:r>
            <a:r>
              <a:rPr b="0" lang="es-ES" sz="1400" spc="-1" strike="noStrike">
                <a:solidFill>
                  <a:srgbClr val="015f62"/>
                </a:solidFill>
                <a:latin typeface="Arial"/>
                <a:ea typeface="DejaVu Sans"/>
              </a:rPr>
              <a:t>Doctorado</a:t>
            </a:r>
            <a:r>
              <a:rPr b="0" lang="es-ES" sz="1400" spc="-1" strike="noStrike">
                <a:solidFill>
                  <a:srgbClr val="000000"/>
                </a:solidFill>
                <a:latin typeface="Arial"/>
                <a:ea typeface="DejaVu Sans"/>
              </a:rPr>
              <a:t> de la Universidad de Cantabria</a:t>
            </a:r>
            <a:endParaRPr b="0" lang="en-US" sz="1400" spc="-1" strike="noStrike">
              <a:latin typeface="Arial"/>
            </a:endParaRPr>
          </a:p>
          <a:p>
            <a:pPr algn="ctr">
              <a:lnSpc>
                <a:spcPct val="150000"/>
              </a:lnSpc>
            </a:pPr>
            <a:r>
              <a:rPr b="0" lang="es-ES" sz="1400" spc="-1" strike="noStrike">
                <a:solidFill>
                  <a:srgbClr val="000000"/>
                </a:solidFill>
                <a:latin typeface="Arial"/>
                <a:ea typeface="DejaVu Sans"/>
              </a:rPr>
              <a:t>Santander </a:t>
            </a:r>
            <a:r>
              <a:rPr b="0" lang="es-ES" sz="1400" spc="-1" strike="noStrike">
                <a:solidFill>
                  <a:srgbClr val="015f62"/>
                </a:solidFill>
                <a:latin typeface="Arial"/>
                <a:ea typeface="DejaVu Sans"/>
              </a:rPr>
              <a:t>2022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ángulo 2"/>
          <p:cNvSpPr/>
          <p:nvPr/>
        </p:nvSpPr>
        <p:spPr>
          <a:xfrm>
            <a:off x="3837600" y="1248840"/>
            <a:ext cx="718920" cy="5029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4" name="Rectangle 2"/>
          <p:cNvSpPr/>
          <p:nvPr/>
        </p:nvSpPr>
        <p:spPr>
          <a:xfrm>
            <a:off x="3837600" y="719280"/>
            <a:ext cx="718920" cy="10798920"/>
          </a:xfrm>
          <a:prstGeom prst="rect">
            <a:avLst/>
          </a:prstGeom>
          <a:noFill/>
          <a:ln w="25400">
            <a:solidFill>
              <a:srgbClr val="a5a5a5"/>
            </a:solidFill>
            <a:miter/>
          </a:ln>
        </p:spPr>
        <p:style>
          <a:lnRef idx="0"/>
          <a:fillRef idx="0"/>
          <a:effectRef idx="0"/>
          <a:fontRef idx="minor"/>
        </p:style>
      </p:sp>
      <p:sp>
        <p:nvSpPr>
          <p:cNvPr id="55" name="CuadroTexto 9"/>
          <p:cNvSpPr/>
          <p:nvPr/>
        </p:nvSpPr>
        <p:spPr>
          <a:xfrm>
            <a:off x="3800160" y="1331280"/>
            <a:ext cx="79380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s-ES" sz="800" spc="-1" strike="noStrike">
                <a:solidFill>
                  <a:srgbClr val="ffffff"/>
                </a:solidFill>
                <a:latin typeface="Arial"/>
                <a:ea typeface="DejaVu Sans"/>
              </a:rPr>
              <a:t>TESIS DOCTORAL</a:t>
            </a:r>
            <a:endParaRPr b="0" lang="en-US" sz="800" spc="-1" strike="noStrike">
              <a:latin typeface="Arial"/>
            </a:endParaRPr>
          </a:p>
        </p:txBody>
      </p:sp>
      <p:sp>
        <p:nvSpPr>
          <p:cNvPr id="56" name="Rectángulo 10"/>
          <p:cNvSpPr/>
          <p:nvPr/>
        </p:nvSpPr>
        <p:spPr>
          <a:xfrm>
            <a:off x="3837600" y="2294640"/>
            <a:ext cx="718920" cy="250920"/>
          </a:xfrm>
          <a:prstGeom prst="rect">
            <a:avLst/>
          </a:prstGeom>
          <a:solidFill>
            <a:srgbClr val="015f62"/>
          </a:solidFill>
          <a:ln>
            <a:noFill/>
          </a:ln>
        </p:spPr>
        <p:style>
          <a:lnRef idx="2">
            <a:schemeClr val="accent1">
              <a:shade val="50000"/>
            </a:schemeClr>
          </a:lnRef>
          <a:fillRef idx="1">
            <a:schemeClr val="accent1"/>
          </a:fillRef>
          <a:effectRef idx="0">
            <a:schemeClr val="accent1"/>
          </a:effectRef>
          <a:fontRef idx="minor"/>
        </p:style>
      </p:sp>
      <p:sp>
        <p:nvSpPr>
          <p:cNvPr id="57" name="CuadroTexto 11"/>
          <p:cNvSpPr/>
          <p:nvPr/>
        </p:nvSpPr>
        <p:spPr>
          <a:xfrm>
            <a:off x="3800160" y="2294640"/>
            <a:ext cx="79380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s-ES" sz="1200" spc="-1" strike="noStrike">
                <a:solidFill>
                  <a:srgbClr val="ffffff"/>
                </a:solidFill>
                <a:latin typeface="Arial"/>
                <a:ea typeface="DejaVu Sans"/>
              </a:rPr>
              <a:t>2022</a:t>
            </a:r>
            <a:endParaRPr b="0" lang="en-US" sz="1200" spc="-1" strike="noStrike">
              <a:latin typeface="Arial"/>
            </a:endParaRPr>
          </a:p>
        </p:txBody>
      </p:sp>
      <p:sp>
        <p:nvSpPr>
          <p:cNvPr id="58" name="Rectángulo 15"/>
          <p:cNvSpPr/>
          <p:nvPr/>
        </p:nvSpPr>
        <p:spPr>
          <a:xfrm rot="16200000">
            <a:off x="447840" y="6348240"/>
            <a:ext cx="7497360" cy="576360"/>
          </a:xfrm>
          <a:prstGeom prst="rect">
            <a:avLst/>
          </a:prstGeom>
          <a:noFill/>
          <a:ln w="0">
            <a:noFill/>
          </a:ln>
        </p:spPr>
        <p:style>
          <a:lnRef idx="0"/>
          <a:fillRef idx="0"/>
          <a:effectRef idx="0"/>
          <a:fontRef idx="minor"/>
        </p:style>
        <p:txBody>
          <a:bodyPr lIns="90000" rIns="90000" tIns="45000" bIns="45000" anchor="ctr">
            <a:spAutoFit/>
          </a:bodyPr>
          <a:p>
            <a:pPr algn="r">
              <a:lnSpc>
                <a:spcPct val="100000"/>
              </a:lnSpc>
              <a:spcAft>
                <a:spcPts val="1199"/>
              </a:spcAft>
            </a:pPr>
            <a:r>
              <a:rPr b="0" lang="es-ES" sz="1600" spc="-1" strike="noStrike">
                <a:solidFill>
                  <a:srgbClr val="000000"/>
                </a:solidFill>
                <a:latin typeface="Arial"/>
                <a:ea typeface="DejaVu Sans"/>
              </a:rPr>
              <a:t>BÚSQUEDA DE MATERIA OSCURA EN ASOCIACIÓN CON QUARKS TOP EN EL ESTADO FINAL DILEPTÓNICO A 13 TEV</a:t>
            </a:r>
            <a:endParaRPr b="0" lang="en-US" sz="1600" spc="-1" strike="noStrike">
              <a:latin typeface="Arial"/>
            </a:endParaRPr>
          </a:p>
        </p:txBody>
      </p:sp>
      <p:sp>
        <p:nvSpPr>
          <p:cNvPr id="59" name="Rectángulo 17"/>
          <p:cNvSpPr/>
          <p:nvPr/>
        </p:nvSpPr>
        <p:spPr>
          <a:xfrm>
            <a:off x="3841920" y="10477440"/>
            <a:ext cx="718920" cy="502920"/>
          </a:xfrm>
          <a:prstGeom prst="rect">
            <a:avLst/>
          </a:prstGeom>
          <a:solidFill>
            <a:srgbClr val="015f62"/>
          </a:solidFill>
          <a:ln>
            <a:solidFill>
              <a:srgbClr val="3a5f8b"/>
            </a:solidFill>
            <a:round/>
          </a:ln>
        </p:spPr>
        <p:style>
          <a:lnRef idx="2">
            <a:schemeClr val="accent1">
              <a:shade val="50000"/>
            </a:schemeClr>
          </a:lnRef>
          <a:fillRef idx="1">
            <a:schemeClr val="accent1"/>
          </a:fillRef>
          <a:effectRef idx="0">
            <a:schemeClr val="accent1"/>
          </a:effectRef>
          <a:fontRef idx="minor"/>
        </p:style>
      </p:sp>
      <p:pic>
        <p:nvPicPr>
          <p:cNvPr id="60" name="Imagen 18" descr=""/>
          <p:cNvPicPr/>
          <p:nvPr/>
        </p:nvPicPr>
        <p:blipFill>
          <a:blip r:embed="rId1"/>
          <a:stretch/>
        </p:blipFill>
        <p:spPr>
          <a:xfrm>
            <a:off x="3996720" y="10602360"/>
            <a:ext cx="417960" cy="2530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 name="Imagen 1" descr=""/>
          <p:cNvPicPr/>
          <p:nvPr/>
        </p:nvPicPr>
        <p:blipFill>
          <a:blip r:embed="rId1"/>
          <a:stretch/>
        </p:blipFill>
        <p:spPr>
          <a:xfrm>
            <a:off x="1926360" y="1249560"/>
            <a:ext cx="5254920" cy="3797280"/>
          </a:xfrm>
          <a:prstGeom prst="rect">
            <a:avLst/>
          </a:prstGeom>
          <a:ln w="0">
            <a:noFill/>
          </a:ln>
        </p:spPr>
      </p:pic>
      <p:sp>
        <p:nvSpPr>
          <p:cNvPr id="62" name="Rectangle 2"/>
          <p:cNvSpPr/>
          <p:nvPr/>
        </p:nvSpPr>
        <p:spPr>
          <a:xfrm>
            <a:off x="710640" y="719640"/>
            <a:ext cx="7630920" cy="10798920"/>
          </a:xfrm>
          <a:prstGeom prst="rect">
            <a:avLst/>
          </a:prstGeom>
          <a:noFill/>
          <a:ln w="25400">
            <a:solidFill>
              <a:srgbClr val="a5a5a5"/>
            </a:solidFill>
            <a:miter/>
          </a:ln>
        </p:spPr>
        <p:style>
          <a:lnRef idx="0"/>
          <a:fillRef idx="0"/>
          <a:effectRef idx="0"/>
          <a:fontRef idx="minor"/>
        </p:style>
      </p:sp>
      <p:sp>
        <p:nvSpPr>
          <p:cNvPr id="63" name="CuadroTexto 16"/>
          <p:cNvSpPr/>
          <p:nvPr/>
        </p:nvSpPr>
        <p:spPr>
          <a:xfrm>
            <a:off x="1926360" y="5486400"/>
            <a:ext cx="5254920" cy="3815280"/>
          </a:xfrm>
          <a:prstGeom prst="rect">
            <a:avLst/>
          </a:prstGeom>
          <a:noFill/>
          <a:ln w="0">
            <a:noFill/>
          </a:ln>
        </p:spPr>
        <p:style>
          <a:lnRef idx="0"/>
          <a:fillRef idx="0"/>
          <a:effectRef idx="0"/>
          <a:fontRef idx="minor"/>
        </p:style>
        <p:txBody>
          <a:bodyPr lIns="0" rIns="0" tIns="0" bIns="0" anchor="t">
            <a:noAutofit/>
          </a:bodyPr>
          <a:p>
            <a:pPr algn="just">
              <a:lnSpc>
                <a:spcPct val="100000"/>
              </a:lnSpc>
            </a:pPr>
            <a:r>
              <a:rPr b="0" lang="es-ES" sz="1100" spc="-1" strike="noStrike">
                <a:solidFill>
                  <a:srgbClr val="000000"/>
                </a:solidFill>
                <a:latin typeface="Arial"/>
                <a:ea typeface="DejaVu Sans"/>
              </a:rPr>
              <a:t>En este trabajo se presenta una búsqueda de partículas de materia oscura producidas en asociación con uno o dos quarks top, mediante el estudio del canal de decaimiento dileptónico de ambos modos de producción. Este análisis se llevó a cabo considerando los 137.1 fb-1 de colisiones protón-protón recopilados por el detector CMS durante la  II del LHC, en un centro de energía de masa de sqrt(s) = 13 TeV. Es la primera vez que se realiza una búsqueda de este tipo que combina los modelos single top y ttbar+DM considerando este estado final. No se han encontrado pruebas de la existencia de materia oscura, pero se extrajeron los límites superiores de la sección transversal de producción de diferentes modelos de señales, lo que nos permitió lograr una exclusión esperada (observada) para los mediadores escalares y pseudoescalares hasta a 155 (130) y 150 (105) GeV respectivamente. Por lo tanto, los límites de exclusión escalar se mejoraron en un factor de 2 con respecto a los resultados anteriores publicados en 2016 solo para el modelo ttbar+DM, mientras que se logró por primera vez una exclusión pseudoescalar considerando solo el estado final del dileptón.</a:t>
            </a:r>
            <a:endParaRPr b="0" lang="en-US" sz="1100" spc="-1" strike="noStrike">
              <a:latin typeface="Arial"/>
            </a:endParaRPr>
          </a:p>
          <a:p>
            <a:pPr algn="just">
              <a:lnSpc>
                <a:spcPct val="100000"/>
              </a:lnSpc>
            </a:pPr>
            <a:endParaRPr b="0" lang="en-US" sz="1100" spc="-1" strike="noStrike">
              <a:latin typeface="Arial"/>
            </a:endParaRPr>
          </a:p>
          <a:p>
            <a:pPr algn="just">
              <a:lnSpc>
                <a:spcPct val="100000"/>
              </a:lnSpc>
            </a:pPr>
            <a:r>
              <a:rPr b="0" lang="es-ES" sz="1100" spc="-1" strike="noStrike">
                <a:solidFill>
                  <a:srgbClr val="000000"/>
                </a:solidFill>
                <a:latin typeface="Arial"/>
                <a:ea typeface="DejaVu Sans"/>
              </a:rPr>
              <a:t>A search for dark matter particles produced in association with one or two top quarks is presented in this work, by studying the dilepton decay channel of both production modes. This analysis was done by considering the full 137.1fb-1 of proton-proton collisions data collected by the CMS detector during the Run II of operation of the LHC, at a center of mass energy of sqrt(s) = 13 TeV. This is the first time that such a search combining the single top and ttbar+DM models is performed considering this final state. No evidence for the existence of dark matter have been found, but upper limits on the production cross section of different signal models were extracted, allowing us to achieve an expected (observed) exclusion for both scalar and pseudoscalar mediators up to 155 (130) and 150 (105) GeV respectively. Scalar exclusion limits were therefore improved by a factor of 2 with respect to the previous results published in 2016 for the ttbar+DM model alone, while a pseudoscalar exclusion was achieved for the first time considering the dilepton final state only.</a:t>
            </a:r>
            <a:endParaRPr b="0" lang="en-US" sz="1100" spc="-1" strike="noStrike">
              <a:latin typeface="Arial"/>
            </a:endParaRPr>
          </a:p>
          <a:p>
            <a:pPr algn="just">
              <a:lnSpc>
                <a:spcPct val="100000"/>
              </a:lnSpc>
            </a:pPr>
            <a:endParaRPr b="0" lang="en-US" sz="1100" spc="-1" strike="noStrike">
              <a:latin typeface="Arial"/>
            </a:endParaRPr>
          </a:p>
          <a:p>
            <a:pPr>
              <a:lnSpc>
                <a:spcPct val="100000"/>
              </a:lnSpc>
            </a:pPr>
            <a:endParaRPr b="0" lang="en-US" sz="1100" spc="-1" strike="noStrike">
              <a:latin typeface="Arial"/>
            </a:endParaRPr>
          </a:p>
        </p:txBody>
      </p:sp>
      <p:pic>
        <p:nvPicPr>
          <p:cNvPr id="64" name="Imagen 20" descr=""/>
          <p:cNvPicPr/>
          <p:nvPr/>
        </p:nvPicPr>
        <p:blipFill>
          <a:blip r:embed="rId2"/>
          <a:stretch/>
        </p:blipFill>
        <p:spPr>
          <a:xfrm>
            <a:off x="1740960" y="1065240"/>
            <a:ext cx="1497600" cy="1485000"/>
          </a:xfrm>
          <a:prstGeom prst="rect">
            <a:avLst/>
          </a:prstGeom>
          <a:ln w="0">
            <a:noFill/>
          </a:ln>
        </p:spPr>
      </p:pic>
      <p:pic>
        <p:nvPicPr>
          <p:cNvPr id="65" name="Imagen 21" descr=""/>
          <p:cNvPicPr/>
          <p:nvPr/>
        </p:nvPicPr>
        <p:blipFill>
          <a:blip r:embed="rId3"/>
          <a:stretch/>
        </p:blipFill>
        <p:spPr>
          <a:xfrm rot="10800000">
            <a:off x="5873760" y="3767400"/>
            <a:ext cx="1497600" cy="1485000"/>
          </a:xfrm>
          <a:prstGeom prst="rect">
            <a:avLst/>
          </a:prstGeom>
          <a:ln w="0">
            <a:noFill/>
          </a:ln>
        </p:spPr>
      </p:pic>
      <p:pic>
        <p:nvPicPr>
          <p:cNvPr id="66" name="Imagen 4" descr=""/>
          <p:cNvPicPr/>
          <p:nvPr/>
        </p:nvPicPr>
        <p:blipFill>
          <a:blip r:embed="rId4"/>
          <a:stretch/>
        </p:blipFill>
        <p:spPr>
          <a:xfrm>
            <a:off x="3560760" y="10606320"/>
            <a:ext cx="1910160" cy="82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666A80E0529A74081D01EB95296C6E8" ma:contentTypeVersion="1" ma:contentTypeDescription="Crear nuevo documento." ma:contentTypeScope="" ma:versionID="f900debe59cc59f3fa75a03991e64065">
  <xsd:schema xmlns:xsd="http://www.w3.org/2001/XMLSchema" xmlns:xs="http://www.w3.org/2001/XMLSchema" xmlns:p="http://schemas.microsoft.com/office/2006/metadata/properties" xmlns:ns1="http://schemas.microsoft.com/sharepoint/v3" targetNamespace="http://schemas.microsoft.com/office/2006/metadata/properties" ma:root="true" ma:fieldsID="0fa58ab6bdef439119b64b6b50b7ca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Fecha de inicio programada es una columna del sitio que crea la característica Publicación. Se usa para especificar la fecha y la hora a la que esta página se presentará por primera vez a los visitantes del sitio." ma:hidden="true" ma:internalName="PublishingStartDate">
      <xsd:simpleType>
        <xsd:restriction base="dms:Unknown"/>
      </xsd:simpleType>
    </xsd:element>
    <xsd:element name="PublishingExpirationDate" ma:index="9" nillable="true" ma:displayName="Fecha de finalización programada" ma:description="Fecha de finalización programada es una columna del sitio que crea la característica Publicación. Se usa para especificar la fecha y la hora a la que esta página dejará de presentarse a los visitantes del sitio."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7BC3ABC-D3FF-4368-AC0A-656B7D172C8D}"/>
</file>

<file path=customXml/itemProps2.xml><?xml version="1.0" encoding="utf-8"?>
<ds:datastoreItem xmlns:ds="http://schemas.openxmlformats.org/officeDocument/2006/customXml" ds:itemID="{A959967E-B7CE-43E9-B9B7-7278DAB25C8C}"/>
</file>

<file path=customXml/itemProps3.xml><?xml version="1.0" encoding="utf-8"?>
<ds:datastoreItem xmlns:ds="http://schemas.openxmlformats.org/officeDocument/2006/customXml" ds:itemID="{587667A3-72BC-447D-89EA-A2EA26D512B8}"/>
</file>

<file path=docProps/app.xml><?xml version="1.0" encoding="utf-8"?>
<Properties xmlns="http://schemas.openxmlformats.org/officeDocument/2006/extended-properties" xmlns:vt="http://schemas.openxmlformats.org/officeDocument/2006/docPropsVTypes">
  <Template/>
  <TotalTime>302</TotalTime>
  <Application>LibreOffice/7.2.3.2$Linux_X86_64 LibreOffice_project/20$Build-2</Application>
  <AppVersion>15.0000</AppVersion>
  <Words>348</Words>
  <Paragraphs>24</Paragraphs>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2012-05-25T07:12:19Z</dcterms:created>
  <dc:creator>Usuario</dc:creator>
  <dc:description/>
  <dc:language>en-US</dc:language>
  <cp:lastModifiedBy/>
  <dcterms:modified xsi:type="dcterms:W3CDTF">2022-01-28T11:16:17Z</dcterms:modified>
  <cp:revision>60</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0x010100C666A80E0529A74081D01EB95296C6E8</vt:lpwstr>
  </property>
  <property fmtid="{D5CDD505-2E9C-101B-9397-08002B2CF9AE}" pid="3" name="Notes">
    <vt:i4>3</vt:i4>
  </property>
  <property fmtid="{D5CDD505-2E9C-101B-9397-08002B2CF9AE}" pid="4" name="PresentationFormat">
    <vt:lpwstr>Personalizado</vt:lpwstr>
  </property>
  <property fmtid="{D5CDD505-2E9C-101B-9397-08002B2CF9AE}" pid="5" name="Slides">
    <vt:i4>3</vt:i4>
  </property>
</Properties>
</file>