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4691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1pPr>
            <a:lvl2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2pPr>
            <a:lvl3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3pPr>
            <a:lvl4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4pPr>
            <a:lvl5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5pPr>
            <a:lvl6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6pPr>
            <a:lvl7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7pPr>
            <a:lvl8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8pPr>
            <a:lvl9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s"/>
              <a:t>Presentación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2743200" lvl="0" indent="457200" rtl="0">
              <a:buNone/>
            </a:pPr>
            <a:r>
              <a:rPr lang="es"/>
              <a:t>
</a:t>
            </a:r>
          </a:p>
          <a:p>
            <a:endParaRPr/>
          </a:p>
          <a:p>
            <a:pPr marL="457200" lvl="0" indent="457200" rtl="0">
              <a:buNone/>
            </a:pPr>
            <a:r>
              <a:rPr lang="es"/>
              <a:t> Geolocalización de sitios de interés</a:t>
            </a:r>
          </a:p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2619437" y="3853346"/>
            <a:ext cx="3903028" cy="283606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4" name="Shape 54"/>
          <p:cNvSpPr/>
          <p:nvPr/>
        </p:nvSpPr>
        <p:spPr>
          <a:xfrm>
            <a:off x="1892492" y="1670624"/>
            <a:ext cx="5095957" cy="1218813"/>
          </a:xfrm>
          <a:custGeom>
            <a:avLst/>
            <a:gdLst/>
            <a:ahLst/>
            <a:cxnLst/>
            <a:rect l="0" t="0" r="0" b="0"/>
            <a:pathLst>
              <a:path w="3094" h="740" extrusionOk="0">
                <a:moveTo>
                  <a:pt x="358" y="447"/>
                </a:moveTo>
                <a:lnTo>
                  <a:pt x="358" y="363"/>
                </a:lnTo>
                <a:lnTo>
                  <a:pt x="662" y="362"/>
                </a:lnTo>
                <a:lnTo>
                  <a:pt x="662" y="628"/>
                </a:lnTo>
                <a:quadBezTo>
                  <a:pt x="592" y="684"/>
                  <a:pt x="518" y="712"/>
                </a:quadBezTo>
                <a:quadBezTo>
                  <a:pt x="443" y="740"/>
                  <a:pt x="365" y="740"/>
                </a:quadBezTo>
                <a:quadBezTo>
                  <a:pt x="260" y="740"/>
                  <a:pt x="173" y="695"/>
                </a:quadBezTo>
                <a:quadBezTo>
                  <a:pt x="87" y="649"/>
                  <a:pt x="43" y="564"/>
                </a:quadBezTo>
                <a:quadBezTo>
                  <a:pt x="0" y="479"/>
                  <a:pt x="0" y="373"/>
                </a:quadBezTo>
                <a:quadBezTo>
                  <a:pt x="0" y="269"/>
                  <a:pt x="43" y="178"/>
                </a:quadBezTo>
                <a:quadBezTo>
                  <a:pt x="87" y="87"/>
                  <a:pt x="169" y="43"/>
                </a:quadBezTo>
                <a:quadBezTo>
                  <a:pt x="251" y="0"/>
                  <a:pt x="358" y="0"/>
                </a:quadBezTo>
                <a:quadBezTo>
                  <a:pt x="436" y="0"/>
                  <a:pt x="498" y="25"/>
                </a:quadBezTo>
                <a:quadBezTo>
                  <a:pt x="561" y="50"/>
                  <a:pt x="597" y="95"/>
                </a:quadBezTo>
                <a:quadBezTo>
                  <a:pt x="632" y="140"/>
                  <a:pt x="651" y="212"/>
                </a:quadBezTo>
                <a:lnTo>
                  <a:pt x="565" y="235"/>
                </a:lnTo>
                <a:quadBezTo>
                  <a:pt x="549" y="181"/>
                  <a:pt x="525" y="149"/>
                </a:quadBezTo>
                <a:quadBezTo>
                  <a:pt x="501" y="118"/>
                  <a:pt x="457" y="99"/>
                </a:quadBezTo>
                <a:quadBezTo>
                  <a:pt x="413" y="81"/>
                  <a:pt x="358" y="81"/>
                </a:quadBezTo>
                <a:quadBezTo>
                  <a:pt x="293" y="81"/>
                  <a:pt x="246" y="100"/>
                </a:quadBezTo>
                <a:quadBezTo>
                  <a:pt x="199" y="120"/>
                  <a:pt x="170" y="152"/>
                </a:quadBezTo>
                <a:quadBezTo>
                  <a:pt x="141" y="185"/>
                  <a:pt x="125" y="223"/>
                </a:quadBezTo>
                <a:quadBezTo>
                  <a:pt x="97" y="290"/>
                  <a:pt x="97" y="367"/>
                </a:quadBezTo>
                <a:quadBezTo>
                  <a:pt x="97" y="463"/>
                  <a:pt x="130" y="527"/>
                </a:quadBezTo>
                <a:quadBezTo>
                  <a:pt x="163" y="592"/>
                  <a:pt x="226" y="623"/>
                </a:quadBezTo>
                <a:quadBezTo>
                  <a:pt x="289" y="654"/>
                  <a:pt x="360" y="654"/>
                </a:quadBezTo>
                <a:quadBezTo>
                  <a:pt x="421" y="654"/>
                  <a:pt x="480" y="631"/>
                </a:quadBezTo>
                <a:quadBezTo>
                  <a:pt x="539" y="607"/>
                  <a:pt x="569" y="580"/>
                </a:quadBezTo>
                <a:lnTo>
                  <a:pt x="569" y="447"/>
                </a:lnTo>
                <a:lnTo>
                  <a:pt x="358" y="447"/>
                </a:lnTo>
                <a:close/>
                <a:moveTo>
                  <a:pt x="769" y="498"/>
                </a:moveTo>
                <a:lnTo>
                  <a:pt x="858" y="490"/>
                </a:lnTo>
                <a:quadBezTo>
                  <a:pt x="865" y="543"/>
                  <a:pt x="888" y="578"/>
                </a:quadBezTo>
                <a:quadBezTo>
                  <a:pt x="911" y="612"/>
                  <a:pt x="960" y="634"/>
                </a:quadBezTo>
                <a:quadBezTo>
                  <a:pt x="1009" y="655"/>
                  <a:pt x="1070" y="655"/>
                </a:quadBezTo>
                <a:quadBezTo>
                  <a:pt x="1124" y="655"/>
                  <a:pt x="1166" y="639"/>
                </a:quadBezTo>
                <a:quadBezTo>
                  <a:pt x="1207" y="623"/>
                  <a:pt x="1227" y="595"/>
                </a:quadBezTo>
                <a:quadBezTo>
                  <a:pt x="1248" y="566"/>
                  <a:pt x="1248" y="533"/>
                </a:quadBezTo>
                <a:quadBezTo>
                  <a:pt x="1248" y="500"/>
                  <a:pt x="1228" y="474"/>
                </a:quadBezTo>
                <a:quadBezTo>
                  <a:pt x="1208" y="449"/>
                  <a:pt x="1164" y="432"/>
                </a:quadBezTo>
                <a:quadBezTo>
                  <a:pt x="1135" y="421"/>
                  <a:pt x="1036" y="397"/>
                </a:quadBezTo>
                <a:quadBezTo>
                  <a:pt x="937" y="374"/>
                  <a:pt x="898" y="353"/>
                </a:quadBezTo>
                <a:quadBezTo>
                  <a:pt x="847" y="326"/>
                  <a:pt x="821" y="286"/>
                </a:quadBezTo>
                <a:quadBezTo>
                  <a:pt x="796" y="246"/>
                  <a:pt x="796" y="197"/>
                </a:quadBezTo>
                <a:quadBezTo>
                  <a:pt x="796" y="143"/>
                  <a:pt x="827" y="96"/>
                </a:quadBezTo>
                <a:quadBezTo>
                  <a:pt x="858" y="48"/>
                  <a:pt x="917" y="24"/>
                </a:quadBezTo>
                <a:quadBezTo>
                  <a:pt x="976" y="0"/>
                  <a:pt x="1048" y="0"/>
                </a:quadBezTo>
                <a:quadBezTo>
                  <a:pt x="1128" y="0"/>
                  <a:pt x="1189" y="25"/>
                </a:quadBezTo>
                <a:quadBezTo>
                  <a:pt x="1250" y="51"/>
                  <a:pt x="1282" y="101"/>
                </a:quadBezTo>
                <a:quadBezTo>
                  <a:pt x="1315" y="150"/>
                  <a:pt x="1317" y="213"/>
                </a:quadBezTo>
                <a:lnTo>
                  <a:pt x="1227" y="220"/>
                </a:lnTo>
                <a:quadBezTo>
                  <a:pt x="1219" y="152"/>
                  <a:pt x="1177" y="118"/>
                </a:quadBezTo>
                <a:quadBezTo>
                  <a:pt x="1135" y="83"/>
                  <a:pt x="1052" y="83"/>
                </a:quadBezTo>
                <a:quadBezTo>
                  <a:pt x="966" y="83"/>
                  <a:pt x="927" y="115"/>
                </a:quadBezTo>
                <a:quadBezTo>
                  <a:pt x="888" y="146"/>
                  <a:pt x="888" y="190"/>
                </a:quadBezTo>
                <a:quadBezTo>
                  <a:pt x="888" y="229"/>
                  <a:pt x="916" y="254"/>
                </a:quadBezTo>
                <a:quadBezTo>
                  <a:pt x="943" y="279"/>
                  <a:pt x="1058" y="305"/>
                </a:quadBezTo>
                <a:quadBezTo>
                  <a:pt x="1174" y="331"/>
                  <a:pt x="1217" y="351"/>
                </a:quadBezTo>
                <a:quadBezTo>
                  <a:pt x="1279" y="379"/>
                  <a:pt x="1309" y="424"/>
                </a:quadBezTo>
                <a:quadBezTo>
                  <a:pt x="1339" y="468"/>
                  <a:pt x="1339" y="525"/>
                </a:quadBezTo>
                <a:quadBezTo>
                  <a:pt x="1339" y="583"/>
                  <a:pt x="1306" y="633"/>
                </a:quadBezTo>
                <a:quadBezTo>
                  <a:pt x="1273" y="684"/>
                  <a:pt x="1212" y="712"/>
                </a:quadBezTo>
                <a:quadBezTo>
                  <a:pt x="1151" y="740"/>
                  <a:pt x="1074" y="740"/>
                </a:quadBezTo>
                <a:quadBezTo>
                  <a:pt x="977" y="740"/>
                  <a:pt x="911" y="711"/>
                </a:quadBezTo>
                <a:quadBezTo>
                  <a:pt x="846" y="683"/>
                  <a:pt x="808" y="626"/>
                </a:quadBezTo>
                <a:quadBezTo>
                  <a:pt x="771" y="569"/>
                  <a:pt x="769" y="498"/>
                </a:quadBezTo>
                <a:close/>
                <a:moveTo>
                  <a:pt x="1484" y="728"/>
                </a:moveTo>
                <a:lnTo>
                  <a:pt x="1484" y="12"/>
                </a:lnTo>
                <a:lnTo>
                  <a:pt x="1579" y="12"/>
                </a:lnTo>
                <a:lnTo>
                  <a:pt x="1579" y="728"/>
                </a:lnTo>
                <a:lnTo>
                  <a:pt x="1484" y="728"/>
                </a:lnTo>
                <a:close/>
                <a:moveTo>
                  <a:pt x="1667" y="728"/>
                </a:moveTo>
                <a:lnTo>
                  <a:pt x="1942" y="12"/>
                </a:lnTo>
                <a:lnTo>
                  <a:pt x="2044" y="12"/>
                </a:lnTo>
                <a:lnTo>
                  <a:pt x="2337" y="728"/>
                </a:lnTo>
                <a:lnTo>
                  <a:pt x="2229" y="728"/>
                </a:lnTo>
                <a:lnTo>
                  <a:pt x="2146" y="511"/>
                </a:lnTo>
                <a:lnTo>
                  <a:pt x="1847" y="511"/>
                </a:lnTo>
                <a:lnTo>
                  <a:pt x="1768" y="728"/>
                </a:lnTo>
                <a:lnTo>
                  <a:pt x="1667" y="728"/>
                </a:lnTo>
                <a:close/>
                <a:moveTo>
                  <a:pt x="1874" y="434"/>
                </a:moveTo>
                <a:lnTo>
                  <a:pt x="2117" y="434"/>
                </a:lnTo>
                <a:lnTo>
                  <a:pt x="2042" y="235"/>
                </a:lnTo>
                <a:quadBezTo>
                  <a:pt x="2008" y="145"/>
                  <a:pt x="1991" y="87"/>
                </a:quadBezTo>
                <a:quadBezTo>
                  <a:pt x="1978" y="156"/>
                  <a:pt x="1953" y="224"/>
                </a:quadBezTo>
                <a:lnTo>
                  <a:pt x="1874" y="434"/>
                </a:lnTo>
                <a:close/>
                <a:moveTo>
                  <a:pt x="2410" y="728"/>
                </a:moveTo>
                <a:lnTo>
                  <a:pt x="2410" y="12"/>
                </a:lnTo>
                <a:lnTo>
                  <a:pt x="2553" y="12"/>
                </a:lnTo>
                <a:lnTo>
                  <a:pt x="2722" y="519"/>
                </a:lnTo>
                <a:quadBezTo>
                  <a:pt x="2746" y="589"/>
                  <a:pt x="2756" y="625"/>
                </a:quadBezTo>
                <a:quadBezTo>
                  <a:pt x="2769" y="585"/>
                  <a:pt x="2794" y="510"/>
                </a:quadBezTo>
                <a:lnTo>
                  <a:pt x="2966" y="12"/>
                </a:lnTo>
                <a:lnTo>
                  <a:pt x="3093" y="12"/>
                </a:lnTo>
                <a:lnTo>
                  <a:pt x="3093" y="728"/>
                </a:lnTo>
                <a:lnTo>
                  <a:pt x="3002" y="728"/>
                </a:lnTo>
                <a:lnTo>
                  <a:pt x="3002" y="128"/>
                </a:lnTo>
                <a:lnTo>
                  <a:pt x="2794" y="728"/>
                </a:lnTo>
                <a:lnTo>
                  <a:pt x="2708" y="728"/>
                </a:lnTo>
                <a:lnTo>
                  <a:pt x="2501" y="118"/>
                </a:lnTo>
                <a:lnTo>
                  <a:pt x="2501" y="728"/>
                </a:lnTo>
                <a:lnTo>
                  <a:pt x="2410" y="728"/>
                </a:lnTo>
                <a:close/>
              </a:path>
            </a:pathLst>
          </a:cu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s"/>
              <a:t>Métricas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Se definieron varias métricas, con el objetivo de entender, gestionar y monitorear el proceso de software y con ello adquirir herramientas para mejorar la calidad del mismo.</a:t>
            </a:r>
          </a:p>
          <a:p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82100" y="4422055"/>
            <a:ext cx="9011199" cy="209493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s"/>
              <a:t>Métricas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s"/>
              <a:t>Líneas de código:</a:t>
            </a:r>
          </a:p>
          <a:p>
            <a:endParaRPr/>
          </a:p>
          <a:p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811900" y="2250485"/>
            <a:ext cx="7527437" cy="43557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s"/>
              <a:t>Métricas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s"/>
              <a:t>Esfuerzo por caso de uso:</a:t>
            </a:r>
          </a:p>
        </p:txBody>
      </p:sp>
      <p:sp>
        <p:nvSpPr>
          <p:cNvPr id="126" name="Shape 126"/>
          <p:cNvSpPr/>
          <p:nvPr/>
        </p:nvSpPr>
        <p:spPr>
          <a:xfrm>
            <a:off x="0" y="2423666"/>
            <a:ext cx="9144000" cy="414423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s"/>
              <a:t>Arquitectura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Se utilizó el modelo 4+1 para definir la arquitectura.</a:t>
            </a:r>
          </a:p>
          <a:p>
            <a:endParaRPr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Se exponen servicios web mediante la especificación REST.</a:t>
            </a:r>
          </a:p>
          <a:p>
            <a:endParaRPr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Posibilidad de exponer estos servicios a terceros.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s"/>
              <a:t>Arquitectura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0" y="1505362"/>
            <a:ext cx="9143999" cy="492492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s"/>
              <a:t>Trabajos Futuros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s"/>
              <a:t>Sitios de Interés</a:t>
            </a:r>
          </a:p>
          <a:p>
            <a:pPr marL="9144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Estimación de tiempo de llegada a un sitio</a:t>
            </a:r>
          </a:p>
          <a:p>
            <a:endParaRPr/>
          </a:p>
          <a:p>
            <a:pPr lvl="0" rtl="0">
              <a:buNone/>
            </a:pPr>
            <a:r>
              <a:rPr lang="es"/>
              <a:t>Publicaciones</a:t>
            </a:r>
          </a:p>
          <a:p>
            <a:pPr marL="9144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Sistema de puntos, sumar puntos al comentar, subir fotos, al puntuar sitios, etc.</a:t>
            </a:r>
          </a:p>
          <a:p>
            <a:pPr marL="457200" lvl="0" indent="0" rtl="0">
              <a:buNone/>
            </a:pPr>
            <a:r>
              <a:rPr lang="es"/>
              <a:t>● Agregar más niveles de puntuación a la   hora de Rankear.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s"/>
              <a:t>Trabajos Futuros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s"/>
              <a:t>Usuarios y Contactos</a:t>
            </a:r>
          </a:p>
          <a:p>
            <a:pPr lvl="0" indent="457200" rtl="0">
              <a:buNone/>
            </a:pPr>
            <a:r>
              <a:rPr lang="es"/>
              <a:t>● Organización de eventos.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● Ver donde estuvo y que comento algún amigo seleccionado.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● Visualización de información adicional de los contactos del usuario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● Chat para comunicarse con los contactos.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s"/>
              <a:t>Trabajos Futuros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s"/>
              <a:t>Conectividad Externa</a:t>
            </a:r>
          </a:p>
          <a:p>
            <a:pPr marL="457200" lvl="0" indent="0" rtl="0">
              <a:buNone/>
            </a:pPr>
            <a:r>
              <a:rPr lang="es"/>
              <a:t>● Reportes, estadísticas y gráficos para los comercios.</a:t>
            </a:r>
          </a:p>
          <a:p>
            <a:pPr marL="457200" lvl="0" indent="0" rtl="0">
              <a:buNone/>
            </a:pPr>
            <a:r>
              <a:rPr lang="es"/>
              <a:t>● Interfaz para comercios para la gestión de promociones u ofertas.</a:t>
            </a:r>
          </a:p>
          <a:p>
            <a:pPr marL="457200" lvl="0" indent="0" rtl="0">
              <a:buNone/>
            </a:pPr>
            <a:r>
              <a:rPr lang="es"/>
              <a:t>● El usuario podría pedir un taxi desde su ubicación a través de la aplicación.</a:t>
            </a:r>
          </a:p>
          <a:p>
            <a:pPr marL="457200" lvl="0" indent="0" rtl="0">
              <a:buNone/>
            </a:pPr>
            <a:r>
              <a:rPr lang="es"/>
              <a:t>● Interfaz con las compañías de ómnibus.</a:t>
            </a:r>
          </a:p>
          <a:p>
            <a:pPr marL="457200" indent="0">
              <a:buNone/>
            </a:pPr>
            <a:r>
              <a:rPr lang="es"/>
              <a:t>● Integraciones con comercios para gestión de reservas, compras, etc.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s"/>
              <a:t>Trabajos Futuros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s"/>
              <a:t>● Visualización de información demográfica.</a:t>
            </a:r>
          </a:p>
          <a:p>
            <a:pPr lvl="0" rtl="0">
              <a:buNone/>
            </a:pPr>
            <a:r>
              <a:rPr lang="es"/>
              <a:t>● Obtención del pronóstico del tiempo.</a:t>
            </a:r>
          </a:p>
          <a:p>
            <a:pPr>
              <a:buNone/>
            </a:pPr>
            <a:r>
              <a:rPr lang="es"/>
              <a:t>● Conexión con otras redes sociales.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s"/>
              <a:t>Conclusiones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Creemos que se obtuvo un producto interesante en un tiempo acotado.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La administración de los sitios de interés la hace el propio equipo.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Posibilidad de exponer los servicios a terceros.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Se pudo superar las dificultades del trabajo a distancia.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Creemos en las posibilidades del producto obtenido y a los trabajos futuros a desarrollar.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s"/>
              <a:t>Contenido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Introducción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Motivación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Modelo de proceso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Estado del arte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Arquitectura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Métricas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Trabajos futuros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Conclusiones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s"/>
              <a:t>Demo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marL="0" indent="0" algn="ctr">
              <a:buNone/>
            </a:pPr>
            <a:r>
              <a:rPr lang="es" sz="4800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s"/>
              <a:t>Introducción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s"/>
              <a:t>Qué es GSIAM?</a:t>
            </a:r>
          </a:p>
          <a:p>
            <a:endParaRPr/>
          </a:p>
          <a:p>
            <a:pPr lvl="0" rtl="0">
              <a:buNone/>
            </a:pPr>
            <a:r>
              <a:rPr lang="es"/>
              <a:t>Gsiam es una aplicación para dispositivos móviles, con sistema operativo Android, que nos permite la geolocalización de sitios de interés cercanos a nuestra ubicación.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s"/>
              <a:t>Motivación 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Crecimiento de dispositivos móviles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Cantidad de dispositivos conectados a Internet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Útil para la sociedad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Uso de nuevas tecnologías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Código abierto para posible colaboración de otros desarrolladores o nuevos proyectos de grado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s"/>
              <a:t>Modelo de Proceso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3986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 dirty="0"/>
              <a:t>Se definieron tres etapas:</a:t>
            </a:r>
          </a:p>
          <a:p>
            <a:pPr marL="914400" lvl="1" indent="-381000">
              <a:buSzPct val="80000"/>
            </a:pPr>
            <a:r>
              <a:rPr lang="es" dirty="0"/>
              <a:t>Primera Etapa: Se dedico mayoritariamente a la investigación, definición de arquitectura y parte de la documentación</a:t>
            </a:r>
          </a:p>
          <a:p>
            <a:endParaRPr dirty="0"/>
          </a:p>
          <a:p>
            <a:pPr marL="914400" lvl="1" indent="-381000">
              <a:buSzPct val="80000"/>
            </a:pPr>
            <a:r>
              <a:rPr lang="es" dirty="0"/>
              <a:t>Segunda Etapa: Se centro en el desarrollo de software, utilizando un modelo iterativo e incremental</a:t>
            </a:r>
          </a:p>
          <a:p>
            <a:endParaRPr dirty="0"/>
          </a:p>
          <a:p>
            <a:pPr marL="914400" lvl="1" indent="-381000">
              <a:buSzPct val="80000"/>
            </a:pPr>
            <a:r>
              <a:rPr lang="es" dirty="0"/>
              <a:t>Tercera Etapa: Se continuo con la documentación del proyecto (manuales, carpeta principal y presentación)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r>
              <a:rPr lang="es-CL" dirty="0" smtClean="0"/>
              <a:t>Planificación</a:t>
            </a:r>
            <a:endParaRPr dirty="0"/>
          </a:p>
        </p:txBody>
      </p:sp>
      <p:pic>
        <p:nvPicPr>
          <p:cNvPr id="5" name="4 Imagen" descr="Gantt Resum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420888"/>
            <a:ext cx="8246887" cy="28803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s"/>
              <a:t>Estado del Arte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Diferentes plataformas para desarrollar aplicaciones para dispositivos móviles: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s"/>
              <a:t>JME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s"/>
              <a:t>iOS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s"/>
              <a:t>Android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s"/>
              <a:t>Windows Phone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s"/>
              <a:t>Se escogió Android porque es open source y es el que más cuota de mercado tiene.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s"/>
              <a:t>Estado del Arte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98" name="Shape 98"/>
          <p:cNvSpPr/>
          <p:nvPr/>
        </p:nvSpPr>
        <p:spPr>
          <a:xfrm>
            <a:off x="588925" y="1742004"/>
            <a:ext cx="7961286" cy="455964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s"/>
              <a:t>Estado del Arte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s"/>
              <a:t>A continuación se muestra el crecimiento que tendrán los SO móviles en los próximos años.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buNone/>
            </a:pPr>
            <a:r>
              <a:rPr lang="e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IDC Worldwide Quarterly Mobile Phone Tracker, June 9, 2011.</a:t>
            </a:r>
          </a:p>
        </p:txBody>
      </p:sp>
      <p:sp>
        <p:nvSpPr>
          <p:cNvPr id="105" name="Shape 105"/>
          <p:cNvSpPr/>
          <p:nvPr/>
        </p:nvSpPr>
        <p:spPr>
          <a:xfrm>
            <a:off x="1575712" y="3251200"/>
            <a:ext cx="5895975" cy="2438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Presentación en pantalla (4:3)</PresentationFormat>
  <Paragraphs>98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2" baseType="lpstr">
      <vt:lpstr/>
      <vt:lpstr/>
      <vt:lpstr>Presentación</vt:lpstr>
      <vt:lpstr>Contenido</vt:lpstr>
      <vt:lpstr>Introducción</vt:lpstr>
      <vt:lpstr>Motivación </vt:lpstr>
      <vt:lpstr>Modelo de Proceso</vt:lpstr>
      <vt:lpstr>Planificación</vt:lpstr>
      <vt:lpstr>Estado del Arte</vt:lpstr>
      <vt:lpstr>Estado del Arte</vt:lpstr>
      <vt:lpstr>Estado del Arte</vt:lpstr>
      <vt:lpstr>Métricas</vt:lpstr>
      <vt:lpstr>Métricas</vt:lpstr>
      <vt:lpstr>Métricas</vt:lpstr>
      <vt:lpstr>Arquitectura</vt:lpstr>
      <vt:lpstr>Arquitectura</vt:lpstr>
      <vt:lpstr>Trabajos Futuros</vt:lpstr>
      <vt:lpstr>Trabajos Futuros</vt:lpstr>
      <vt:lpstr>Trabajos Futuros</vt:lpstr>
      <vt:lpstr>Trabajos Futuros</vt:lpstr>
      <vt:lpstr>Conclusiones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cp:lastModifiedBy>Martin Loureiro</cp:lastModifiedBy>
  <cp:revision>1</cp:revision>
  <dcterms:modified xsi:type="dcterms:W3CDTF">2012-05-31T04:46:47Z</dcterms:modified>
</cp:coreProperties>
</file>