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5" r:id="rId8"/>
    <p:sldId id="266" r:id="rId9"/>
    <p:sldId id="267" r:id="rId10"/>
    <p:sldId id="286" r:id="rId11"/>
    <p:sldId id="268" r:id="rId12"/>
    <p:sldId id="269" r:id="rId13"/>
    <p:sldId id="270" r:id="rId14"/>
    <p:sldId id="276" r:id="rId15"/>
    <p:sldId id="282" r:id="rId16"/>
    <p:sldId id="277" r:id="rId17"/>
    <p:sldId id="283" r:id="rId18"/>
    <p:sldId id="278" r:id="rId19"/>
    <p:sldId id="284" r:id="rId20"/>
    <p:sldId id="285" r:id="rId21"/>
    <p:sldId id="271" r:id="rId22"/>
    <p:sldId id="287" r:id="rId23"/>
    <p:sldId id="279" r:id="rId24"/>
    <p:sldId id="261" r:id="rId25"/>
    <p:sldId id="262" r:id="rId26"/>
    <p:sldId id="280" r:id="rId27"/>
    <p:sldId id="263" r:id="rId28"/>
    <p:sldId id="272" r:id="rId29"/>
    <p:sldId id="273" r:id="rId30"/>
    <p:sldId id="275" r:id="rId31"/>
    <p:sldId id="27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F0C2-8ED4-4942-AB78-C9C0130B4A32}" type="datetimeFigureOut">
              <a:rPr lang="en-GB" smtClean="0"/>
              <a:t>05/05/2015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2306-DED5-4008-81DD-703BCBAC1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10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F0C2-8ED4-4942-AB78-C9C0130B4A32}" type="datetimeFigureOut">
              <a:rPr lang="en-GB" smtClean="0"/>
              <a:t>05/05/2015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2306-DED5-4008-81DD-703BCBAC1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06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F0C2-8ED4-4942-AB78-C9C0130B4A32}" type="datetimeFigureOut">
              <a:rPr lang="en-GB" smtClean="0"/>
              <a:t>05/05/2015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2306-DED5-4008-81DD-703BCBAC1A0F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1405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F0C2-8ED4-4942-AB78-C9C0130B4A32}" type="datetimeFigureOut">
              <a:rPr lang="en-GB" smtClean="0"/>
              <a:t>05/05/2015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2306-DED5-4008-81DD-703BCBAC1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490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F0C2-8ED4-4942-AB78-C9C0130B4A32}" type="datetimeFigureOut">
              <a:rPr lang="en-GB" smtClean="0"/>
              <a:t>05/05/2015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2306-DED5-4008-81DD-703BCBAC1A0F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2536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F0C2-8ED4-4942-AB78-C9C0130B4A32}" type="datetimeFigureOut">
              <a:rPr lang="en-GB" smtClean="0"/>
              <a:t>05/05/2015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2306-DED5-4008-81DD-703BCBAC1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991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F0C2-8ED4-4942-AB78-C9C0130B4A32}" type="datetimeFigureOut">
              <a:rPr lang="en-GB" smtClean="0"/>
              <a:t>05/05/2015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2306-DED5-4008-81DD-703BCBAC1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330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F0C2-8ED4-4942-AB78-C9C0130B4A32}" type="datetimeFigureOut">
              <a:rPr lang="en-GB" smtClean="0"/>
              <a:t>05/05/2015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2306-DED5-4008-81DD-703BCBAC1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19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F0C2-8ED4-4942-AB78-C9C0130B4A32}" type="datetimeFigureOut">
              <a:rPr lang="en-GB" smtClean="0"/>
              <a:t>05/05/2015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2306-DED5-4008-81DD-703BCBAC1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35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F0C2-8ED4-4942-AB78-C9C0130B4A32}" type="datetimeFigureOut">
              <a:rPr lang="en-GB" smtClean="0"/>
              <a:t>05/05/2015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2306-DED5-4008-81DD-703BCBAC1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44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F0C2-8ED4-4942-AB78-C9C0130B4A32}" type="datetimeFigureOut">
              <a:rPr lang="en-GB" smtClean="0"/>
              <a:t>05/05/2015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2306-DED5-4008-81DD-703BCBAC1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26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F0C2-8ED4-4942-AB78-C9C0130B4A32}" type="datetimeFigureOut">
              <a:rPr lang="en-GB" smtClean="0"/>
              <a:t>05/05/2015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2306-DED5-4008-81DD-703BCBAC1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91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F0C2-8ED4-4942-AB78-C9C0130B4A32}" type="datetimeFigureOut">
              <a:rPr lang="en-GB" smtClean="0"/>
              <a:t>05/05/2015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2306-DED5-4008-81DD-703BCBAC1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49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F0C2-8ED4-4942-AB78-C9C0130B4A32}" type="datetimeFigureOut">
              <a:rPr lang="en-GB" smtClean="0"/>
              <a:t>05/05/2015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2306-DED5-4008-81DD-703BCBAC1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33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F0C2-8ED4-4942-AB78-C9C0130B4A32}" type="datetimeFigureOut">
              <a:rPr lang="en-GB" smtClean="0"/>
              <a:t>05/05/2015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2306-DED5-4008-81DD-703BCBAC1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03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F0C2-8ED4-4942-AB78-C9C0130B4A32}" type="datetimeFigureOut">
              <a:rPr lang="en-GB" smtClean="0"/>
              <a:t>05/05/2015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2306-DED5-4008-81DD-703BCBAC1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81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F0C2-8ED4-4942-AB78-C9C0130B4A32}" type="datetimeFigureOut">
              <a:rPr lang="en-GB" smtClean="0"/>
              <a:t>05/05/2015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9F72306-DED5-4008-81DD-703BCBAC1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3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 dirty="0" smtClean="0"/>
              <a:t>Visualising Ant Colony Optimisation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GB" dirty="0" smtClean="0"/>
              <a:t>Chris Edwards</a:t>
            </a:r>
          </a:p>
          <a:p>
            <a:pPr algn="l"/>
            <a:r>
              <a:rPr lang="en-GB" dirty="0" smtClean="0"/>
              <a:t>Major Project 2015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390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Pheromone and distance data structures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Both data structures are scalable and easily accessed</a:t>
            </a:r>
          </a:p>
          <a:p>
            <a:r>
              <a:rPr lang="en-GB" dirty="0" smtClean="0"/>
              <a:t>Two-dimensional array</a:t>
            </a:r>
          </a:p>
          <a:p>
            <a:pPr lvl="1"/>
            <a:r>
              <a:rPr lang="en-GB" dirty="0"/>
              <a:t>Size of </a:t>
            </a:r>
            <a:r>
              <a:rPr lang="en-GB" dirty="0" smtClean="0"/>
              <a:t>each array </a:t>
            </a:r>
            <a:r>
              <a:rPr lang="en-GB" dirty="0"/>
              <a:t>depends on the # of cities</a:t>
            </a:r>
          </a:p>
          <a:p>
            <a:pPr lvl="1"/>
            <a:r>
              <a:rPr lang="en-GB" dirty="0" smtClean="0"/>
              <a:t>Easy to access elements</a:t>
            </a:r>
          </a:p>
          <a:p>
            <a:r>
              <a:rPr lang="en-GB" dirty="0" smtClean="0"/>
              <a:t>Each element corresponds to an edge</a:t>
            </a:r>
          </a:p>
          <a:p>
            <a:pPr lvl="1"/>
            <a:r>
              <a:rPr lang="en-GB" dirty="0" smtClean="0"/>
              <a:t>E.g. Element [x][y] </a:t>
            </a:r>
          </a:p>
          <a:p>
            <a:pPr lvl="2"/>
            <a:r>
              <a:rPr lang="en-GB" dirty="0" smtClean="0"/>
              <a:t>Refers to the edge from city x to city y</a:t>
            </a:r>
          </a:p>
          <a:p>
            <a:pPr lvl="2"/>
            <a:r>
              <a:rPr lang="en-GB" dirty="0" err="1" smtClean="0"/>
              <a:t>DistanceMatrix</a:t>
            </a:r>
            <a:r>
              <a:rPr lang="en-GB" dirty="0" smtClean="0"/>
              <a:t>[x][y] holds the length of this edge</a:t>
            </a:r>
          </a:p>
          <a:p>
            <a:pPr lvl="2"/>
            <a:r>
              <a:rPr lang="en-GB" dirty="0" smtClean="0"/>
              <a:t>Pheromone[x][y] holds the pheromone data for this edge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2451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Probabilistic node selection</a:t>
            </a:r>
          </a:p>
          <a:p>
            <a:pPr lvl="1"/>
            <a:r>
              <a:rPr lang="en-GB" dirty="0" smtClean="0"/>
              <a:t>Initially implementation has no random factor</a:t>
            </a:r>
          </a:p>
          <a:p>
            <a:pPr lvl="2"/>
            <a:r>
              <a:rPr lang="en-GB" dirty="0" smtClean="0"/>
              <a:t>Agents would always select the node with the highest probability</a:t>
            </a:r>
          </a:p>
          <a:p>
            <a:pPr lvl="3"/>
            <a:r>
              <a:rPr lang="en-GB" dirty="0" smtClean="0"/>
              <a:t>Algorithm got stuck in local solutions</a:t>
            </a:r>
          </a:p>
          <a:p>
            <a:pPr lvl="1"/>
            <a:r>
              <a:rPr lang="en-GB" dirty="0" smtClean="0"/>
              <a:t>Reused/modified the implementation provided by Thomas </a:t>
            </a:r>
            <a:r>
              <a:rPr lang="en-GB" dirty="0" err="1" smtClean="0"/>
              <a:t>Jungblut</a:t>
            </a:r>
            <a:r>
              <a:rPr lang="en-GB" dirty="0" smtClean="0"/>
              <a:t>[1]</a:t>
            </a:r>
          </a:p>
          <a:p>
            <a:pPr lvl="2"/>
            <a:r>
              <a:rPr lang="en-GB" dirty="0" smtClean="0"/>
              <a:t>Proven to be functional</a:t>
            </a:r>
          </a:p>
          <a:p>
            <a:pPr lvl="2"/>
            <a:r>
              <a:rPr lang="en-GB" dirty="0" smtClean="0"/>
              <a:t>Saved time</a:t>
            </a:r>
          </a:p>
          <a:p>
            <a:pPr lvl="3"/>
            <a:r>
              <a:rPr lang="en-GB" dirty="0" smtClean="0"/>
              <a:t>Enabled more progress to be made</a:t>
            </a: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97924" y="5979163"/>
            <a:ext cx="7298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[1]http://codingwiththomas.blogspot.co.uk/2011/08/ant-colony-optimization-for-tsp.html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86269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Automated execution process is resource intensive</a:t>
            </a:r>
          </a:p>
          <a:p>
            <a:pPr lvl="1"/>
            <a:r>
              <a:rPr lang="en-GB" dirty="0" smtClean="0"/>
              <a:t>Caused GUI to ‘hang’ until completion</a:t>
            </a:r>
          </a:p>
          <a:p>
            <a:pPr lvl="2"/>
            <a:r>
              <a:rPr lang="en-GB" dirty="0" smtClean="0"/>
              <a:t>Executed on the same Thread as the GUI</a:t>
            </a:r>
          </a:p>
          <a:p>
            <a:pPr lvl="1"/>
            <a:r>
              <a:rPr lang="en-GB" dirty="0" smtClean="0"/>
              <a:t>Rendered the application unusable </a:t>
            </a:r>
          </a:p>
          <a:p>
            <a:r>
              <a:rPr lang="en-GB" dirty="0" smtClean="0"/>
              <a:t>Need to implement concurrent behaviours…</a:t>
            </a:r>
          </a:p>
          <a:p>
            <a:pPr lvl="1"/>
            <a:r>
              <a:rPr lang="en-GB" dirty="0" smtClean="0"/>
              <a:t>Java only allows UI updates on the Event Dispatch Thread</a:t>
            </a:r>
          </a:p>
          <a:p>
            <a:pPr lvl="2"/>
            <a:r>
              <a:rPr lang="en-GB" dirty="0" smtClean="0"/>
              <a:t>Difficult to multithread and communicate with Swing UI elements</a:t>
            </a:r>
          </a:p>
          <a:p>
            <a:r>
              <a:rPr lang="en-GB" dirty="0" err="1" smtClean="0"/>
              <a:t>SwingWoker</a:t>
            </a:r>
            <a:endParaRPr lang="en-GB" dirty="0" smtClean="0"/>
          </a:p>
          <a:p>
            <a:pPr lvl="1"/>
            <a:r>
              <a:rPr lang="en-GB" dirty="0" err="1" smtClean="0"/>
              <a:t>doInBackground</a:t>
            </a:r>
            <a:r>
              <a:rPr lang="en-GB" dirty="0" smtClean="0"/>
              <a:t>()</a:t>
            </a:r>
          </a:p>
          <a:p>
            <a:pPr lvl="2"/>
            <a:r>
              <a:rPr lang="en-GB" dirty="0" smtClean="0"/>
              <a:t>Correctly handles Swing UI communication</a:t>
            </a:r>
          </a:p>
        </p:txBody>
      </p:sp>
    </p:spTree>
    <p:extLst>
      <p:ext uri="{BB962C8B-B14F-4D97-AF65-F5344CB8AC3E}">
        <p14:creationId xmlns:p14="http://schemas.microsoft.com/office/powerpoint/2010/main" val="74327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Complications - Rendering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rendering of the algorithms current state is far from trivial</a:t>
            </a:r>
          </a:p>
          <a:p>
            <a:r>
              <a:rPr lang="en-GB" dirty="0" smtClean="0"/>
              <a:t>The application must display;</a:t>
            </a:r>
          </a:p>
          <a:p>
            <a:pPr lvl="1"/>
            <a:r>
              <a:rPr lang="en-GB" dirty="0" smtClean="0"/>
              <a:t>The city locations</a:t>
            </a:r>
          </a:p>
          <a:p>
            <a:pPr lvl="1"/>
            <a:r>
              <a:rPr lang="en-GB" dirty="0" smtClean="0"/>
              <a:t>The paths + pheromone concentrations between cities (edges)</a:t>
            </a:r>
          </a:p>
          <a:p>
            <a:pPr lvl="1"/>
            <a:r>
              <a:rPr lang="en-GB" dirty="0" smtClean="0"/>
              <a:t>Agent location</a:t>
            </a:r>
          </a:p>
          <a:p>
            <a:pPr lvl="1"/>
            <a:r>
              <a:rPr lang="en-GB" dirty="0" smtClean="0"/>
              <a:t>Agents movement</a:t>
            </a:r>
          </a:p>
          <a:p>
            <a:pPr lvl="1"/>
            <a:r>
              <a:rPr lang="en-GB" dirty="0" smtClean="0"/>
              <a:t>Current best route</a:t>
            </a:r>
          </a:p>
          <a:p>
            <a:r>
              <a:rPr lang="en-GB" dirty="0" smtClean="0"/>
              <a:t>All must be done in ‘real time’</a:t>
            </a:r>
          </a:p>
          <a:p>
            <a:pPr lvl="1"/>
            <a:r>
              <a:rPr lang="en-GB" dirty="0" smtClean="0"/>
              <a:t>Every intermittent step will be shown</a:t>
            </a:r>
          </a:p>
          <a:p>
            <a:pPr lvl="1"/>
            <a:r>
              <a:rPr lang="en-GB" dirty="0" smtClean="0"/>
              <a:t>Existing solutions often just ‘skipped’ to the solution</a:t>
            </a:r>
          </a:p>
        </p:txBody>
      </p:sp>
    </p:spTree>
    <p:extLst>
      <p:ext uri="{BB962C8B-B14F-4D97-AF65-F5344CB8AC3E}">
        <p14:creationId xmlns:p14="http://schemas.microsoft.com/office/powerpoint/2010/main" val="281405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Rendering - Paths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path represents an edge connecting two nodes</a:t>
            </a:r>
            <a:endParaRPr lang="en-GB" dirty="0"/>
          </a:p>
          <a:p>
            <a:r>
              <a:rPr lang="en-GB" dirty="0" smtClean="0"/>
              <a:t>Given the location of these nodes (cities) is known;</a:t>
            </a:r>
          </a:p>
          <a:p>
            <a:pPr lvl="1"/>
            <a:r>
              <a:rPr lang="en-GB" dirty="0" smtClean="0"/>
              <a:t>A path from each city can be drawn to every other city</a:t>
            </a:r>
          </a:p>
          <a:p>
            <a:r>
              <a:rPr lang="en-GB" dirty="0" smtClean="0"/>
              <a:t>These edges must also model pheromone</a:t>
            </a:r>
          </a:p>
          <a:p>
            <a:pPr lvl="1"/>
            <a:r>
              <a:rPr lang="en-GB" dirty="0" smtClean="0"/>
              <a:t>The best way to model this is to modify line opacity</a:t>
            </a:r>
          </a:p>
          <a:p>
            <a:pPr lvl="2"/>
            <a:r>
              <a:rPr lang="en-GB" dirty="0" smtClean="0"/>
              <a:t>The higher the edge pheromone the darker the path</a:t>
            </a:r>
          </a:p>
          <a:p>
            <a:pPr lvl="1"/>
            <a:r>
              <a:rPr lang="en-GB" dirty="0" smtClean="0"/>
              <a:t>Pheromone levels for an edge are scaled by 2000</a:t>
            </a:r>
          </a:p>
          <a:p>
            <a:pPr lvl="2"/>
            <a:r>
              <a:rPr lang="en-GB" dirty="0" smtClean="0"/>
              <a:t>This is to correctly model smaller values and provide a wider range of opacity values</a:t>
            </a:r>
          </a:p>
          <a:p>
            <a:pPr lvl="2"/>
            <a:r>
              <a:rPr lang="en-GB" dirty="0" smtClean="0"/>
              <a:t>Line opacity will be: </a:t>
            </a:r>
            <a:r>
              <a:rPr lang="en-GB" dirty="0" err="1" smtClean="0"/>
              <a:t>edgePhero</a:t>
            </a:r>
            <a:r>
              <a:rPr lang="en-GB" dirty="0" smtClean="0"/>
              <a:t> * 2000 or 255 which ever is smaller</a:t>
            </a:r>
          </a:p>
        </p:txBody>
      </p:sp>
    </p:spTree>
    <p:extLst>
      <p:ext uri="{BB962C8B-B14F-4D97-AF65-F5344CB8AC3E}">
        <p14:creationId xmlns:p14="http://schemas.microsoft.com/office/powerpoint/2010/main" val="93265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18520" y="1235675"/>
            <a:ext cx="288324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918520" y="3637005"/>
            <a:ext cx="288324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936789" y="3612291"/>
            <a:ext cx="288324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2977979" y="1235674"/>
            <a:ext cx="288324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>
            <a:stCxn id="4" idx="4"/>
            <a:endCxn id="5" idx="0"/>
          </p:cNvCxnSpPr>
          <p:nvPr/>
        </p:nvCxnSpPr>
        <p:spPr>
          <a:xfrm>
            <a:off x="1062682" y="1507524"/>
            <a:ext cx="0" cy="21294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6" idx="1"/>
          </p:cNvCxnSpPr>
          <p:nvPr/>
        </p:nvCxnSpPr>
        <p:spPr>
          <a:xfrm>
            <a:off x="1021492" y="1346885"/>
            <a:ext cx="1957521" cy="23052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13651" y="1371597"/>
            <a:ext cx="2008489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071172" y="1371597"/>
            <a:ext cx="50968" cy="23766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72461" y="3748214"/>
            <a:ext cx="2008489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7" idx="3"/>
          </p:cNvCxnSpPr>
          <p:nvPr/>
        </p:nvCxnSpPr>
        <p:spPr>
          <a:xfrm flipV="1">
            <a:off x="1062682" y="1467712"/>
            <a:ext cx="1957521" cy="22880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030098" y="1243221"/>
            <a:ext cx="288324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6030098" y="3644551"/>
            <a:ext cx="288324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8048367" y="3619837"/>
            <a:ext cx="288324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8089557" y="1243220"/>
            <a:ext cx="288324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/>
          <p:cNvCxnSpPr>
            <a:stCxn id="19" idx="4"/>
            <a:endCxn id="20" idx="0"/>
          </p:cNvCxnSpPr>
          <p:nvPr/>
        </p:nvCxnSpPr>
        <p:spPr>
          <a:xfrm>
            <a:off x="6174260" y="1515070"/>
            <a:ext cx="0" cy="21294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5"/>
            <a:endCxn id="21" idx="1"/>
          </p:cNvCxnSpPr>
          <p:nvPr/>
        </p:nvCxnSpPr>
        <p:spPr>
          <a:xfrm>
            <a:off x="6276198" y="1475259"/>
            <a:ext cx="1814393" cy="218438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225229" y="1379143"/>
            <a:ext cx="2008489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8182750" y="1379143"/>
            <a:ext cx="50968" cy="23766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6"/>
            <a:endCxn id="21" idx="2"/>
          </p:cNvCxnSpPr>
          <p:nvPr/>
        </p:nvCxnSpPr>
        <p:spPr>
          <a:xfrm flipV="1">
            <a:off x="6318422" y="3755762"/>
            <a:ext cx="1729945" cy="2471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0" idx="7"/>
            <a:endCxn id="22" idx="3"/>
          </p:cNvCxnSpPr>
          <p:nvPr/>
        </p:nvCxnSpPr>
        <p:spPr>
          <a:xfrm flipV="1">
            <a:off x="6276198" y="1475258"/>
            <a:ext cx="1855583" cy="220910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000252" y="3768121"/>
            <a:ext cx="0" cy="97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7183394" y="3768119"/>
            <a:ext cx="0" cy="97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183394" y="3123854"/>
            <a:ext cx="457200" cy="162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6606746" y="1944130"/>
            <a:ext cx="573049" cy="2800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001136" y="3015049"/>
            <a:ext cx="1173124" cy="1598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ight Arrow 50"/>
          <p:cNvSpPr/>
          <p:nvPr/>
        </p:nvSpPr>
        <p:spPr>
          <a:xfrm>
            <a:off x="3995351" y="2430162"/>
            <a:ext cx="1458098" cy="502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/>
          <p:cNvSpPr txBox="1"/>
          <p:nvPr/>
        </p:nvSpPr>
        <p:spPr>
          <a:xfrm>
            <a:off x="3995351" y="1958542"/>
            <a:ext cx="177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Eventually…</a:t>
            </a:r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1062682" y="4744993"/>
            <a:ext cx="1927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Initially all edges have the same pheromone</a:t>
            </a:r>
            <a:endParaRPr lang="en-GB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3917091" y="4611805"/>
            <a:ext cx="1927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‘shortest’ paths have more pheromone: darker lines</a:t>
            </a:r>
            <a:endParaRPr lang="en-GB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6253555" y="4675255"/>
            <a:ext cx="1927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‘longest’ paths have less pheromone: lighter lines</a:t>
            </a:r>
            <a:endParaRPr lang="en-GB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1837037" y="360659"/>
            <a:ext cx="5774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This is the general case, it may vary depending on parameter values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48950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Rendering – Best Route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Displaying the best route is slightly more complex than initially thought</a:t>
            </a:r>
          </a:p>
          <a:p>
            <a:r>
              <a:rPr lang="en-GB" dirty="0" smtClean="0"/>
              <a:t>The best route is stored as a list of city indexes</a:t>
            </a:r>
          </a:p>
          <a:p>
            <a:pPr lvl="1"/>
            <a:r>
              <a:rPr lang="en-GB" dirty="0" smtClean="0"/>
              <a:t>E.g. [0,2,9,3,6,4,1,8,7,6]</a:t>
            </a:r>
          </a:p>
          <a:p>
            <a:r>
              <a:rPr lang="en-GB" dirty="0" smtClean="0"/>
              <a:t>Must iterate through this list in pairs</a:t>
            </a:r>
          </a:p>
          <a:p>
            <a:r>
              <a:rPr lang="en-GB" dirty="0" smtClean="0"/>
              <a:t>Drawn a line between each pair</a:t>
            </a:r>
          </a:p>
          <a:p>
            <a:pPr lvl="1"/>
            <a:r>
              <a:rPr lang="en-GB" dirty="0" smtClean="0"/>
              <a:t>The end of the previous line is the start of the next one</a:t>
            </a:r>
          </a:p>
          <a:p>
            <a:pPr lvl="2"/>
            <a:r>
              <a:rPr lang="en-GB" dirty="0" err="1" smtClean="0"/>
              <a:t>E.g</a:t>
            </a:r>
            <a:r>
              <a:rPr lang="en-GB" dirty="0" smtClean="0"/>
              <a:t> 0 and 2, 2 and 9, 9 and 3 ….</a:t>
            </a:r>
          </a:p>
          <a:p>
            <a:r>
              <a:rPr lang="en-GB" dirty="0" smtClean="0"/>
              <a:t>Each line will join to create the best path…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14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076074" y="634250"/>
            <a:ext cx="288324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2688631" y="641093"/>
            <a:ext cx="288324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726863" y="1561007"/>
            <a:ext cx="288324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797782" y="2009969"/>
            <a:ext cx="288324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841297" y="2281818"/>
            <a:ext cx="288324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/>
          <p:cNvCxnSpPr>
            <a:endCxn id="10" idx="0"/>
          </p:cNvCxnSpPr>
          <p:nvPr/>
        </p:nvCxnSpPr>
        <p:spPr>
          <a:xfrm flipH="1">
            <a:off x="985459" y="770174"/>
            <a:ext cx="234778" cy="1511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47010" y="733103"/>
            <a:ext cx="1694933" cy="1412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8" idx="1"/>
          </p:cNvCxnSpPr>
          <p:nvPr/>
        </p:nvCxnSpPr>
        <p:spPr>
          <a:xfrm>
            <a:off x="1160514" y="770174"/>
            <a:ext cx="608573" cy="830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7" idx="2"/>
          </p:cNvCxnSpPr>
          <p:nvPr/>
        </p:nvCxnSpPr>
        <p:spPr>
          <a:xfrm>
            <a:off x="1282020" y="777017"/>
            <a:ext cx="140661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7" idx="3"/>
          </p:cNvCxnSpPr>
          <p:nvPr/>
        </p:nvCxnSpPr>
        <p:spPr>
          <a:xfrm flipV="1">
            <a:off x="1906036" y="873131"/>
            <a:ext cx="824819" cy="830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7"/>
            <a:endCxn id="8" idx="3"/>
          </p:cNvCxnSpPr>
          <p:nvPr/>
        </p:nvCxnSpPr>
        <p:spPr>
          <a:xfrm flipV="1">
            <a:off x="1087397" y="1793045"/>
            <a:ext cx="681690" cy="528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1871026" y="1696932"/>
            <a:ext cx="1070917" cy="448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970019" y="2145893"/>
            <a:ext cx="1971924" cy="2649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9" idx="4"/>
          </p:cNvCxnSpPr>
          <p:nvPr/>
        </p:nvCxnSpPr>
        <p:spPr>
          <a:xfrm>
            <a:off x="2870378" y="793516"/>
            <a:ext cx="71566" cy="1488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3"/>
            <a:endCxn id="10" idx="7"/>
          </p:cNvCxnSpPr>
          <p:nvPr/>
        </p:nvCxnSpPr>
        <p:spPr>
          <a:xfrm flipH="1">
            <a:off x="1087397" y="873131"/>
            <a:ext cx="1643458" cy="1448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113511" y="538136"/>
            <a:ext cx="288324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7691057" y="538136"/>
            <a:ext cx="288324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6764300" y="1464893"/>
            <a:ext cx="288324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7835219" y="1913855"/>
            <a:ext cx="288324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5878734" y="2185704"/>
            <a:ext cx="288324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Connector 43"/>
          <p:cNvCxnSpPr>
            <a:endCxn id="43" idx="0"/>
          </p:cNvCxnSpPr>
          <p:nvPr/>
        </p:nvCxnSpPr>
        <p:spPr>
          <a:xfrm flipH="1">
            <a:off x="6022896" y="674060"/>
            <a:ext cx="234778" cy="1511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9" idx="5"/>
            <a:endCxn id="42" idx="1"/>
          </p:cNvCxnSpPr>
          <p:nvPr/>
        </p:nvCxnSpPr>
        <p:spPr>
          <a:xfrm>
            <a:off x="6359611" y="770174"/>
            <a:ext cx="1517832" cy="11834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9" idx="4"/>
            <a:endCxn id="41" idx="1"/>
          </p:cNvCxnSpPr>
          <p:nvPr/>
        </p:nvCxnSpPr>
        <p:spPr>
          <a:xfrm>
            <a:off x="6257673" y="809985"/>
            <a:ext cx="548851" cy="6947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0" idx="2"/>
          </p:cNvCxnSpPr>
          <p:nvPr/>
        </p:nvCxnSpPr>
        <p:spPr>
          <a:xfrm>
            <a:off x="6284446" y="674060"/>
            <a:ext cx="140661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0" idx="3"/>
          </p:cNvCxnSpPr>
          <p:nvPr/>
        </p:nvCxnSpPr>
        <p:spPr>
          <a:xfrm flipV="1">
            <a:off x="6908462" y="770174"/>
            <a:ext cx="824819" cy="830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3" idx="7"/>
            <a:endCxn id="41" idx="3"/>
          </p:cNvCxnSpPr>
          <p:nvPr/>
        </p:nvCxnSpPr>
        <p:spPr>
          <a:xfrm flipV="1">
            <a:off x="6124834" y="1696931"/>
            <a:ext cx="681690" cy="5285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6908463" y="1600818"/>
            <a:ext cx="1070917" cy="448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2"/>
            <a:endCxn id="43" idx="6"/>
          </p:cNvCxnSpPr>
          <p:nvPr/>
        </p:nvCxnSpPr>
        <p:spPr>
          <a:xfrm flipH="1">
            <a:off x="6167058" y="2049780"/>
            <a:ext cx="1668161" cy="27184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0" idx="3"/>
            <a:endCxn id="43" idx="7"/>
          </p:cNvCxnSpPr>
          <p:nvPr/>
        </p:nvCxnSpPr>
        <p:spPr>
          <a:xfrm flipH="1">
            <a:off x="6124834" y="770174"/>
            <a:ext cx="1608447" cy="145534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ight Arrow 58"/>
          <p:cNvSpPr/>
          <p:nvPr/>
        </p:nvSpPr>
        <p:spPr>
          <a:xfrm>
            <a:off x="3716300" y="1464893"/>
            <a:ext cx="1622854" cy="448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3617446" y="1000829"/>
            <a:ext cx="187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Converges to…</a:t>
            </a:r>
            <a:endParaRPr lang="en-GB" dirty="0"/>
          </a:p>
        </p:txBody>
      </p:sp>
      <p:sp>
        <p:nvSpPr>
          <p:cNvPr id="61" name="TextBox 60"/>
          <p:cNvSpPr txBox="1"/>
          <p:nvPr/>
        </p:nvSpPr>
        <p:spPr>
          <a:xfrm>
            <a:off x="958686" y="287573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799073" y="2555731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957521" y="1464209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64" name="TextBox 63"/>
          <p:cNvSpPr txBox="1"/>
          <p:nvPr/>
        </p:nvSpPr>
        <p:spPr>
          <a:xfrm>
            <a:off x="2877077" y="2266014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65" name="TextBox 64"/>
          <p:cNvSpPr txBox="1"/>
          <p:nvPr/>
        </p:nvSpPr>
        <p:spPr>
          <a:xfrm>
            <a:off x="2795735" y="255322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34228" y="205894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67" name="TextBox 66"/>
          <p:cNvSpPr txBox="1"/>
          <p:nvPr/>
        </p:nvSpPr>
        <p:spPr>
          <a:xfrm>
            <a:off x="5874615" y="2474052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33063" y="1382530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69" name="TextBox 68"/>
          <p:cNvSpPr txBox="1"/>
          <p:nvPr/>
        </p:nvSpPr>
        <p:spPr>
          <a:xfrm>
            <a:off x="7952619" y="2184335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7871277" y="173643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198771" y="1016520"/>
            <a:ext cx="2566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Best route:</a:t>
            </a:r>
          </a:p>
          <a:p>
            <a:r>
              <a:rPr lang="en-GB" dirty="0" smtClean="0"/>
              <a:t>[2,1,3,0,4]</a:t>
            </a:r>
            <a:endParaRPr lang="en-GB" dirty="0"/>
          </a:p>
        </p:txBody>
      </p:sp>
      <p:sp>
        <p:nvSpPr>
          <p:cNvPr id="72" name="Oval 71"/>
          <p:cNvSpPr/>
          <p:nvPr/>
        </p:nvSpPr>
        <p:spPr>
          <a:xfrm>
            <a:off x="385109" y="3476955"/>
            <a:ext cx="288324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/>
          <p:nvPr/>
        </p:nvSpPr>
        <p:spPr>
          <a:xfrm>
            <a:off x="1962655" y="3476955"/>
            <a:ext cx="288324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/>
          <p:cNvSpPr/>
          <p:nvPr/>
        </p:nvSpPr>
        <p:spPr>
          <a:xfrm>
            <a:off x="1035898" y="4403712"/>
            <a:ext cx="288324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2106817" y="4852674"/>
            <a:ext cx="288324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150332" y="5124523"/>
            <a:ext cx="288324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7" name="Straight Connector 76"/>
          <p:cNvCxnSpPr>
            <a:endCxn id="76" idx="0"/>
          </p:cNvCxnSpPr>
          <p:nvPr/>
        </p:nvCxnSpPr>
        <p:spPr>
          <a:xfrm flipH="1">
            <a:off x="294494" y="3612879"/>
            <a:ext cx="234778" cy="1511644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2" idx="5"/>
            <a:endCxn id="75" idx="1"/>
          </p:cNvCxnSpPr>
          <p:nvPr/>
        </p:nvCxnSpPr>
        <p:spPr>
          <a:xfrm>
            <a:off x="631209" y="3708993"/>
            <a:ext cx="1517832" cy="1183492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2" idx="4"/>
            <a:endCxn id="74" idx="1"/>
          </p:cNvCxnSpPr>
          <p:nvPr/>
        </p:nvCxnSpPr>
        <p:spPr>
          <a:xfrm>
            <a:off x="529271" y="3748804"/>
            <a:ext cx="548851" cy="694719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73" idx="2"/>
          </p:cNvCxnSpPr>
          <p:nvPr/>
        </p:nvCxnSpPr>
        <p:spPr>
          <a:xfrm>
            <a:off x="556044" y="3612879"/>
            <a:ext cx="140661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73" idx="3"/>
          </p:cNvCxnSpPr>
          <p:nvPr/>
        </p:nvCxnSpPr>
        <p:spPr>
          <a:xfrm flipV="1">
            <a:off x="1180060" y="3708993"/>
            <a:ext cx="824819" cy="830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6" idx="7"/>
            <a:endCxn id="74" idx="3"/>
          </p:cNvCxnSpPr>
          <p:nvPr/>
        </p:nvCxnSpPr>
        <p:spPr>
          <a:xfrm flipV="1">
            <a:off x="396432" y="4635750"/>
            <a:ext cx="681690" cy="528584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1180061" y="4539637"/>
            <a:ext cx="1070917" cy="448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5" idx="2"/>
            <a:endCxn id="76" idx="6"/>
          </p:cNvCxnSpPr>
          <p:nvPr/>
        </p:nvCxnSpPr>
        <p:spPr>
          <a:xfrm flipH="1">
            <a:off x="438656" y="4988599"/>
            <a:ext cx="1668161" cy="271849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1022531" y="4056987"/>
            <a:ext cx="1608447" cy="1455341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05826" y="3144713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88" name="TextBox 87"/>
          <p:cNvSpPr txBox="1"/>
          <p:nvPr/>
        </p:nvSpPr>
        <p:spPr>
          <a:xfrm>
            <a:off x="146213" y="5412871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04661" y="4321349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90" name="TextBox 89"/>
          <p:cNvSpPr txBox="1"/>
          <p:nvPr/>
        </p:nvSpPr>
        <p:spPr>
          <a:xfrm>
            <a:off x="2224217" y="5123154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91" name="TextBox 90"/>
          <p:cNvSpPr txBox="1"/>
          <p:nvPr/>
        </p:nvSpPr>
        <p:spPr>
          <a:xfrm>
            <a:off x="2142875" y="3112462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cxnSp>
        <p:nvCxnSpPr>
          <p:cNvPr id="92" name="Straight Connector 91"/>
          <p:cNvCxnSpPr>
            <a:stCxn id="40" idx="4"/>
            <a:endCxn id="42" idx="0"/>
          </p:cNvCxnSpPr>
          <p:nvPr/>
        </p:nvCxnSpPr>
        <p:spPr>
          <a:xfrm>
            <a:off x="7835219" y="809985"/>
            <a:ext cx="144162" cy="11038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3050567" y="3437144"/>
            <a:ext cx="288324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/>
          <p:cNvSpPr/>
          <p:nvPr/>
        </p:nvSpPr>
        <p:spPr>
          <a:xfrm>
            <a:off x="4628113" y="3437144"/>
            <a:ext cx="288324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/>
          <p:cNvSpPr/>
          <p:nvPr/>
        </p:nvSpPr>
        <p:spPr>
          <a:xfrm>
            <a:off x="3701356" y="4363901"/>
            <a:ext cx="288324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Oval 120"/>
          <p:cNvSpPr/>
          <p:nvPr/>
        </p:nvSpPr>
        <p:spPr>
          <a:xfrm>
            <a:off x="4772275" y="4812863"/>
            <a:ext cx="288324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/>
          <p:cNvSpPr/>
          <p:nvPr/>
        </p:nvSpPr>
        <p:spPr>
          <a:xfrm>
            <a:off x="2815790" y="5084712"/>
            <a:ext cx="288324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3" name="Straight Connector 122"/>
          <p:cNvCxnSpPr>
            <a:endCxn id="122" idx="0"/>
          </p:cNvCxnSpPr>
          <p:nvPr/>
        </p:nvCxnSpPr>
        <p:spPr>
          <a:xfrm flipH="1">
            <a:off x="2959952" y="3573068"/>
            <a:ext cx="234778" cy="1511644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18" idx="5"/>
            <a:endCxn id="121" idx="1"/>
          </p:cNvCxnSpPr>
          <p:nvPr/>
        </p:nvCxnSpPr>
        <p:spPr>
          <a:xfrm>
            <a:off x="3296667" y="3669182"/>
            <a:ext cx="1517832" cy="1183492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8" idx="4"/>
            <a:endCxn id="120" idx="1"/>
          </p:cNvCxnSpPr>
          <p:nvPr/>
        </p:nvCxnSpPr>
        <p:spPr>
          <a:xfrm>
            <a:off x="3194729" y="3708993"/>
            <a:ext cx="548851" cy="694719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endCxn id="119" idx="2"/>
          </p:cNvCxnSpPr>
          <p:nvPr/>
        </p:nvCxnSpPr>
        <p:spPr>
          <a:xfrm>
            <a:off x="3221502" y="3573068"/>
            <a:ext cx="1406611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endCxn id="119" idx="3"/>
          </p:cNvCxnSpPr>
          <p:nvPr/>
        </p:nvCxnSpPr>
        <p:spPr>
          <a:xfrm flipV="1">
            <a:off x="3845518" y="3669182"/>
            <a:ext cx="824819" cy="830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22" idx="7"/>
            <a:endCxn id="120" idx="3"/>
          </p:cNvCxnSpPr>
          <p:nvPr/>
        </p:nvCxnSpPr>
        <p:spPr>
          <a:xfrm flipV="1">
            <a:off x="3061890" y="4595939"/>
            <a:ext cx="681690" cy="528584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 flipV="1">
            <a:off x="3845519" y="4499826"/>
            <a:ext cx="1070917" cy="448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21" idx="2"/>
            <a:endCxn id="122" idx="6"/>
          </p:cNvCxnSpPr>
          <p:nvPr/>
        </p:nvCxnSpPr>
        <p:spPr>
          <a:xfrm flipH="1">
            <a:off x="3104114" y="4948788"/>
            <a:ext cx="1668161" cy="271849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3640114" y="4017176"/>
            <a:ext cx="1608447" cy="1455341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971284" y="3104902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33" name="TextBox 132"/>
          <p:cNvSpPr txBox="1"/>
          <p:nvPr/>
        </p:nvSpPr>
        <p:spPr>
          <a:xfrm>
            <a:off x="2811671" y="5373060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970119" y="4281538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35" name="TextBox 134"/>
          <p:cNvSpPr txBox="1"/>
          <p:nvPr/>
        </p:nvSpPr>
        <p:spPr>
          <a:xfrm>
            <a:off x="4889675" y="5083343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136" name="TextBox 135"/>
          <p:cNvSpPr txBox="1"/>
          <p:nvPr/>
        </p:nvSpPr>
        <p:spPr>
          <a:xfrm>
            <a:off x="4808333" y="3072651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37" name="Oval 136"/>
          <p:cNvSpPr/>
          <p:nvPr/>
        </p:nvSpPr>
        <p:spPr>
          <a:xfrm>
            <a:off x="5764413" y="3471361"/>
            <a:ext cx="288324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Oval 137"/>
          <p:cNvSpPr/>
          <p:nvPr/>
        </p:nvSpPr>
        <p:spPr>
          <a:xfrm>
            <a:off x="7341959" y="3471361"/>
            <a:ext cx="288324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Oval 138"/>
          <p:cNvSpPr/>
          <p:nvPr/>
        </p:nvSpPr>
        <p:spPr>
          <a:xfrm>
            <a:off x="6415202" y="4398118"/>
            <a:ext cx="288324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Oval 139"/>
          <p:cNvSpPr/>
          <p:nvPr/>
        </p:nvSpPr>
        <p:spPr>
          <a:xfrm>
            <a:off x="7486121" y="4847080"/>
            <a:ext cx="288324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val 140"/>
          <p:cNvSpPr/>
          <p:nvPr/>
        </p:nvSpPr>
        <p:spPr>
          <a:xfrm>
            <a:off x="5529636" y="5118929"/>
            <a:ext cx="288324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Connector 141"/>
          <p:cNvCxnSpPr>
            <a:endCxn id="141" idx="0"/>
          </p:cNvCxnSpPr>
          <p:nvPr/>
        </p:nvCxnSpPr>
        <p:spPr>
          <a:xfrm flipH="1">
            <a:off x="5673798" y="3607285"/>
            <a:ext cx="234778" cy="1511644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37" idx="5"/>
            <a:endCxn id="140" idx="1"/>
          </p:cNvCxnSpPr>
          <p:nvPr/>
        </p:nvCxnSpPr>
        <p:spPr>
          <a:xfrm>
            <a:off x="6010513" y="3703399"/>
            <a:ext cx="1517832" cy="1183492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7" idx="4"/>
            <a:endCxn id="139" idx="1"/>
          </p:cNvCxnSpPr>
          <p:nvPr/>
        </p:nvCxnSpPr>
        <p:spPr>
          <a:xfrm>
            <a:off x="5908575" y="3743210"/>
            <a:ext cx="548851" cy="694719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endCxn id="138" idx="2"/>
          </p:cNvCxnSpPr>
          <p:nvPr/>
        </p:nvCxnSpPr>
        <p:spPr>
          <a:xfrm>
            <a:off x="5935348" y="3607285"/>
            <a:ext cx="1406611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endCxn id="138" idx="3"/>
          </p:cNvCxnSpPr>
          <p:nvPr/>
        </p:nvCxnSpPr>
        <p:spPr>
          <a:xfrm flipV="1">
            <a:off x="6559364" y="3703399"/>
            <a:ext cx="824819" cy="83064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1" idx="7"/>
            <a:endCxn id="139" idx="3"/>
          </p:cNvCxnSpPr>
          <p:nvPr/>
        </p:nvCxnSpPr>
        <p:spPr>
          <a:xfrm flipV="1">
            <a:off x="5775736" y="4630156"/>
            <a:ext cx="681690" cy="528584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 flipV="1">
            <a:off x="6559365" y="4534043"/>
            <a:ext cx="1070917" cy="448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0" idx="2"/>
            <a:endCxn id="141" idx="6"/>
          </p:cNvCxnSpPr>
          <p:nvPr/>
        </p:nvCxnSpPr>
        <p:spPr>
          <a:xfrm flipH="1">
            <a:off x="5817960" y="4983005"/>
            <a:ext cx="1668161" cy="271849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6401835" y="4051393"/>
            <a:ext cx="1608447" cy="1455341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5685130" y="3139119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52" name="TextBox 151"/>
          <p:cNvSpPr txBox="1"/>
          <p:nvPr/>
        </p:nvSpPr>
        <p:spPr>
          <a:xfrm>
            <a:off x="5525517" y="5407277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6683965" y="4315755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54" name="TextBox 153"/>
          <p:cNvSpPr txBox="1"/>
          <p:nvPr/>
        </p:nvSpPr>
        <p:spPr>
          <a:xfrm>
            <a:off x="7603521" y="5117560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155" name="TextBox 154"/>
          <p:cNvSpPr txBox="1"/>
          <p:nvPr/>
        </p:nvSpPr>
        <p:spPr>
          <a:xfrm>
            <a:off x="7522179" y="3106868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56" name="Oval 155"/>
          <p:cNvSpPr/>
          <p:nvPr/>
        </p:nvSpPr>
        <p:spPr>
          <a:xfrm>
            <a:off x="8831026" y="3437144"/>
            <a:ext cx="288324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Oval 156"/>
          <p:cNvSpPr/>
          <p:nvPr/>
        </p:nvSpPr>
        <p:spPr>
          <a:xfrm>
            <a:off x="10408572" y="3437144"/>
            <a:ext cx="288324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Oval 157"/>
          <p:cNvSpPr/>
          <p:nvPr/>
        </p:nvSpPr>
        <p:spPr>
          <a:xfrm>
            <a:off x="9481815" y="4363901"/>
            <a:ext cx="288324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Oval 158"/>
          <p:cNvSpPr/>
          <p:nvPr/>
        </p:nvSpPr>
        <p:spPr>
          <a:xfrm>
            <a:off x="10552734" y="4812863"/>
            <a:ext cx="288324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Oval 159"/>
          <p:cNvSpPr/>
          <p:nvPr/>
        </p:nvSpPr>
        <p:spPr>
          <a:xfrm>
            <a:off x="8596249" y="5084712"/>
            <a:ext cx="288324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1" name="Straight Connector 160"/>
          <p:cNvCxnSpPr>
            <a:endCxn id="160" idx="0"/>
          </p:cNvCxnSpPr>
          <p:nvPr/>
        </p:nvCxnSpPr>
        <p:spPr>
          <a:xfrm flipH="1">
            <a:off x="8740411" y="3573068"/>
            <a:ext cx="234778" cy="1511644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56" idx="5"/>
            <a:endCxn id="159" idx="1"/>
          </p:cNvCxnSpPr>
          <p:nvPr/>
        </p:nvCxnSpPr>
        <p:spPr>
          <a:xfrm>
            <a:off x="9077126" y="3669182"/>
            <a:ext cx="1517832" cy="1183492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56" idx="4"/>
            <a:endCxn id="158" idx="1"/>
          </p:cNvCxnSpPr>
          <p:nvPr/>
        </p:nvCxnSpPr>
        <p:spPr>
          <a:xfrm>
            <a:off x="8975188" y="3708993"/>
            <a:ext cx="548851" cy="694719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endCxn id="157" idx="2"/>
          </p:cNvCxnSpPr>
          <p:nvPr/>
        </p:nvCxnSpPr>
        <p:spPr>
          <a:xfrm>
            <a:off x="9001961" y="3573068"/>
            <a:ext cx="1406611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endCxn id="157" idx="3"/>
          </p:cNvCxnSpPr>
          <p:nvPr/>
        </p:nvCxnSpPr>
        <p:spPr>
          <a:xfrm flipV="1">
            <a:off x="9625977" y="3669182"/>
            <a:ext cx="824819" cy="83064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160" idx="7"/>
            <a:endCxn id="158" idx="3"/>
          </p:cNvCxnSpPr>
          <p:nvPr/>
        </p:nvCxnSpPr>
        <p:spPr>
          <a:xfrm flipV="1">
            <a:off x="8842349" y="4595939"/>
            <a:ext cx="681690" cy="528584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 flipV="1">
            <a:off x="9625978" y="4499826"/>
            <a:ext cx="1070917" cy="44896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59" idx="2"/>
            <a:endCxn id="160" idx="6"/>
          </p:cNvCxnSpPr>
          <p:nvPr/>
        </p:nvCxnSpPr>
        <p:spPr>
          <a:xfrm flipH="1">
            <a:off x="8884573" y="4948788"/>
            <a:ext cx="1668161" cy="271849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9468448" y="4017176"/>
            <a:ext cx="1608447" cy="1455341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8751743" y="3104902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71" name="TextBox 170"/>
          <p:cNvSpPr txBox="1"/>
          <p:nvPr/>
        </p:nvSpPr>
        <p:spPr>
          <a:xfrm>
            <a:off x="8592130" y="5373060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9750578" y="4281538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73" name="TextBox 172"/>
          <p:cNvSpPr txBox="1"/>
          <p:nvPr/>
        </p:nvSpPr>
        <p:spPr>
          <a:xfrm>
            <a:off x="10670134" y="5083343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174" name="TextBox 173"/>
          <p:cNvSpPr txBox="1"/>
          <p:nvPr/>
        </p:nvSpPr>
        <p:spPr>
          <a:xfrm>
            <a:off x="10588792" y="3072651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78016" y="5730689"/>
            <a:ext cx="161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2 to 1</a:t>
            </a:r>
            <a:endParaRPr lang="en-GB" dirty="0"/>
          </a:p>
        </p:txBody>
      </p:sp>
      <p:sp>
        <p:nvSpPr>
          <p:cNvPr id="176" name="TextBox 175"/>
          <p:cNvSpPr txBox="1"/>
          <p:nvPr/>
        </p:nvSpPr>
        <p:spPr>
          <a:xfrm>
            <a:off x="3158671" y="5727234"/>
            <a:ext cx="161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1 to </a:t>
            </a:r>
            <a:r>
              <a:rPr lang="en-GB" dirty="0"/>
              <a:t>3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5791187" y="5725095"/>
            <a:ext cx="161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3 to 0</a:t>
            </a:r>
            <a:endParaRPr lang="en-GB" dirty="0"/>
          </a:p>
        </p:txBody>
      </p:sp>
      <p:sp>
        <p:nvSpPr>
          <p:cNvPr id="178" name="TextBox 177"/>
          <p:cNvSpPr txBox="1"/>
          <p:nvPr/>
        </p:nvSpPr>
        <p:spPr>
          <a:xfrm>
            <a:off x="8975188" y="5731760"/>
            <a:ext cx="161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0 to 4</a:t>
            </a:r>
            <a:endParaRPr lang="en-GB" dirty="0"/>
          </a:p>
        </p:txBody>
      </p:sp>
      <p:sp>
        <p:nvSpPr>
          <p:cNvPr id="179" name="Right Arrow 178"/>
          <p:cNvSpPr/>
          <p:nvPr/>
        </p:nvSpPr>
        <p:spPr>
          <a:xfrm>
            <a:off x="1950296" y="5805923"/>
            <a:ext cx="950495" cy="262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Right Arrow 179"/>
          <p:cNvSpPr/>
          <p:nvPr/>
        </p:nvSpPr>
        <p:spPr>
          <a:xfrm>
            <a:off x="4670337" y="5793108"/>
            <a:ext cx="950495" cy="262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Right Arrow 180"/>
          <p:cNvSpPr/>
          <p:nvPr/>
        </p:nvSpPr>
        <p:spPr>
          <a:xfrm>
            <a:off x="7733281" y="5791535"/>
            <a:ext cx="950495" cy="262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06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Rendering - Movement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Most solutions offer no visualisation of the agents movement</a:t>
            </a:r>
          </a:p>
          <a:p>
            <a:r>
              <a:rPr lang="en-GB" dirty="0" smtClean="0"/>
              <a:t>This is a difficult task</a:t>
            </a:r>
          </a:p>
          <a:p>
            <a:r>
              <a:rPr lang="en-GB" dirty="0" smtClean="0"/>
              <a:t>Given the agents starting city index and its next probable location</a:t>
            </a:r>
          </a:p>
          <a:p>
            <a:pPr lvl="1"/>
            <a:r>
              <a:rPr lang="en-GB" dirty="0" smtClean="0"/>
              <a:t>The path it took can be extracted</a:t>
            </a:r>
          </a:p>
          <a:p>
            <a:r>
              <a:rPr lang="en-GB" dirty="0" smtClean="0"/>
              <a:t>Once the path taken is known;</a:t>
            </a:r>
          </a:p>
          <a:p>
            <a:pPr lvl="1"/>
            <a:r>
              <a:rPr lang="en-GB" dirty="0" smtClean="0"/>
              <a:t>This can be highlighted to the user</a:t>
            </a:r>
          </a:p>
          <a:p>
            <a:pPr lvl="2"/>
            <a:r>
              <a:rPr lang="en-GB" dirty="0" smtClean="0"/>
              <a:t>Currently uses Liner Interpolation </a:t>
            </a:r>
          </a:p>
          <a:p>
            <a:pPr lvl="2"/>
            <a:r>
              <a:rPr lang="en-GB" dirty="0" smtClean="0"/>
              <a:t>Is this the best method</a:t>
            </a:r>
          </a:p>
          <a:p>
            <a:pPr lvl="2"/>
            <a:r>
              <a:rPr lang="en-GB" dirty="0" smtClean="0"/>
              <a:t>What is meant by highlighting…</a:t>
            </a:r>
          </a:p>
          <a:p>
            <a:pPr lvl="3"/>
            <a:r>
              <a:rPr lang="en-GB" dirty="0" smtClean="0"/>
              <a:t>Colours, images, … </a:t>
            </a:r>
          </a:p>
        </p:txBody>
      </p:sp>
    </p:spTree>
    <p:extLst>
      <p:ext uri="{BB962C8B-B14F-4D97-AF65-F5344CB8AC3E}">
        <p14:creationId xmlns:p14="http://schemas.microsoft.com/office/powerpoint/2010/main" val="204385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716692" y="4464908"/>
            <a:ext cx="8557310" cy="1576454"/>
          </a:xfrm>
        </p:spPr>
        <p:txBody>
          <a:bodyPr/>
          <a:lstStyle/>
          <a:p>
            <a:r>
              <a:rPr lang="en-GB" dirty="0" smtClean="0"/>
              <a:t>No indication of movement</a:t>
            </a:r>
          </a:p>
          <a:p>
            <a:r>
              <a:rPr lang="en-GB" dirty="0" smtClean="0"/>
              <a:t>Agent seems to ‘teleport’</a:t>
            </a:r>
          </a:p>
          <a:p>
            <a:r>
              <a:rPr lang="en-GB" dirty="0" smtClean="0"/>
              <a:t>This is a trivial example, with </a:t>
            </a:r>
            <a:r>
              <a:rPr lang="en-GB" smtClean="0"/>
              <a:t>more cities/agents </a:t>
            </a:r>
            <a:r>
              <a:rPr lang="en-GB" dirty="0" smtClean="0"/>
              <a:t>its even more of a problem</a:t>
            </a:r>
          </a:p>
          <a:p>
            <a:r>
              <a:rPr lang="en-GB" dirty="0" smtClean="0"/>
              <a:t>There must be a way to visualise this movement…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2791605" y="774187"/>
            <a:ext cx="288324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5678967" y="1229782"/>
            <a:ext cx="288324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/>
          <p:cNvCxnSpPr>
            <a:endCxn id="25" idx="2"/>
          </p:cNvCxnSpPr>
          <p:nvPr/>
        </p:nvCxnSpPr>
        <p:spPr>
          <a:xfrm>
            <a:off x="2935767" y="910111"/>
            <a:ext cx="2743200" cy="455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74108" y="404855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5678966" y="797434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2713344" y="2451499"/>
            <a:ext cx="288324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5600706" y="2907094"/>
            <a:ext cx="288324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35"/>
          <p:cNvCxnSpPr>
            <a:endCxn id="35" idx="2"/>
          </p:cNvCxnSpPr>
          <p:nvPr/>
        </p:nvCxnSpPr>
        <p:spPr>
          <a:xfrm>
            <a:off x="2857506" y="2587423"/>
            <a:ext cx="2743200" cy="455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95847" y="2082167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5" y="2474746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40" name="Oval 39"/>
          <p:cNvSpPr/>
          <p:nvPr/>
        </p:nvSpPr>
        <p:spPr>
          <a:xfrm>
            <a:off x="2810696" y="780958"/>
            <a:ext cx="248602" cy="248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5626241" y="2928704"/>
            <a:ext cx="248602" cy="248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Down Arrow 41"/>
          <p:cNvSpPr/>
          <p:nvPr/>
        </p:nvSpPr>
        <p:spPr>
          <a:xfrm>
            <a:off x="4103993" y="1449283"/>
            <a:ext cx="406749" cy="990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92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Provide a visual representation of Ant Colony Methods</a:t>
            </a:r>
          </a:p>
          <a:p>
            <a:pPr lvl="1"/>
            <a:r>
              <a:rPr lang="en-GB" dirty="0" smtClean="0"/>
              <a:t>Nodes, Agents, Pheromone, Agent movement, Best route, …</a:t>
            </a:r>
          </a:p>
          <a:p>
            <a:r>
              <a:rPr lang="en-GB" dirty="0" smtClean="0"/>
              <a:t>Enable user interaction</a:t>
            </a:r>
          </a:p>
          <a:p>
            <a:pPr lvl="1"/>
            <a:r>
              <a:rPr lang="en-GB" dirty="0" smtClean="0"/>
              <a:t>Modify parameters</a:t>
            </a:r>
          </a:p>
          <a:p>
            <a:pPr lvl="1"/>
            <a:r>
              <a:rPr lang="en-GB" dirty="0" smtClean="0"/>
              <a:t>Start/stop execution</a:t>
            </a:r>
          </a:p>
          <a:p>
            <a:pPr lvl="1"/>
            <a:r>
              <a:rPr lang="en-GB" dirty="0" smtClean="0"/>
              <a:t>Generate new problems</a:t>
            </a:r>
          </a:p>
          <a:p>
            <a:pPr lvl="1"/>
            <a:r>
              <a:rPr lang="en-GB" dirty="0" smtClean="0"/>
              <a:t>Load/save problem configurations</a:t>
            </a:r>
          </a:p>
          <a:p>
            <a:r>
              <a:rPr lang="en-GB" dirty="0" smtClean="0"/>
              <a:t>Educational Objectives</a:t>
            </a:r>
          </a:p>
          <a:p>
            <a:pPr lvl="1"/>
            <a:r>
              <a:rPr lang="en-GB" dirty="0" smtClean="0"/>
              <a:t>Teaching tool</a:t>
            </a:r>
          </a:p>
          <a:p>
            <a:r>
              <a:rPr lang="en-GB" dirty="0" smtClean="0"/>
              <a:t>Explore any potential extensions</a:t>
            </a:r>
          </a:p>
          <a:p>
            <a:pPr marL="457200" lvl="1" indent="0">
              <a:buNone/>
            </a:pPr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100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71023" y="694212"/>
            <a:ext cx="288324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658385" y="1149807"/>
            <a:ext cx="288324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/>
          <p:cNvCxnSpPr>
            <a:endCxn id="5" idx="2"/>
          </p:cNvCxnSpPr>
          <p:nvPr/>
        </p:nvCxnSpPr>
        <p:spPr>
          <a:xfrm>
            <a:off x="915185" y="830136"/>
            <a:ext cx="2743200" cy="455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3526" y="324880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658384" y="717459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2209" y="978874"/>
            <a:ext cx="709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(10,5)</a:t>
            </a:r>
            <a:endParaRPr lang="en-GB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3447809" y="1389484"/>
            <a:ext cx="709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(20,7)</a:t>
            </a:r>
            <a:endParaRPr lang="en-GB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159616" y="307377"/>
            <a:ext cx="709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µ = 0.5</a:t>
            </a:r>
            <a:endParaRPr lang="en-GB" sz="10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452563" y="523280"/>
            <a:ext cx="61791" cy="57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29730" y="1738184"/>
            <a:ext cx="7850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Target</a:t>
            </a:r>
            <a:r>
              <a:rPr lang="en-GB" baseline="-25000" dirty="0" err="1" smtClean="0"/>
              <a:t>x</a:t>
            </a:r>
            <a:r>
              <a:rPr lang="en-GB" dirty="0"/>
              <a:t> </a:t>
            </a:r>
            <a:r>
              <a:rPr lang="en-GB" dirty="0" smtClean="0"/>
              <a:t>= (0.x * (1 - µ) + 1.x * µ)	</a:t>
            </a:r>
            <a:r>
              <a:rPr lang="en-GB" dirty="0"/>
              <a:t> </a:t>
            </a:r>
            <a:r>
              <a:rPr lang="en-GB" dirty="0" err="1"/>
              <a:t>Target</a:t>
            </a:r>
            <a:r>
              <a:rPr lang="en-GB" baseline="-25000" dirty="0" err="1"/>
              <a:t>x</a:t>
            </a:r>
            <a:r>
              <a:rPr lang="en-GB" baseline="-25000" dirty="0"/>
              <a:t> </a:t>
            </a:r>
            <a:r>
              <a:rPr lang="en-GB" baseline="-25000" dirty="0" smtClean="0"/>
              <a:t> </a:t>
            </a:r>
            <a:r>
              <a:rPr lang="en-GB" dirty="0" smtClean="0"/>
              <a:t>= (10 * (0.5) + 20 * 0.5) = 15	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29730" y="2161608"/>
            <a:ext cx="785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Target</a:t>
            </a:r>
            <a:r>
              <a:rPr lang="en-GB" baseline="-25000" dirty="0" err="1" smtClean="0"/>
              <a:t>y</a:t>
            </a:r>
            <a:r>
              <a:rPr lang="en-GB" dirty="0" smtClean="0"/>
              <a:t> = (0.y * (1 - µ) + 1.y * µ)	</a:t>
            </a:r>
            <a:r>
              <a:rPr lang="en-GB" dirty="0"/>
              <a:t> </a:t>
            </a:r>
            <a:r>
              <a:rPr lang="en-GB" dirty="0" err="1" smtClean="0"/>
              <a:t>Target</a:t>
            </a:r>
            <a:r>
              <a:rPr lang="en-GB" baseline="-25000" dirty="0" err="1" smtClean="0"/>
              <a:t>y</a:t>
            </a:r>
            <a:r>
              <a:rPr lang="en-GB" baseline="-25000" dirty="0" smtClean="0"/>
              <a:t>  </a:t>
            </a:r>
            <a:r>
              <a:rPr lang="en-GB" dirty="0" smtClean="0"/>
              <a:t>= (5 * (0.5) + 7 * 0.5) = 6	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5993027" y="631134"/>
            <a:ext cx="288324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8880389" y="1086729"/>
            <a:ext cx="288324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/>
          <p:cNvCxnSpPr>
            <a:endCxn id="22" idx="2"/>
          </p:cNvCxnSpPr>
          <p:nvPr/>
        </p:nvCxnSpPr>
        <p:spPr>
          <a:xfrm>
            <a:off x="6137189" y="767058"/>
            <a:ext cx="2743200" cy="455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84788" y="277888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8880388" y="654381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74213" y="915796"/>
            <a:ext cx="709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(10,5)</a:t>
            </a:r>
            <a:endParaRPr lang="en-GB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8669812" y="1342403"/>
            <a:ext cx="709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(20,7)</a:t>
            </a:r>
            <a:endParaRPr lang="en-GB" sz="1000" dirty="0"/>
          </a:p>
        </p:txBody>
      </p:sp>
      <p:sp>
        <p:nvSpPr>
          <p:cNvPr id="30" name="Oval 29"/>
          <p:cNvSpPr/>
          <p:nvPr/>
        </p:nvSpPr>
        <p:spPr>
          <a:xfrm>
            <a:off x="7545356" y="947033"/>
            <a:ext cx="189470" cy="183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7274513" y="1162017"/>
            <a:ext cx="709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(15,6)</a:t>
            </a:r>
            <a:endParaRPr lang="en-GB" sz="1000" dirty="0"/>
          </a:p>
        </p:txBody>
      </p:sp>
      <p:sp>
        <p:nvSpPr>
          <p:cNvPr id="32" name="Oval 31"/>
          <p:cNvSpPr/>
          <p:nvPr/>
        </p:nvSpPr>
        <p:spPr>
          <a:xfrm>
            <a:off x="2976956" y="3452888"/>
            <a:ext cx="288324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5864318" y="3908483"/>
            <a:ext cx="288324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3121118" y="3588812"/>
            <a:ext cx="2743200" cy="455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64317" y="3476135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58142" y="3737550"/>
            <a:ext cx="709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(10,5)</a:t>
            </a:r>
            <a:endParaRPr lang="en-GB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5653742" y="4148160"/>
            <a:ext cx="709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(20,7)</a:t>
            </a:r>
            <a:endParaRPr lang="en-GB" sz="1000" dirty="0"/>
          </a:p>
        </p:txBody>
      </p:sp>
      <p:sp>
        <p:nvSpPr>
          <p:cNvPr id="38" name="Oval 37"/>
          <p:cNvSpPr/>
          <p:nvPr/>
        </p:nvSpPr>
        <p:spPr>
          <a:xfrm>
            <a:off x="4529285" y="3768787"/>
            <a:ext cx="189470" cy="183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4258442" y="3983771"/>
            <a:ext cx="709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(15,6)</a:t>
            </a:r>
            <a:endParaRPr lang="en-GB" sz="1000" dirty="0"/>
          </a:p>
        </p:txBody>
      </p:sp>
      <p:sp>
        <p:nvSpPr>
          <p:cNvPr id="40" name="Oval 39"/>
          <p:cNvSpPr/>
          <p:nvPr/>
        </p:nvSpPr>
        <p:spPr>
          <a:xfrm>
            <a:off x="3714246" y="3632864"/>
            <a:ext cx="189470" cy="183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5256493" y="3891898"/>
            <a:ext cx="189470" cy="183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827512" y="3054160"/>
            <a:ext cx="61791" cy="57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380840" y="3319266"/>
            <a:ext cx="61791" cy="57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61841" y="2807939"/>
            <a:ext cx="709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µ = 0.25</a:t>
            </a:r>
            <a:endParaRPr lang="en-GB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5112079" y="3057771"/>
            <a:ext cx="709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µ = 0.75</a:t>
            </a:r>
            <a:endParaRPr lang="en-GB" sz="1000" dirty="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753526" y="4812467"/>
            <a:ext cx="8312475" cy="154439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Shows agents movement</a:t>
            </a:r>
          </a:p>
          <a:p>
            <a:r>
              <a:rPr lang="en-GB" dirty="0" smtClean="0"/>
              <a:t>Spacing between ‘ellipsis’ is relevant to path length</a:t>
            </a:r>
          </a:p>
          <a:p>
            <a:r>
              <a:rPr lang="en-GB" dirty="0" smtClean="0"/>
              <a:t>Doesn’t show a direction</a:t>
            </a:r>
          </a:p>
          <a:p>
            <a:r>
              <a:rPr lang="en-GB" dirty="0" smtClean="0"/>
              <a:t>Good starting point</a:t>
            </a:r>
            <a:endParaRPr lang="en-GB" dirty="0"/>
          </a:p>
        </p:txBody>
      </p:sp>
      <p:sp>
        <p:nvSpPr>
          <p:cNvPr id="47" name="Right Arrow 46"/>
          <p:cNvSpPr/>
          <p:nvPr/>
        </p:nvSpPr>
        <p:spPr>
          <a:xfrm>
            <a:off x="4400558" y="966061"/>
            <a:ext cx="1163850" cy="240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2968717" y="3065592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3377497" y="3873015"/>
            <a:ext cx="812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(12.5,5.5)</a:t>
            </a:r>
            <a:endParaRPr lang="en-GB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4932168" y="4115643"/>
            <a:ext cx="812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(17.5,6.5)</a:t>
            </a:r>
            <a:endParaRPr lang="en-GB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7380088" y="156730"/>
            <a:ext cx="709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µ = 0.5</a:t>
            </a:r>
            <a:endParaRPr lang="en-GB" sz="1000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673035" y="372633"/>
            <a:ext cx="61791" cy="57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375328" y="2995900"/>
            <a:ext cx="709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µ = 0.5</a:t>
            </a:r>
            <a:endParaRPr lang="en-GB" sz="1000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4656964" y="3195708"/>
            <a:ext cx="61791" cy="57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357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Weighted Paths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user can enable or disable the generate of weighted (uphill) paths</a:t>
            </a:r>
          </a:p>
          <a:p>
            <a:r>
              <a:rPr lang="en-GB" dirty="0" smtClean="0"/>
              <a:t>These will cost twice their normal cost</a:t>
            </a:r>
          </a:p>
          <a:p>
            <a:pPr lvl="1"/>
            <a:r>
              <a:rPr lang="en-GB" dirty="0" smtClean="0"/>
              <a:t>Double the corresponding distance matrix value</a:t>
            </a:r>
          </a:p>
          <a:p>
            <a:r>
              <a:rPr lang="en-GB" dirty="0" smtClean="0"/>
              <a:t>Easy to implement</a:t>
            </a:r>
          </a:p>
          <a:p>
            <a:pPr lvl="1"/>
            <a:r>
              <a:rPr lang="en-GB" dirty="0" smtClean="0"/>
              <a:t>Currently randomly generated</a:t>
            </a:r>
            <a:endParaRPr lang="en-GB" dirty="0"/>
          </a:p>
          <a:p>
            <a:r>
              <a:rPr lang="en-GB" dirty="0" smtClean="0"/>
              <a:t>Difficult to visualise without cluttering the view</a:t>
            </a:r>
          </a:p>
          <a:p>
            <a:r>
              <a:rPr lang="en-GB" dirty="0" smtClean="0"/>
              <a:t>A basic separate view has been created…</a:t>
            </a:r>
          </a:p>
        </p:txBody>
      </p:sp>
    </p:spTree>
    <p:extLst>
      <p:ext uri="{BB962C8B-B14F-4D97-AF65-F5344CB8AC3E}">
        <p14:creationId xmlns:p14="http://schemas.microsoft.com/office/powerpoint/2010/main" val="150788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51" y="550284"/>
            <a:ext cx="6128894" cy="3621619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16692" y="4744995"/>
            <a:ext cx="8557310" cy="1296367"/>
          </a:xfrm>
        </p:spPr>
        <p:txBody>
          <a:bodyPr/>
          <a:lstStyle/>
          <a:p>
            <a:r>
              <a:rPr lang="en-GB" dirty="0" smtClean="0"/>
              <a:t>Very basic</a:t>
            </a:r>
          </a:p>
          <a:p>
            <a:r>
              <a:rPr lang="en-GB" dirty="0" smtClean="0"/>
              <a:t>Easy to comprehend</a:t>
            </a:r>
          </a:p>
          <a:p>
            <a:r>
              <a:rPr lang="en-GB" dirty="0" smtClean="0"/>
              <a:t>Doesn’t impact the main display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7567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Step-based iteration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29681"/>
          </a:xfrm>
        </p:spPr>
        <p:txBody>
          <a:bodyPr>
            <a:normAutofit/>
          </a:bodyPr>
          <a:lstStyle/>
          <a:p>
            <a:r>
              <a:rPr lang="en-GB" dirty="0" smtClean="0"/>
              <a:t>Automated solving is not always what the user wants</a:t>
            </a:r>
          </a:p>
          <a:p>
            <a:r>
              <a:rPr lang="en-GB" dirty="0" smtClean="0"/>
              <a:t>A way to solve the problem on a step-by-step basis was implemented</a:t>
            </a:r>
          </a:p>
          <a:p>
            <a:pPr lvl="1"/>
            <a:r>
              <a:rPr lang="en-GB" dirty="0" smtClean="0"/>
              <a:t>Slight modification to the existing algorithm</a:t>
            </a:r>
          </a:p>
          <a:p>
            <a:pPr lvl="1"/>
            <a:r>
              <a:rPr lang="en-GB" dirty="0" smtClean="0"/>
              <a:t>Removed while loops to iterative if/for conditionals</a:t>
            </a:r>
          </a:p>
          <a:p>
            <a:r>
              <a:rPr lang="en-GB" dirty="0" smtClean="0"/>
              <a:t>The user can execute this at their own pace</a:t>
            </a:r>
          </a:p>
          <a:p>
            <a:r>
              <a:rPr lang="en-GB" dirty="0" smtClean="0"/>
              <a:t>During step mode;</a:t>
            </a:r>
          </a:p>
          <a:p>
            <a:pPr lvl="1"/>
            <a:r>
              <a:rPr lang="en-GB" dirty="0" smtClean="0"/>
              <a:t>The user cant load or modify parameters once they have started execution</a:t>
            </a:r>
          </a:p>
          <a:p>
            <a:pPr lvl="2"/>
            <a:r>
              <a:rPr lang="en-GB" dirty="0" smtClean="0"/>
              <a:t>The UI will be temporary disabled to prevent this</a:t>
            </a:r>
          </a:p>
          <a:p>
            <a:pPr lvl="2"/>
            <a:r>
              <a:rPr lang="en-GB" dirty="0" smtClean="0"/>
              <a:t>This will be available once the current execution stops</a:t>
            </a:r>
          </a:p>
          <a:p>
            <a:pPr lvl="1"/>
            <a:r>
              <a:rPr lang="en-GB" dirty="0" smtClean="0"/>
              <a:t>The algorithm will ‘step’ once and pause</a:t>
            </a:r>
          </a:p>
          <a:p>
            <a:pPr lvl="2"/>
            <a:r>
              <a:rPr lang="en-GB" dirty="0" smtClean="0"/>
              <a:t>Lets the user study what just happened</a:t>
            </a:r>
          </a:p>
          <a:p>
            <a:pPr lvl="2"/>
            <a:r>
              <a:rPr lang="en-GB" dirty="0" smtClean="0"/>
              <a:t>Predict next step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7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Simple</a:t>
            </a:r>
          </a:p>
          <a:p>
            <a:pPr lvl="1"/>
            <a:r>
              <a:rPr lang="en-GB" dirty="0" smtClean="0"/>
              <a:t>To understand and use</a:t>
            </a:r>
          </a:p>
          <a:p>
            <a:r>
              <a:rPr lang="en-GB" dirty="0" smtClean="0"/>
              <a:t>Tasks must be clearly identified</a:t>
            </a:r>
          </a:p>
          <a:p>
            <a:r>
              <a:rPr lang="en-GB" dirty="0" smtClean="0"/>
              <a:t>Only allow access to relevant features</a:t>
            </a:r>
          </a:p>
          <a:p>
            <a:r>
              <a:rPr lang="en-GB" dirty="0" smtClean="0"/>
              <a:t>Suitable user responses</a:t>
            </a:r>
          </a:p>
          <a:p>
            <a:pPr lvl="1"/>
            <a:r>
              <a:rPr lang="en-GB" dirty="0" smtClean="0"/>
              <a:t>Errors and correct actions</a:t>
            </a:r>
          </a:p>
          <a:p>
            <a:r>
              <a:rPr lang="en-GB" dirty="0" smtClean="0"/>
              <a:t>Accessible by the vast majority</a:t>
            </a:r>
          </a:p>
          <a:p>
            <a:pPr lvl="1"/>
            <a:r>
              <a:rPr lang="en-GB" dirty="0" smtClean="0"/>
              <a:t>Visual impairments, hearing impairments, …</a:t>
            </a:r>
          </a:p>
        </p:txBody>
      </p:sp>
    </p:spTree>
    <p:extLst>
      <p:ext uri="{BB962C8B-B14F-4D97-AF65-F5344CB8AC3E}">
        <p14:creationId xmlns:p14="http://schemas.microsoft.com/office/powerpoint/2010/main" val="108036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40" y="461319"/>
            <a:ext cx="10058400" cy="56845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501449" y="856735"/>
            <a:ext cx="1458097" cy="384707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501448" y="4786184"/>
            <a:ext cx="1458097" cy="1359643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972064" y="782595"/>
            <a:ext cx="6433751" cy="546168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23102" y="362866"/>
            <a:ext cx="2994455" cy="419730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92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38" y="383606"/>
            <a:ext cx="10354962" cy="606987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922638" y="832022"/>
            <a:ext cx="6557319" cy="4530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922638" y="6000403"/>
            <a:ext cx="6557319" cy="45308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4600833" y="1981201"/>
            <a:ext cx="696098" cy="448962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2842054" y="2767915"/>
            <a:ext cx="696098" cy="448962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2590799" y="4699690"/>
            <a:ext cx="1758779" cy="71257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2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440" y="358761"/>
            <a:ext cx="5866666" cy="16507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27" y="4456467"/>
            <a:ext cx="8126984" cy="16253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789" y="2407614"/>
            <a:ext cx="5053968" cy="16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Elitist Ant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Added so users can compare algorithm execution</a:t>
            </a:r>
          </a:p>
          <a:p>
            <a:r>
              <a:rPr lang="en-GB" dirty="0" smtClean="0"/>
              <a:t>One of the first proposed improvements to the Basic Ant System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Retains knowledge of the current best across interactions</a:t>
            </a:r>
          </a:p>
          <a:p>
            <a:pPr lvl="1"/>
            <a:r>
              <a:rPr lang="en-GB" dirty="0" smtClean="0"/>
              <a:t>User defined number of ‘best’ routes retained</a:t>
            </a:r>
          </a:p>
          <a:p>
            <a:pPr lvl="1"/>
            <a:r>
              <a:rPr lang="en-GB" dirty="0" smtClean="0"/>
              <a:t>Portion of pheromone deposited along the retained best routes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There needs to be a way to store this data sensibly…</a:t>
            </a:r>
          </a:p>
        </p:txBody>
      </p:sp>
    </p:spTree>
    <p:extLst>
      <p:ext uri="{BB962C8B-B14F-4D97-AF65-F5344CB8AC3E}">
        <p14:creationId xmlns:p14="http://schemas.microsoft.com/office/powerpoint/2010/main" val="389509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Elitist Ant System - Storage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pheromone needs to be deposited on the best route, the best route must be stored</a:t>
            </a:r>
          </a:p>
          <a:p>
            <a:r>
              <a:rPr lang="en-GB" dirty="0" smtClean="0"/>
              <a:t>The distance of each route is also stored</a:t>
            </a:r>
          </a:p>
          <a:p>
            <a:pPr lvl="1"/>
            <a:r>
              <a:rPr lang="en-GB" dirty="0" smtClean="0"/>
              <a:t>Used to compare if a new route Is better than the current x number stored</a:t>
            </a:r>
          </a:p>
          <a:p>
            <a:r>
              <a:rPr lang="en-GB" dirty="0" smtClean="0"/>
              <a:t>This is the only data that is needed</a:t>
            </a:r>
          </a:p>
          <a:p>
            <a:pPr lvl="1"/>
            <a:r>
              <a:rPr lang="en-GB" dirty="0" smtClean="0"/>
              <a:t>Rather than storing the x number of Agents we can simple store only the route and distance belonging to the agent</a:t>
            </a:r>
          </a:p>
          <a:p>
            <a:pPr lvl="2"/>
            <a:r>
              <a:rPr lang="en-GB" dirty="0" smtClean="0"/>
              <a:t>Less overheads, more efficient</a:t>
            </a:r>
          </a:p>
          <a:p>
            <a:pPr lvl="1"/>
            <a:r>
              <a:rPr lang="en-GB" dirty="0" smtClean="0"/>
              <a:t>Can then iterate through the x stored best</a:t>
            </a:r>
          </a:p>
          <a:p>
            <a:pPr lvl="2"/>
            <a:r>
              <a:rPr lang="en-GB" dirty="0" smtClean="0"/>
              <a:t>Deposit pheromone</a:t>
            </a:r>
          </a:p>
          <a:p>
            <a:pPr lvl="2"/>
            <a:r>
              <a:rPr lang="en-GB" dirty="0" smtClean="0"/>
              <a:t>Update the current elite if we find better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806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ACO behaviours</a:t>
            </a:r>
          </a:p>
          <a:p>
            <a:pPr lvl="1"/>
            <a:r>
              <a:rPr lang="en-GB" dirty="0" smtClean="0"/>
              <a:t>Algorithm types </a:t>
            </a:r>
          </a:p>
          <a:p>
            <a:pPr lvl="2"/>
            <a:r>
              <a:rPr lang="en-GB" dirty="0" smtClean="0"/>
              <a:t>Basic Ant System, Elitist Ant System, …</a:t>
            </a:r>
          </a:p>
          <a:p>
            <a:pPr lvl="1"/>
            <a:r>
              <a:rPr lang="en-GB" dirty="0" smtClean="0"/>
              <a:t>How do they operate?</a:t>
            </a:r>
          </a:p>
          <a:p>
            <a:pPr lvl="2"/>
            <a:r>
              <a:rPr lang="en-GB" dirty="0" smtClean="0"/>
              <a:t>Pheromone, probabilistic </a:t>
            </a:r>
          </a:p>
          <a:p>
            <a:r>
              <a:rPr lang="en-GB" dirty="0" smtClean="0"/>
              <a:t>Existing solutions</a:t>
            </a:r>
          </a:p>
          <a:p>
            <a:pPr lvl="1"/>
            <a:r>
              <a:rPr lang="en-GB" dirty="0" smtClean="0"/>
              <a:t>What do they provide?</a:t>
            </a:r>
          </a:p>
          <a:p>
            <a:pPr lvl="2"/>
            <a:r>
              <a:rPr lang="en-GB" dirty="0" smtClean="0"/>
              <a:t>Good? Bad?</a:t>
            </a:r>
          </a:p>
          <a:p>
            <a:pPr lvl="1"/>
            <a:r>
              <a:rPr lang="en-GB" dirty="0" smtClean="0"/>
              <a:t>Improve upon them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027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Implement more algorithm variations</a:t>
            </a:r>
          </a:p>
          <a:p>
            <a:r>
              <a:rPr lang="en-GB" dirty="0" smtClean="0"/>
              <a:t>Allow graph generation for incomplete graphs</a:t>
            </a:r>
          </a:p>
          <a:p>
            <a:r>
              <a:rPr lang="en-GB" dirty="0" smtClean="0"/>
              <a:t>Support other algorithm types</a:t>
            </a:r>
          </a:p>
          <a:p>
            <a:pPr lvl="1"/>
            <a:r>
              <a:rPr lang="en-GB" dirty="0" smtClean="0"/>
              <a:t>Bee Colony Algorithms</a:t>
            </a:r>
          </a:p>
          <a:p>
            <a:pPr lvl="1"/>
            <a:r>
              <a:rPr lang="en-GB" dirty="0"/>
              <a:t>A*, </a:t>
            </a:r>
            <a:r>
              <a:rPr lang="en-GB" dirty="0" err="1" smtClean="0"/>
              <a:t>Dijkstra's</a:t>
            </a:r>
            <a:r>
              <a:rPr lang="en-GB" dirty="0" smtClean="0"/>
              <a:t> algorithm, Depth-first, Breadth-first</a:t>
            </a:r>
          </a:p>
          <a:p>
            <a:r>
              <a:rPr lang="en-GB" dirty="0" smtClean="0"/>
              <a:t>Improve the ant movement visualisation</a:t>
            </a:r>
          </a:p>
          <a:p>
            <a:pPr lvl="1"/>
            <a:r>
              <a:rPr lang="en-GB" dirty="0" smtClean="0"/>
              <a:t>Show direction</a:t>
            </a:r>
          </a:p>
          <a:p>
            <a:r>
              <a:rPr lang="en-GB" dirty="0" smtClean="0"/>
              <a:t>Explore additional problem representations</a:t>
            </a:r>
          </a:p>
          <a:p>
            <a:pPr lvl="1"/>
            <a:r>
              <a:rPr lang="en-GB" dirty="0" smtClean="0"/>
              <a:t>Double bridge, nest/food, 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59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current application provides a solution to the problem</a:t>
            </a:r>
          </a:p>
          <a:p>
            <a:r>
              <a:rPr lang="en-GB" dirty="0" smtClean="0"/>
              <a:t>Improves on features provided by competitors</a:t>
            </a:r>
          </a:p>
          <a:p>
            <a:pPr lvl="1"/>
            <a:r>
              <a:rPr lang="en-GB" dirty="0" smtClean="0"/>
              <a:t>Better visualisation, step-based iteration</a:t>
            </a:r>
          </a:p>
          <a:p>
            <a:r>
              <a:rPr lang="en-GB" dirty="0" smtClean="0"/>
              <a:t>Simplistic to understand and use</a:t>
            </a:r>
          </a:p>
          <a:p>
            <a:r>
              <a:rPr lang="en-GB" dirty="0" smtClean="0"/>
              <a:t>Would like to add additional algorithm types</a:t>
            </a:r>
          </a:p>
          <a:p>
            <a:r>
              <a:rPr lang="en-GB" dirty="0" smtClean="0"/>
              <a:t>Room for improvement</a:t>
            </a:r>
          </a:p>
          <a:p>
            <a:r>
              <a:rPr lang="en-GB" dirty="0" smtClean="0"/>
              <a:t>Framework can be reused to support other algorithm types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231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Solution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87366" y="6419551"/>
            <a:ext cx="5830558" cy="376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000" dirty="0" smtClean="0"/>
              <a:t>Solution from: https</a:t>
            </a:r>
            <a:r>
              <a:rPr lang="en-GB" sz="1000" dirty="0"/>
              <a:t>://www.youtube.com/watch?v=QZnvRXRsHHg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4" y="1772534"/>
            <a:ext cx="4275428" cy="25472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906" y="1648174"/>
            <a:ext cx="4404376" cy="295378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060389" y="2559780"/>
            <a:ext cx="5830558" cy="376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GB" dirty="0" smtClean="0"/>
              <a:t>Click ‘Run’</a:t>
            </a:r>
            <a:endParaRPr lang="en-GB" dirty="0"/>
          </a:p>
        </p:txBody>
      </p:sp>
      <p:sp>
        <p:nvSpPr>
          <p:cNvPr id="8" name="Right Arrow 7"/>
          <p:cNvSpPr/>
          <p:nvPr/>
        </p:nvSpPr>
        <p:spPr>
          <a:xfrm>
            <a:off x="4489622" y="3125068"/>
            <a:ext cx="1113023" cy="450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90835" y="4572701"/>
            <a:ext cx="5830558" cy="1317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No intermittent steps</a:t>
            </a:r>
          </a:p>
          <a:p>
            <a:r>
              <a:rPr lang="en-GB" dirty="0" smtClean="0"/>
              <a:t>Little user feedback</a:t>
            </a:r>
          </a:p>
          <a:p>
            <a:r>
              <a:rPr lang="en-GB" dirty="0" smtClean="0"/>
              <a:t>Doesn’t really educate</a:t>
            </a:r>
          </a:p>
          <a:p>
            <a:pPr marL="0" indent="0">
              <a:buFont typeface="Wingdings 3" charset="2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979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solutions</a:t>
            </a:r>
            <a:endParaRPr lang="en-GB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9688" y="1930399"/>
            <a:ext cx="7999425" cy="45280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Pros</a:t>
            </a:r>
          </a:p>
          <a:p>
            <a:pPr lvl="1"/>
            <a:r>
              <a:rPr lang="en-GB" dirty="0" smtClean="0"/>
              <a:t>Simplistic view and representation</a:t>
            </a:r>
          </a:p>
          <a:p>
            <a:r>
              <a:rPr lang="en-GB" dirty="0" smtClean="0"/>
              <a:t>Cons</a:t>
            </a:r>
          </a:p>
          <a:p>
            <a:pPr lvl="1"/>
            <a:r>
              <a:rPr lang="en-GB" dirty="0" smtClean="0"/>
              <a:t>No agent visualisation</a:t>
            </a:r>
          </a:p>
          <a:p>
            <a:pPr lvl="1"/>
            <a:r>
              <a:rPr lang="en-GB" dirty="0" smtClean="0"/>
              <a:t>No indication of movement</a:t>
            </a:r>
          </a:p>
          <a:p>
            <a:pPr lvl="1"/>
            <a:r>
              <a:rPr lang="en-GB" dirty="0" smtClean="0"/>
              <a:t>‘instant’ solving</a:t>
            </a:r>
          </a:p>
          <a:p>
            <a:pPr lvl="1"/>
            <a:r>
              <a:rPr lang="en-GB" dirty="0" smtClean="0"/>
              <a:t>No parameter modification</a:t>
            </a:r>
          </a:p>
          <a:p>
            <a:pPr lvl="1"/>
            <a:r>
              <a:rPr lang="en-GB" dirty="0" smtClean="0"/>
              <a:t>No pheromone visualisation</a:t>
            </a:r>
          </a:p>
          <a:p>
            <a:pPr lvl="1"/>
            <a:r>
              <a:rPr lang="en-GB" dirty="0" smtClean="0"/>
              <a:t>No choice of algorithm type or modifiers</a:t>
            </a:r>
          </a:p>
          <a:p>
            <a:r>
              <a:rPr lang="en-GB" dirty="0" smtClean="0"/>
              <a:t>There are better/worse solution available this is just one example</a:t>
            </a:r>
          </a:p>
          <a:p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3298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Implement underlying ACO algorithm</a:t>
            </a:r>
          </a:p>
          <a:p>
            <a:pPr lvl="1"/>
            <a:r>
              <a:rPr lang="en-GB" dirty="0" smtClean="0"/>
              <a:t>Initially focus on Basic Ant System</a:t>
            </a:r>
          </a:p>
          <a:p>
            <a:pPr lvl="1"/>
            <a:r>
              <a:rPr lang="en-GB" dirty="0" smtClean="0"/>
              <a:t>‘hard coded’ problem representation and parameters</a:t>
            </a:r>
          </a:p>
          <a:p>
            <a:pPr lvl="2"/>
            <a:r>
              <a:rPr lang="en-GB" dirty="0" smtClean="0"/>
              <a:t>Get a solution working first</a:t>
            </a:r>
          </a:p>
          <a:p>
            <a:r>
              <a:rPr lang="en-GB" dirty="0" smtClean="0"/>
              <a:t>Link model and view</a:t>
            </a:r>
          </a:p>
          <a:p>
            <a:pPr lvl="1"/>
            <a:r>
              <a:rPr lang="en-GB" dirty="0" smtClean="0"/>
              <a:t>Adhere to MVC principles</a:t>
            </a:r>
          </a:p>
          <a:p>
            <a:r>
              <a:rPr lang="en-GB" dirty="0" smtClean="0"/>
              <a:t>Enable the view to modify the model</a:t>
            </a:r>
          </a:p>
          <a:p>
            <a:pPr lvl="1"/>
            <a:r>
              <a:rPr lang="en-GB" dirty="0" smtClean="0"/>
              <a:t>Edit parameters</a:t>
            </a:r>
          </a:p>
          <a:p>
            <a:pPr lvl="1"/>
            <a:r>
              <a:rPr lang="en-GB" dirty="0" smtClean="0"/>
              <a:t>Render the problem</a:t>
            </a:r>
          </a:p>
          <a:p>
            <a:r>
              <a:rPr lang="en-GB" dirty="0" smtClean="0"/>
              <a:t>Several complications were encountered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91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29" y="316568"/>
            <a:ext cx="2958332" cy="26408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918" y="307681"/>
            <a:ext cx="2958332" cy="26497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756" y="3390658"/>
            <a:ext cx="2958332" cy="268026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771135" y="2084173"/>
            <a:ext cx="148281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2137718" y="2384854"/>
            <a:ext cx="148281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2545491" y="2075934"/>
            <a:ext cx="148281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2553728" y="1725826"/>
            <a:ext cx="148281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6676768" y="2047103"/>
            <a:ext cx="148281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7043351" y="2347784"/>
            <a:ext cx="148281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7451124" y="2038864"/>
            <a:ext cx="148281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7459361" y="1688756"/>
            <a:ext cx="148281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4246605" y="5185719"/>
            <a:ext cx="148281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4613188" y="5486400"/>
            <a:ext cx="148281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5020961" y="5177480"/>
            <a:ext cx="148281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5029198" y="4827372"/>
            <a:ext cx="148281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569533" y="2985412"/>
            <a:ext cx="3641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Initial problem representation</a:t>
            </a:r>
            <a:endParaRPr lang="en-GB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487522" y="2913984"/>
            <a:ext cx="3641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Initial pheromone representation</a:t>
            </a:r>
            <a:endParaRPr lang="en-GB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057360" y="6104949"/>
            <a:ext cx="3641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Initial pheromone visualisation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44735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Representation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Previous implementation had several complications</a:t>
            </a:r>
          </a:p>
          <a:p>
            <a:pPr lvl="1"/>
            <a:r>
              <a:rPr lang="en-GB" dirty="0" smtClean="0"/>
              <a:t>Difficult to direct agents</a:t>
            </a:r>
          </a:p>
          <a:p>
            <a:pPr lvl="1"/>
            <a:r>
              <a:rPr lang="en-GB" dirty="0" smtClean="0"/>
              <a:t>Not very customisable</a:t>
            </a:r>
          </a:p>
          <a:p>
            <a:pPr lvl="1"/>
            <a:r>
              <a:rPr lang="en-GB" dirty="0" smtClean="0"/>
              <a:t>Incomplete graph</a:t>
            </a:r>
          </a:p>
          <a:p>
            <a:pPr lvl="1"/>
            <a:r>
              <a:rPr lang="en-GB" dirty="0" smtClean="0"/>
              <a:t>Easy to mentally picture the optimal path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A change of representation is needed…</a:t>
            </a:r>
          </a:p>
        </p:txBody>
      </p:sp>
    </p:spTree>
    <p:extLst>
      <p:ext uri="{BB962C8B-B14F-4D97-AF65-F5344CB8AC3E}">
        <p14:creationId xmlns:p14="http://schemas.microsoft.com/office/powerpoint/2010/main" val="313552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Travelling Salesman Problem(TSP)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58979"/>
          </a:xfrm>
        </p:spPr>
        <p:txBody>
          <a:bodyPr/>
          <a:lstStyle/>
          <a:p>
            <a:r>
              <a:rPr lang="en-GB" dirty="0" smtClean="0"/>
              <a:t>ACO is commonly applied to the TSP</a:t>
            </a:r>
          </a:p>
          <a:p>
            <a:r>
              <a:rPr lang="en-GB" dirty="0" smtClean="0"/>
              <a:t>This representation has several advantages over the initial choice</a:t>
            </a:r>
          </a:p>
          <a:p>
            <a:pPr lvl="1"/>
            <a:r>
              <a:rPr lang="en-GB" dirty="0" smtClean="0"/>
              <a:t>Customisable</a:t>
            </a:r>
          </a:p>
          <a:p>
            <a:pPr lvl="2"/>
            <a:r>
              <a:rPr lang="en-GB" dirty="0" smtClean="0"/>
              <a:t>User defined number of city locations</a:t>
            </a:r>
          </a:p>
          <a:p>
            <a:pPr lvl="2"/>
            <a:r>
              <a:rPr lang="en-GB" dirty="0" smtClean="0"/>
              <a:t>Modify the weighting of edges</a:t>
            </a:r>
          </a:p>
          <a:p>
            <a:pPr lvl="2"/>
            <a:r>
              <a:rPr lang="en-GB" dirty="0" smtClean="0"/>
              <a:t>Randomise city locations</a:t>
            </a:r>
          </a:p>
          <a:p>
            <a:pPr lvl="2"/>
            <a:r>
              <a:rPr lang="en-GB" dirty="0" smtClean="0"/>
              <a:t>Load configurations from a file</a:t>
            </a:r>
            <a:endParaRPr lang="en-GB" dirty="0"/>
          </a:p>
          <a:p>
            <a:pPr lvl="2"/>
            <a:r>
              <a:rPr lang="en-GB" dirty="0" smtClean="0"/>
              <a:t>Etc…</a:t>
            </a:r>
          </a:p>
          <a:p>
            <a:r>
              <a:rPr lang="en-GB" dirty="0" smtClean="0"/>
              <a:t>However, this may be a difficult concept to grasp for new users…</a:t>
            </a:r>
          </a:p>
        </p:txBody>
      </p:sp>
    </p:spTree>
    <p:extLst>
      <p:ext uri="{BB962C8B-B14F-4D97-AF65-F5344CB8AC3E}">
        <p14:creationId xmlns:p14="http://schemas.microsoft.com/office/powerpoint/2010/main" val="14356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852</TotalTime>
  <Words>1462</Words>
  <Application>Microsoft Office PowerPoint</Application>
  <PresentationFormat>Widescreen</PresentationFormat>
  <Paragraphs>293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Trebuchet MS</vt:lpstr>
      <vt:lpstr>Wingdings 3</vt:lpstr>
      <vt:lpstr>Facet</vt:lpstr>
      <vt:lpstr>Visualising Ant Colony Optimisation</vt:lpstr>
      <vt:lpstr>Overview</vt:lpstr>
      <vt:lpstr>Research</vt:lpstr>
      <vt:lpstr>Example Solution</vt:lpstr>
      <vt:lpstr>Existing solutions</vt:lpstr>
      <vt:lpstr>Implementation</vt:lpstr>
      <vt:lpstr>PowerPoint Presentation</vt:lpstr>
      <vt:lpstr>Representation</vt:lpstr>
      <vt:lpstr>Travelling Salesman Problem(TSP)</vt:lpstr>
      <vt:lpstr>Pheromone and distance data structures</vt:lpstr>
      <vt:lpstr>Probability</vt:lpstr>
      <vt:lpstr>Concurrency</vt:lpstr>
      <vt:lpstr>Complications - Rendering</vt:lpstr>
      <vt:lpstr>Rendering - Paths</vt:lpstr>
      <vt:lpstr>PowerPoint Presentation</vt:lpstr>
      <vt:lpstr>Rendering – Best Route</vt:lpstr>
      <vt:lpstr>PowerPoint Presentation</vt:lpstr>
      <vt:lpstr>Rendering - Movement</vt:lpstr>
      <vt:lpstr>PowerPoint Presentation</vt:lpstr>
      <vt:lpstr>PowerPoint Presentation</vt:lpstr>
      <vt:lpstr>Weighted Paths</vt:lpstr>
      <vt:lpstr>PowerPoint Presentation</vt:lpstr>
      <vt:lpstr>Step-based iteration</vt:lpstr>
      <vt:lpstr>User Interface</vt:lpstr>
      <vt:lpstr>PowerPoint Presentation</vt:lpstr>
      <vt:lpstr>PowerPoint Presentation</vt:lpstr>
      <vt:lpstr>PowerPoint Presentation</vt:lpstr>
      <vt:lpstr>Elitist Ant System</vt:lpstr>
      <vt:lpstr>Elitist Ant System - Storage</vt:lpstr>
      <vt:lpstr>Future Work</vt:lpstr>
      <vt:lpstr>Evaluation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Visualising Ant Colony Optimisation</dc:title>
  <dc:creator>Christopher Edwards [che16]</dc:creator>
  <cp:lastModifiedBy>Christopher Edwards [che16]</cp:lastModifiedBy>
  <cp:revision>94</cp:revision>
  <dcterms:created xsi:type="dcterms:W3CDTF">2015-05-04T21:57:03Z</dcterms:created>
  <dcterms:modified xsi:type="dcterms:W3CDTF">2015-05-05T22:21:58Z</dcterms:modified>
</cp:coreProperties>
</file>