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Visualising Ant Colony Optimisation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Project </a:t>
            </a:r>
          </a:p>
          <a:p>
            <a:r>
              <a:rPr lang="en-US" dirty="0" smtClean="0"/>
              <a:t>Christopher Edwards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23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205064"/>
          </a:xfrm>
        </p:spPr>
        <p:txBody>
          <a:bodyPr/>
          <a:lstStyle/>
          <a:p>
            <a:r>
              <a:rPr lang="en-US" dirty="0" smtClean="0"/>
              <a:t>To update the view to reflect the current state</a:t>
            </a:r>
          </a:p>
          <a:p>
            <a:r>
              <a:rPr lang="en-US" dirty="0" smtClean="0"/>
              <a:t>For every ant(agent)</a:t>
            </a:r>
          </a:p>
          <a:p>
            <a:pPr lvl="1"/>
            <a:r>
              <a:rPr lang="en-US" dirty="0" smtClean="0"/>
              <a:t>Draw the ant at their current location</a:t>
            </a:r>
          </a:p>
          <a:p>
            <a:pPr lvl="1"/>
            <a:r>
              <a:rPr lang="en-US" dirty="0" smtClean="0"/>
              <a:t>If they aren’t finished, move them</a:t>
            </a:r>
          </a:p>
          <a:p>
            <a:pPr lvl="2"/>
            <a:r>
              <a:rPr lang="en-US" dirty="0" smtClean="0"/>
              <a:t>During this move, get their current X and the destination</a:t>
            </a:r>
          </a:p>
          <a:p>
            <a:pPr lvl="3"/>
            <a:r>
              <a:rPr lang="en-US" dirty="0" smtClean="0"/>
              <a:t>Linearly interpolate these two locations to show the ant moving</a:t>
            </a:r>
          </a:p>
          <a:p>
            <a:pPr lvl="3"/>
            <a:r>
              <a:rPr lang="en-US" dirty="0" smtClean="0"/>
              <a:t>Update pheromone</a:t>
            </a:r>
          </a:p>
          <a:p>
            <a:pPr lvl="2"/>
            <a:r>
              <a:rPr lang="en-US" dirty="0" smtClean="0"/>
              <a:t>If the ant has the current best path, set its path as best</a:t>
            </a:r>
          </a:p>
          <a:p>
            <a:pPr lvl="3"/>
            <a:r>
              <a:rPr lang="en-US" dirty="0" smtClean="0"/>
              <a:t>Loop through the cities visited in order and draw a line between them</a:t>
            </a:r>
          </a:p>
          <a:p>
            <a:pPr lvl="3"/>
            <a:r>
              <a:rPr lang="en-US" dirty="0" smtClean="0"/>
              <a:t>paint the updated pheromone</a:t>
            </a:r>
            <a:endParaRPr lang="en-US" dirty="0"/>
          </a:p>
          <a:p>
            <a:pPr lvl="1"/>
            <a:r>
              <a:rPr lang="en-US" dirty="0" smtClean="0"/>
              <a:t>Once all ants have finished</a:t>
            </a:r>
            <a:endParaRPr lang="en-US" dirty="0"/>
          </a:p>
          <a:p>
            <a:pPr lvl="2"/>
            <a:r>
              <a:rPr lang="en-US" dirty="0" smtClean="0"/>
              <a:t>Remove all pheromone trails and only show the best path</a:t>
            </a:r>
            <a:endParaRPr lang="en-US" dirty="0"/>
          </a:p>
          <a:p>
            <a:pPr marL="1051560" lvl="3" indent="0">
              <a:buNone/>
            </a:pPr>
            <a:endParaRPr lang="en-US" i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5815" y="5980161"/>
            <a:ext cx="7272808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560" lvl="3" indent="0">
              <a:buNone/>
            </a:pPr>
            <a:endParaRPr lang="en-US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5815" y="5877272"/>
            <a:ext cx="7010172" cy="868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is the general form there are other </a:t>
            </a:r>
            <a:r>
              <a:rPr lang="en-GB" dirty="0" smtClean="0"/>
              <a:t>intricacies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62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how many ants are at each city</a:t>
            </a:r>
          </a:p>
          <a:p>
            <a:pPr lvl="1"/>
            <a:r>
              <a:rPr lang="en-US" dirty="0" smtClean="0"/>
              <a:t>Currently shows 1 ‘ant’ regardless</a:t>
            </a:r>
          </a:p>
          <a:p>
            <a:r>
              <a:rPr lang="en-US" dirty="0" smtClean="0"/>
              <a:t>Experiment with correct limits to add to text fields</a:t>
            </a:r>
            <a:endParaRPr lang="en-US" dirty="0"/>
          </a:p>
          <a:p>
            <a:r>
              <a:rPr lang="en-US" dirty="0" smtClean="0"/>
              <a:t>Potentially add variations of the algorithm</a:t>
            </a:r>
          </a:p>
          <a:p>
            <a:pPr lvl="1"/>
            <a:r>
              <a:rPr lang="en-US" dirty="0" smtClean="0"/>
              <a:t>Elitist ants, Min-Max system etc.</a:t>
            </a:r>
            <a:endParaRPr lang="en-US" dirty="0"/>
          </a:p>
          <a:p>
            <a:r>
              <a:rPr lang="en-US" dirty="0" smtClean="0"/>
              <a:t>Test the application thoroughly</a:t>
            </a:r>
            <a:endParaRPr lang="en-US" dirty="0"/>
          </a:p>
          <a:p>
            <a:r>
              <a:rPr lang="en-US" dirty="0" smtClean="0"/>
              <a:t>Potentially set up an nest-food style of problem</a:t>
            </a:r>
          </a:p>
          <a:p>
            <a:r>
              <a:rPr lang="en-US" dirty="0" smtClean="0"/>
              <a:t>Potentially extend the application to visualise BCO as well</a:t>
            </a:r>
          </a:p>
          <a:p>
            <a:pPr marL="41148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5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features:</a:t>
            </a:r>
          </a:p>
          <a:p>
            <a:pPr lvl="1"/>
            <a:r>
              <a:rPr lang="en-US" dirty="0" smtClean="0"/>
              <a:t>load configurations from a file</a:t>
            </a:r>
          </a:p>
          <a:p>
            <a:pPr lvl="1"/>
            <a:r>
              <a:rPr lang="en-US" dirty="0" smtClean="0"/>
              <a:t>Save configurations to a file</a:t>
            </a:r>
          </a:p>
          <a:p>
            <a:pPr lvl="1"/>
            <a:r>
              <a:rPr lang="en-US" dirty="0" smtClean="0"/>
              <a:t>Set the speed</a:t>
            </a:r>
          </a:p>
          <a:p>
            <a:pPr lvl="1"/>
            <a:r>
              <a:rPr lang="en-US" dirty="0" smtClean="0"/>
              <a:t>Modify algorithm parameters</a:t>
            </a:r>
          </a:p>
          <a:p>
            <a:pPr lvl="1"/>
            <a:r>
              <a:rPr lang="en-US" dirty="0" smtClean="0"/>
              <a:t>Error checking on all fields</a:t>
            </a:r>
          </a:p>
          <a:p>
            <a:pPr lvl="1"/>
            <a:r>
              <a:rPr lang="en-US" dirty="0" smtClean="0"/>
              <a:t>Display the best route and distance</a:t>
            </a:r>
          </a:p>
          <a:p>
            <a:pPr lvl="1"/>
            <a:r>
              <a:rPr lang="en-US" dirty="0" smtClean="0"/>
              <a:t>See the ants move</a:t>
            </a:r>
          </a:p>
          <a:p>
            <a:pPr lvl="1"/>
            <a:r>
              <a:rPr lang="en-US" dirty="0" smtClean="0"/>
              <a:t>Visualise pheromone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26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a visual representation of an Ant Colony Optimisation algorithm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To be used in an educational environment</a:t>
            </a:r>
          </a:p>
          <a:p>
            <a:pPr lvl="1"/>
            <a:r>
              <a:rPr lang="en-US" dirty="0" smtClean="0"/>
              <a:t>Teaching resource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The algorithm’s parameters can be changed by the user</a:t>
            </a:r>
          </a:p>
          <a:p>
            <a:pPr lvl="1"/>
            <a:r>
              <a:rPr lang="en-US" dirty="0" smtClean="0"/>
              <a:t>Number of cities</a:t>
            </a:r>
          </a:p>
          <a:p>
            <a:pPr lvl="1"/>
            <a:r>
              <a:rPr lang="en-US" dirty="0" smtClean="0"/>
              <a:t>Number of ants</a:t>
            </a:r>
          </a:p>
          <a:p>
            <a:pPr lvl="1"/>
            <a:r>
              <a:rPr lang="en-US" dirty="0" smtClean="0"/>
              <a:t>Alpha value</a:t>
            </a:r>
          </a:p>
          <a:p>
            <a:pPr lvl="1"/>
            <a:r>
              <a:rPr lang="en-US" dirty="0" smtClean="0"/>
              <a:t>Beta value</a:t>
            </a:r>
          </a:p>
          <a:p>
            <a:pPr lvl="1"/>
            <a:r>
              <a:rPr lang="en-US" dirty="0" smtClean="0"/>
              <a:t>Decay rate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Colony 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of Swarm </a:t>
            </a:r>
            <a:r>
              <a:rPr lang="en-US" dirty="0"/>
              <a:t>I</a:t>
            </a:r>
            <a:r>
              <a:rPr lang="en-US" dirty="0" smtClean="0"/>
              <a:t>ntelligence methods</a:t>
            </a:r>
          </a:p>
          <a:p>
            <a:pPr lvl="1"/>
            <a:r>
              <a:rPr lang="en-US" dirty="0" smtClean="0"/>
              <a:t>SI typically involves a population of simple agents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Probabilistic path finding technique</a:t>
            </a:r>
          </a:p>
          <a:p>
            <a:pPr lvl="1"/>
            <a:r>
              <a:rPr lang="en-US" dirty="0" smtClean="0"/>
              <a:t>Return the optimal path in a graph</a:t>
            </a:r>
          </a:p>
          <a:p>
            <a:pPr lvl="1"/>
            <a:endParaRPr lang="en-GB" dirty="0" smtClean="0"/>
          </a:p>
          <a:p>
            <a:r>
              <a:rPr lang="en-US" dirty="0" smtClean="0"/>
              <a:t>Based on real-world ant behaviors </a:t>
            </a:r>
          </a:p>
          <a:p>
            <a:pPr lvl="1"/>
            <a:r>
              <a:rPr lang="en-US" dirty="0" smtClean="0"/>
              <a:t>Ants always find the shortest path between nest + food</a:t>
            </a:r>
          </a:p>
          <a:p>
            <a:pPr lvl="1"/>
            <a:r>
              <a:rPr lang="en-US" dirty="0" smtClean="0"/>
              <a:t>Work together based on pheromone trails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Currently this project focuses on the TSP</a:t>
            </a:r>
          </a:p>
          <a:p>
            <a:pPr lvl="1"/>
            <a:r>
              <a:rPr lang="en-US" dirty="0" smtClean="0"/>
              <a:t>Travelling salesman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2656"/>
            <a:ext cx="6014785" cy="5112568"/>
          </a:xfrm>
        </p:spPr>
      </p:pic>
      <p:sp>
        <p:nvSpPr>
          <p:cNvPr id="5" name="TextBox 4"/>
          <p:cNvSpPr txBox="1"/>
          <p:nvPr/>
        </p:nvSpPr>
        <p:spPr>
          <a:xfrm>
            <a:off x="611560" y="6093296"/>
            <a:ext cx="698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Image: http</a:t>
            </a:r>
            <a:r>
              <a:rPr lang="en-GB" sz="1200" dirty="0"/>
              <a:t>://s158.photobucket.com/user/OnlyObvious/media/ants/Aco_branches_svg_800_Notes.jpg.html</a:t>
            </a:r>
          </a:p>
        </p:txBody>
      </p:sp>
    </p:spTree>
    <p:extLst>
      <p:ext uri="{BB962C8B-B14F-4D97-AF65-F5344CB8AC3E}">
        <p14:creationId xmlns:p14="http://schemas.microsoft.com/office/powerpoint/2010/main" val="196781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830277" cy="2936354"/>
          </a:xfrm>
        </p:spPr>
      </p:pic>
      <p:sp>
        <p:nvSpPr>
          <p:cNvPr id="5" name="TextBox 4"/>
          <p:cNvSpPr txBox="1"/>
          <p:nvPr/>
        </p:nvSpPr>
        <p:spPr>
          <a:xfrm>
            <a:off x="539552" y="6093296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Image: http://upload.wikimedia.org/wikipedia/commons/thumb/2/2a/Aco_TSP.svg/1280px-Aco_TSP.svg.png</a:t>
            </a:r>
          </a:p>
        </p:txBody>
      </p:sp>
    </p:spTree>
    <p:extLst>
      <p:ext uri="{BB962C8B-B14F-4D97-AF65-F5344CB8AC3E}">
        <p14:creationId xmlns:p14="http://schemas.microsoft.com/office/powerpoint/2010/main" val="78110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20688"/>
          </a:xfrm>
        </p:spPr>
        <p:txBody>
          <a:bodyPr/>
          <a:lstStyle/>
          <a:p>
            <a:r>
              <a:rPr lang="en-US" dirty="0" smtClean="0"/>
              <a:t>An agents next location is calculated using the following probability:</a:t>
            </a:r>
            <a:endParaRPr lang="en-GB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933056"/>
            <a:ext cx="7620000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α</a:t>
            </a:r>
            <a:r>
              <a:rPr lang="en-US" dirty="0" smtClean="0"/>
              <a:t>: Meta heuristic value relating to the favoring of pheromone</a:t>
            </a:r>
          </a:p>
          <a:p>
            <a:r>
              <a:rPr lang="el-GR" dirty="0" smtClean="0"/>
              <a:t>β</a:t>
            </a:r>
            <a:r>
              <a:rPr lang="en-US" dirty="0" smtClean="0"/>
              <a:t>: Meta </a:t>
            </a:r>
            <a:r>
              <a:rPr lang="en-US" dirty="0"/>
              <a:t>heuristic value relating to the favoring of </a:t>
            </a:r>
            <a:r>
              <a:rPr lang="en-US" dirty="0" smtClean="0"/>
              <a:t>shorter distance</a:t>
            </a:r>
            <a:endParaRPr lang="en-US" dirty="0" smtClean="0"/>
          </a:p>
          <a:p>
            <a:r>
              <a:rPr lang="en-US" dirty="0" smtClean="0"/>
              <a:t>η: 1/distance from current to node </a:t>
            </a:r>
            <a:r>
              <a:rPr lang="en-US" dirty="0" err="1" smtClean="0"/>
              <a:t>xy</a:t>
            </a:r>
            <a:r>
              <a:rPr lang="en-US" dirty="0" smtClean="0"/>
              <a:t> </a:t>
            </a:r>
            <a:endParaRPr lang="en-GB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14345"/>
            <a:ext cx="3888432" cy="17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0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Pheromone deposit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52736"/>
          </a:xfrm>
        </p:spPr>
        <p:txBody>
          <a:bodyPr/>
          <a:lstStyle/>
          <a:p>
            <a:r>
              <a:rPr lang="en-US" dirty="0" smtClean="0"/>
              <a:t>The pheromone trails are updated as the agents traverse the graph</a:t>
            </a:r>
          </a:p>
          <a:p>
            <a:r>
              <a:rPr lang="en-US" dirty="0" smtClean="0"/>
              <a:t>The equation to model this behavior is: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797152"/>
            <a:ext cx="7620000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correctly factors in decay and allows for any ant moving through node </a:t>
            </a:r>
            <a:r>
              <a:rPr lang="en-US" dirty="0" err="1" smtClean="0"/>
              <a:t>xy</a:t>
            </a:r>
            <a:r>
              <a:rPr lang="en-US" dirty="0" smtClean="0"/>
              <a:t> to add to the pheromone concentration at node </a:t>
            </a:r>
            <a:r>
              <a:rPr lang="en-US" dirty="0" err="1" smtClean="0"/>
              <a:t>xy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27367"/>
            <a:ext cx="5580112" cy="1030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52" y="3682526"/>
            <a:ext cx="6516216" cy="11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2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in Java and its Swing packages</a:t>
            </a:r>
          </a:p>
          <a:p>
            <a:pPr lvl="1"/>
            <a:r>
              <a:rPr lang="en-US" dirty="0" smtClean="0"/>
              <a:t>Cross-platform</a:t>
            </a:r>
          </a:p>
          <a:p>
            <a:pPr lvl="1"/>
            <a:r>
              <a:rPr lang="en-US" dirty="0" smtClean="0"/>
              <a:t>JUnit tests</a:t>
            </a:r>
          </a:p>
          <a:p>
            <a:pPr lvl="1"/>
            <a:endParaRPr lang="en-US" dirty="0"/>
          </a:p>
          <a:p>
            <a:r>
              <a:rPr lang="en-US" dirty="0" smtClean="0"/>
              <a:t>Visualising the algorithm is difficult</a:t>
            </a:r>
            <a:endParaRPr lang="en-US" dirty="0"/>
          </a:p>
          <a:p>
            <a:pPr lvl="1"/>
            <a:r>
              <a:rPr lang="en-US" dirty="0" smtClean="0"/>
              <a:t>Easy to implement, difficult to visualise</a:t>
            </a:r>
            <a:endParaRPr lang="en-US" dirty="0"/>
          </a:p>
          <a:p>
            <a:pPr lvl="2"/>
            <a:r>
              <a:rPr lang="en-US" dirty="0" smtClean="0"/>
              <a:t>Showing pheromone levels to the user</a:t>
            </a:r>
            <a:endParaRPr lang="en-US" dirty="0"/>
          </a:p>
          <a:p>
            <a:pPr lvl="2"/>
            <a:r>
              <a:rPr lang="en-US" dirty="0" smtClean="0"/>
              <a:t>Showing the agents moving</a:t>
            </a:r>
          </a:p>
          <a:p>
            <a:pPr lvl="2"/>
            <a:r>
              <a:rPr lang="en-US" dirty="0" smtClean="0"/>
              <a:t>Show the best route</a:t>
            </a:r>
          </a:p>
          <a:p>
            <a:pPr lvl="2"/>
            <a:endParaRPr lang="en-US" dirty="0"/>
          </a:p>
          <a:p>
            <a:r>
              <a:rPr lang="en-US" dirty="0" smtClean="0"/>
              <a:t>Do all this in a reasonable time</a:t>
            </a:r>
            <a:endParaRPr lang="en-US" dirty="0"/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57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SwingWorker</a:t>
            </a:r>
            <a:r>
              <a:rPr lang="en-US" dirty="0" smtClean="0"/>
              <a:t> to execute the algorithm in its own thread</a:t>
            </a:r>
          </a:p>
          <a:p>
            <a:pPr lvl="1"/>
            <a:r>
              <a:rPr lang="en-US" dirty="0" smtClean="0"/>
              <a:t>Allows updates of the view without it ‘freezing up’</a:t>
            </a:r>
            <a:endParaRPr lang="en-GB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Simulate ants moving on the ‘paths’</a:t>
            </a:r>
          </a:p>
          <a:p>
            <a:pPr lvl="1"/>
            <a:r>
              <a:rPr lang="en-US" dirty="0" smtClean="0"/>
              <a:t>Get the location the ant started and its destination</a:t>
            </a:r>
          </a:p>
          <a:p>
            <a:pPr lvl="1"/>
            <a:r>
              <a:rPr lang="en-US" dirty="0" smtClean="0"/>
              <a:t>Use linear interpolation </a:t>
            </a:r>
          </a:p>
          <a:p>
            <a:pPr lvl="2"/>
            <a:r>
              <a:rPr lang="en-US" dirty="0" smtClean="0"/>
              <a:t>Given the x /y co-ordinate of the start and finish</a:t>
            </a:r>
          </a:p>
          <a:p>
            <a:pPr lvl="2"/>
            <a:r>
              <a:rPr lang="en-US" dirty="0" smtClean="0"/>
              <a:t>get the value of any </a:t>
            </a:r>
            <a:r>
              <a:rPr lang="en-US" dirty="0"/>
              <a:t>x/y co-ordinate </a:t>
            </a:r>
            <a:r>
              <a:rPr lang="en-US" dirty="0" smtClean="0"/>
              <a:t>on the path between these two points</a:t>
            </a:r>
          </a:p>
          <a:p>
            <a:pPr lvl="2"/>
            <a:r>
              <a:rPr lang="en-GB" dirty="0" smtClean="0"/>
              <a:t>value1</a:t>
            </a:r>
            <a:r>
              <a:rPr lang="en-GB" dirty="0"/>
              <a:t>*(</a:t>
            </a:r>
            <a:r>
              <a:rPr lang="en-GB" dirty="0" smtClean="0"/>
              <a:t>1-</a:t>
            </a:r>
            <a:r>
              <a:rPr lang="el-GR" dirty="0" smtClean="0"/>
              <a:t>μ</a:t>
            </a:r>
            <a:r>
              <a:rPr lang="en-GB" dirty="0" smtClean="0"/>
              <a:t>)+value2*</a:t>
            </a:r>
            <a:r>
              <a:rPr lang="el-GR" dirty="0"/>
              <a:t> μ</a:t>
            </a:r>
            <a:r>
              <a:rPr lang="en-GB" dirty="0" smtClean="0"/>
              <a:t>);</a:t>
            </a:r>
            <a:endParaRPr lang="en-US" dirty="0" smtClean="0"/>
          </a:p>
          <a:p>
            <a:pPr lvl="3"/>
            <a:r>
              <a:rPr lang="en-US" dirty="0"/>
              <a:t>v</a:t>
            </a:r>
            <a:r>
              <a:rPr lang="en-US" dirty="0" smtClean="0"/>
              <a:t>alue1/2 is the X or Y value (</a:t>
            </a:r>
            <a:r>
              <a:rPr lang="en-US" dirty="0" err="1" smtClean="0"/>
              <a:t>e.g</a:t>
            </a:r>
            <a:r>
              <a:rPr lang="en-US" dirty="0" smtClean="0"/>
              <a:t> value1 = start x, value2 = destination x)</a:t>
            </a:r>
          </a:p>
          <a:p>
            <a:pPr lvl="3"/>
            <a:r>
              <a:rPr lang="el-GR" dirty="0"/>
              <a:t>μ</a:t>
            </a:r>
            <a:r>
              <a:rPr lang="en-US" dirty="0" smtClean="0"/>
              <a:t> is how far on that path you want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l-GR" dirty="0"/>
              <a:t>μ</a:t>
            </a:r>
            <a:r>
              <a:rPr lang="en-US" dirty="0" smtClean="0"/>
              <a:t> 0.5 = half way between the points)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725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200</TotalTime>
  <Words>575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Visualising Ant Colony Optimisation</vt:lpstr>
      <vt:lpstr>Aims of the Project</vt:lpstr>
      <vt:lpstr>Ant Colony Optimisation</vt:lpstr>
      <vt:lpstr>PowerPoint Presentation</vt:lpstr>
      <vt:lpstr>PowerPoint Presentation</vt:lpstr>
      <vt:lpstr>Probabilistic property</vt:lpstr>
      <vt:lpstr>Pheromone deposit</vt:lpstr>
      <vt:lpstr>Technical Implementation</vt:lpstr>
      <vt:lpstr>Technical Challenges</vt:lpstr>
      <vt:lpstr>Current algorithm</vt:lpstr>
      <vt:lpstr>Future work </vt:lpstr>
      <vt:lpstr>Demonstration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35</cp:revision>
  <dcterms:created xsi:type="dcterms:W3CDTF">2015-03-11T14:25:13Z</dcterms:created>
  <dcterms:modified xsi:type="dcterms:W3CDTF">2015-03-13T05:08:10Z</dcterms:modified>
</cp:coreProperties>
</file>