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01" r:id="rId4"/>
  </p:sldMasterIdLst>
  <p:notesMasterIdLst>
    <p:notesMasterId r:id="rId22"/>
  </p:notesMasterIdLst>
  <p:handoutMasterIdLst>
    <p:handoutMasterId r:id="rId23"/>
  </p:handoutMasterIdLst>
  <p:sldIdLst>
    <p:sldId id="361" r:id="rId5"/>
    <p:sldId id="395" r:id="rId6"/>
    <p:sldId id="393" r:id="rId7"/>
    <p:sldId id="419" r:id="rId8"/>
    <p:sldId id="422" r:id="rId9"/>
    <p:sldId id="423" r:id="rId10"/>
    <p:sldId id="424" r:id="rId11"/>
    <p:sldId id="426" r:id="rId12"/>
    <p:sldId id="420" r:id="rId13"/>
    <p:sldId id="430" r:id="rId14"/>
    <p:sldId id="418" r:id="rId15"/>
    <p:sldId id="425" r:id="rId16"/>
    <p:sldId id="431" r:id="rId17"/>
    <p:sldId id="427" r:id="rId18"/>
    <p:sldId id="428" r:id="rId19"/>
    <p:sldId id="429" r:id="rId20"/>
    <p:sldId id="412" r:id="rId21"/>
  </p:sldIdLst>
  <p:sldSz cx="9144000" cy="6858000" type="screen4x3"/>
  <p:notesSz cx="6997700" cy="9283700"/>
  <p:embeddedFontLst>
    <p:embeddedFont>
      <p:font typeface="Trebuchet MS" pitchFamily="34" charset="0"/>
      <p:regular r:id="rId24"/>
      <p:bold r:id="rId25"/>
      <p:italic r:id="rId26"/>
      <p:boldItalic r:id="rId27"/>
    </p:embeddedFont>
    <p:embeddedFont>
      <p:font typeface="Arial Black" pitchFamily="34" charset="0"/>
      <p:bold r:id="rId28"/>
    </p:embeddedFont>
    <p:embeddedFont>
      <p:font typeface="Museo Sans For Dell" pitchFamily="2" charset="0"/>
      <p:regular r:id="rId29"/>
      <p:bold r:id="rId30"/>
    </p:embeddedFont>
    <p:embeddedFont>
      <p:font typeface="Museo For Dell" pitchFamily="2" charset="0"/>
      <p:regular r:id="rId31"/>
      <p:bold r:id="rId32"/>
    </p:embeddedFont>
    <p:embeddedFont>
      <p:font typeface="Consolas" pitchFamily="49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2E12"/>
    <a:srgbClr val="878787"/>
    <a:srgbClr val="7ABC32"/>
    <a:srgbClr val="009BBB"/>
    <a:srgbClr val="DC5034"/>
    <a:srgbClr val="000000"/>
    <a:srgbClr val="DC320F"/>
    <a:srgbClr val="00B0F6"/>
    <a:srgbClr val="00A7EA"/>
    <a:srgbClr val="5E8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0" autoAdjust="0"/>
    <p:restoredTop sz="86400" autoAdjust="0"/>
  </p:normalViewPr>
  <p:slideViewPr>
    <p:cSldViewPr snapToGrid="0">
      <p:cViewPr varScale="1">
        <p:scale>
          <a:sx n="92" d="100"/>
          <a:sy n="92" d="100"/>
        </p:scale>
        <p:origin x="-1188" y="-102"/>
      </p:cViewPr>
      <p:guideLst>
        <p:guide orient="horz" pos="4319"/>
        <p:guide pos="2886"/>
      </p:guideLst>
    </p:cSldViewPr>
  </p:slideViewPr>
  <p:outlineViewPr>
    <p:cViewPr>
      <p:scale>
        <a:sx n="33" d="100"/>
        <a:sy n="33" d="100"/>
      </p:scale>
      <p:origin x="0" y="9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3540" y="-102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93107" cy="4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>
            <a:lvl1pPr algn="l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051" y="0"/>
            <a:ext cx="2994698" cy="4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>
            <a:lvl1pPr algn="r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000">
              <a:latin typeface="Museo Sans For Dell" pitchFamily="2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55046"/>
            <a:ext cx="2993107" cy="53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b" anchorCtr="0" compatLnSpc="1">
            <a:prstTxWarp prst="textNoShape">
              <a:avLst/>
            </a:prstTxWarp>
          </a:bodyPr>
          <a:lstStyle>
            <a:lvl1pPr algn="l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000">
              <a:latin typeface="Museo Sans For Dell" pitchFamily="2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051" y="8755046"/>
            <a:ext cx="2994698" cy="53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b" anchorCtr="0" compatLnSpc="1">
            <a:prstTxWarp prst="textNoShape">
              <a:avLst/>
            </a:prstTxWarp>
          </a:bodyPr>
          <a:lstStyle>
            <a:lvl1pPr algn="r" defTabSz="907823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>
              <a:latin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80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93107" cy="4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>
            <a:lvl1pPr algn="l" defTabSz="907823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051" y="0"/>
            <a:ext cx="2994698" cy="4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>
            <a:lvl1pPr algn="r" defTabSz="907823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7388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425" y="4428834"/>
            <a:ext cx="5144900" cy="412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55046"/>
            <a:ext cx="2993107" cy="53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b" anchorCtr="0" compatLnSpc="1">
            <a:prstTxWarp prst="textNoShape">
              <a:avLst/>
            </a:prstTxWarp>
          </a:bodyPr>
          <a:lstStyle>
            <a:lvl1pPr algn="l" defTabSz="907823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051" y="8755046"/>
            <a:ext cx="2994698" cy="53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89" tIns="45396" rIns="90789" bIns="45396" numCol="1" anchor="b" anchorCtr="0" compatLnSpc="1">
            <a:prstTxWarp prst="textNoShape">
              <a:avLst/>
            </a:prstTxWarp>
          </a:bodyPr>
          <a:lstStyle>
            <a:lvl1pPr algn="r" defTabSz="907823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45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38150" y="2679490"/>
            <a:ext cx="5962650" cy="1006685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47674" y="4165390"/>
            <a:ext cx="5953125" cy="800101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 bwMode="hidden">
          <a:xfrm>
            <a:off x="0" y="6362700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65289" y="2651760"/>
            <a:ext cx="1487427" cy="1487427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Dell 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_Blue_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8" name="Picture 17" descr="dell_whit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TextBox 3"/>
          <p:cNvSpPr txBox="1"/>
          <p:nvPr userDrawn="1"/>
        </p:nvSpPr>
        <p:spPr bwMode="black">
          <a:xfrm>
            <a:off x="5350331" y="6425457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000" dirty="0">
                <a:solidFill>
                  <a:schemeClr val="tx2"/>
                </a:solidFill>
                <a:latin typeface="Museo Sans For Dell" pitchFamily="2" charset="0"/>
              </a:rPr>
              <a:t>Global Marketing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and_Content_Blue_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38100"/>
            <a:ext cx="8239126" cy="960120"/>
          </a:xfr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712264"/>
          </a:xfrm>
        </p:spPr>
        <p:txBody>
          <a:bodyPr lIns="0" tIns="0" rIns="0" bIns="0"/>
          <a:lstStyle>
            <a:lvl1pPr>
              <a:spcBef>
                <a:spcPts val="1600"/>
              </a:spcBef>
              <a:buClr>
                <a:schemeClr val="tx2"/>
              </a:buClr>
              <a:defRPr sz="22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Clr>
                <a:schemeClr val="tx2"/>
              </a:buClr>
              <a:buFont typeface="Museo For Dell 300" pitchFamily="50" charset="0"/>
              <a:buChar char="–"/>
              <a:defRPr sz="18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20" name="Straight Connector 19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" name="Picture 9" descr="dell_whit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_Blue_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369888" y="2900380"/>
            <a:ext cx="6399622" cy="1006685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54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80999" y="1781175"/>
            <a:ext cx="8311513" cy="3295650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9" descr="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7195" y="2681959"/>
            <a:ext cx="1371487" cy="13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tx2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38100"/>
            <a:ext cx="8239126" cy="960120"/>
          </a:xfrm>
        </p:spPr>
        <p:txBody>
          <a:bodyPr wrap="square" anchor="b"/>
          <a:lstStyle>
            <a:lvl1pPr>
              <a:lnSpc>
                <a:spcPct val="90000"/>
              </a:lnSpc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1008481"/>
          </a:xfrm>
        </p:spPr>
        <p:txBody>
          <a:bodyPr lIns="0" tIns="0" rIns="0" bIns="0"/>
          <a:lstStyle>
            <a:lvl1pPr>
              <a:spcBef>
                <a:spcPts val="1600"/>
              </a:spcBef>
              <a:defRPr sz="22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800"/>
              </a:spcBef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800"/>
              </a:spcBef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800"/>
              </a:spcBef>
              <a:defRPr sz="18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4" name="Picture 13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Dell 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76" y="38100"/>
            <a:ext cx="8244842" cy="960120"/>
          </a:xfrm>
        </p:spPr>
        <p:txBody>
          <a:bodyPr anchor="b"/>
          <a:lstStyle>
            <a:lvl1pPr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581526" y="1310640"/>
            <a:ext cx="4112532" cy="100848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600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49944" y="1310640"/>
            <a:ext cx="3926113" cy="100848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600"/>
              </a:spcBef>
              <a:defRPr sz="22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"/>
            <a:ext cx="8258175" cy="960120"/>
          </a:xfrm>
        </p:spPr>
        <p:txBody>
          <a:bodyPr anchor="b"/>
          <a:lstStyle>
            <a:lvl1pPr>
              <a:defRPr sz="300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 userDrawn="1"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Picture 9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3657600" cy="3657600"/>
          </a:xfrm>
          <a:prstGeom prst="roundRect">
            <a:avLst>
              <a:gd name="adj" fmla="val 2752"/>
            </a:avLst>
          </a:prstGeom>
          <a:solidFill>
            <a:srgbClr val="DC503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dell_gray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93024" y="6226683"/>
            <a:ext cx="573025" cy="5730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1" y="6440492"/>
            <a:ext cx="260349" cy="1523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4" y="38100"/>
            <a:ext cx="8239125" cy="96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47675" y="1310640"/>
            <a:ext cx="8239125" cy="100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429375"/>
            <a:ext cx="1885950" cy="1524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 smtClean="0"/>
              <a:t>Dell Confidential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31" r:id="rId3"/>
    <p:sldLayoutId id="2147483805" r:id="rId4"/>
    <p:sldLayoutId id="2147483837" r:id="rId5"/>
    <p:sldLayoutId id="2147483811" r:id="rId6"/>
    <p:sldLayoutId id="2147483832" r:id="rId7"/>
    <p:sldLayoutId id="2147483833" r:id="rId8"/>
    <p:sldLayoutId id="2147483813" r:id="rId9"/>
    <p:sldLayoutId id="2147483834" r:id="rId10"/>
    <p:sldLayoutId id="2147483812" r:id="rId11"/>
    <p:sldLayoutId id="2147483814" r:id="rId12"/>
    <p:sldLayoutId id="2147483836" r:id="rId13"/>
    <p:sldLayoutId id="2147483817" r:id="rId14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2000"/>
        </a:spcBef>
        <a:spcAft>
          <a:spcPct val="0"/>
        </a:spcAft>
        <a:buClr>
          <a:schemeClr val="bg1"/>
        </a:buClr>
        <a:buFont typeface="Arial" pitchFamily="34" charset="0"/>
        <a:buChar char="•"/>
        <a:defRPr sz="22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Sans For Dell" pitchFamily="2" charset="0"/>
        <a:buChar char="›"/>
        <a:defRPr sz="16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ll.to/recite-wsm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 smtClean="0"/>
              <a:t>Recite</a:t>
            </a:r>
            <a:br>
              <a:rPr lang="en-US" sz="4400" dirty="0" smtClean="0"/>
            </a:br>
            <a:r>
              <a:rPr lang="en-US" sz="3200" dirty="0" smtClean="0"/>
              <a:t>WS-MAN Scripting Environment</a:t>
            </a:r>
            <a:endParaRPr lang="en-US" sz="54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791201" y="4114800"/>
            <a:ext cx="244288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3038" indent="-173038" algn="r" eaLnBrk="0" hangingPunct="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defRPr/>
            </a:pPr>
            <a:endParaRPr lang="en-US" sz="1400" kern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Reports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176994"/>
            <a:ext cx="8229600" cy="48013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Report </a:t>
            </a:r>
            <a:r>
              <a:rPr lang="en-US" sz="2400" dirty="0" err="1" smtClean="0"/>
              <a:t>InstanceID,CurrentValue</a:t>
            </a:r>
            <a:r>
              <a:rPr lang="en-US" sz="2400" dirty="0" smtClean="0"/>
              <a:t> where </a:t>
            </a:r>
            <a:r>
              <a:rPr lang="en-US" sz="2400" dirty="0" err="1" smtClean="0"/>
              <a:t>IsReadOnly</a:t>
            </a:r>
            <a:r>
              <a:rPr lang="en-US" sz="2400" dirty="0" smtClean="0"/>
              <a:t>=false</a:t>
            </a:r>
          </a:p>
          <a:p>
            <a:pPr marL="350837" lvl="1" indent="0">
              <a:lnSpc>
                <a:spcPct val="100000"/>
              </a:lnSpc>
              <a:buNone/>
            </a:pP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u="sng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u="sng" dirty="0" err="1" smtClean="0">
                <a:latin typeface="Consolas" pitchFamily="49" charset="0"/>
                <a:cs typeface="Consolas" pitchFamily="49" charset="0"/>
              </a:rPr>
              <a:t>InstanceID</a:t>
            </a:r>
            <a:r>
              <a:rPr lang="en-US" sz="1600" u="sng" dirty="0" smtClean="0">
                <a:latin typeface="Consolas" pitchFamily="49" charset="0"/>
                <a:cs typeface="Consolas" pitchFamily="49" charset="0"/>
              </a:rPr>
              <a:t>                                   </a:t>
            </a:r>
            <a:r>
              <a:rPr lang="en-US" sz="1600" u="sng" dirty="0" err="1">
                <a:latin typeface="Consolas" pitchFamily="49" charset="0"/>
                <a:cs typeface="Consolas" pitchFamily="49" charset="0"/>
              </a:rPr>
              <a:t>CurrentValue</a:t>
            </a:r>
            <a:endParaRPr lang="en-US" sz="1600" u="sng" dirty="0">
              <a:latin typeface="Consolas" pitchFamily="49" charset="0"/>
              <a:cs typeface="Consolas" pitchFamily="49" charset="0"/>
            </a:endParaRPr>
          </a:p>
          <a:p>
            <a:pPr marL="350837" lvl="1" indent="0">
              <a:lnSpc>
                <a:spcPct val="100000"/>
              </a:lnSpc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NIC.Integrated.1-1-1:BlnkLeds           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0</a:t>
            </a:r>
          </a:p>
          <a:p>
            <a:pPr marL="350837" lvl="1" indent="0">
              <a:lnSpc>
                <a:spcPct val="100000"/>
              </a:lnSpc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NIC.Integrated.1-1-1:ChapAuthEnable          Disabled</a:t>
            </a:r>
          </a:p>
          <a:p>
            <a:pPr marL="350837" lvl="1" indent="0">
              <a:lnSpc>
                <a:spcPct val="100000"/>
              </a:lnSpc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NIC.Integrated.1-1-1:ConnectFirstTgt         Disabled</a:t>
            </a:r>
          </a:p>
          <a:p>
            <a:pPr marL="350837" lvl="1" indent="0">
              <a:lnSpc>
                <a:spcPct val="100000"/>
              </a:lnSpc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NIC.Integrated.1-1-1:ConnectSecondTgt        Disabled</a:t>
            </a:r>
          </a:p>
          <a:p>
            <a:pPr marL="350837" lvl="1" indent="0">
              <a:lnSpc>
                <a:spcPct val="100000"/>
              </a:lnSpc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NIC.Integrated.1-1-1:FirstHddTarget     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Disabled</a:t>
            </a:r>
          </a:p>
          <a:p>
            <a:pPr marL="350837" lvl="1" indent="0">
              <a:lnSpc>
                <a:spcPct val="100000"/>
              </a:lnSpc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NIC.Integrated.1-1-1:FirstTgtBootLun         0</a:t>
            </a:r>
          </a:p>
          <a:p>
            <a:pPr marL="350837" lvl="1" indent="0">
              <a:lnSpc>
                <a:spcPct val="100000"/>
              </a:lnSpc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NIC.Integrated.1-1-1:FirstTgtIpAddress       0.0.0.0</a:t>
            </a:r>
          </a:p>
          <a:p>
            <a:pPr marL="350837" lvl="1" indent="0">
              <a:lnSpc>
                <a:spcPct val="100000"/>
              </a:lnSpc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NIC.Integrated.1-1-1:FirstTgtTcpPort         3260</a:t>
            </a:r>
          </a:p>
          <a:p>
            <a:pPr marL="350837" lvl="1" indent="0">
              <a:lnSpc>
                <a:spcPct val="100000"/>
              </a:lnSpc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NIC.Integrated.1-1-1:IpVer                   IPv4</a:t>
            </a:r>
          </a:p>
          <a:p>
            <a:pPr marL="350837" lvl="1" indent="0">
              <a:lnSpc>
                <a:spcPct val="100000"/>
              </a:lnSpc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NIC.Integrated.1-1-1:IscsiTgtBoot            Disabled</a:t>
            </a:r>
          </a:p>
          <a:p>
            <a:pPr marL="350837" lvl="1" indent="0">
              <a:lnSpc>
                <a:spcPct val="100000"/>
              </a:lnSpc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NIC.Integrated.1-1-1:IscsiViaDHCP            Disabled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2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Scripts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5139869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# Create job, wait until job completion and refresh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1" dirty="0">
                <a:latin typeface="Consolas" pitchFamily="49" charset="0"/>
                <a:cs typeface="Consolas" pitchFamily="49" charset="0"/>
              </a:rPr>
            </a:br>
            <a:r>
              <a:rPr lang="en-US" sz="1400" dirty="0" err="1">
                <a:latin typeface="Consolas" pitchFamily="49" charset="0"/>
                <a:cs typeface="Consolas" pitchFamily="49" charset="0"/>
              </a:rPr>
              <a:t>CreateRAIDConfigJob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Target=$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ctlr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RebootJobType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=3 {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ReturnValue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=4096 /$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InstanceID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Until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JobStatus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=Completed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GetLifecycleJob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InstanceID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=$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jid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GetRSStatus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{Status=Reloading {Status=Ready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# Find current value of a specific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NICEnumeration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1" dirty="0">
                <a:latin typeface="Consolas" pitchFamily="49" charset="0"/>
                <a:cs typeface="Consolas" pitchFamily="49" charset="0"/>
              </a:rPr>
            </a:b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GetNICEnumerations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Context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AttributeName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NicMode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Find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CurrentValue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$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$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!=Disabled ...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# Delete all jobs in job queue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:Loop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GetLifecycleJobs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+$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?$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=1 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End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Find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InstanceID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$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2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DeleteJobQueue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JobID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=$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Loop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Command 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127756"/>
            <a:ext cx="8229600" cy="50167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[NAME1=VALUE1  NAME2=VALUE2]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Set </a:t>
            </a:r>
            <a:r>
              <a:rPr lang="en-US" dirty="0"/>
              <a:t>variable $NAME1 to VALUE1, $NAME2 to VALUE2 ...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2000" dirty="0" smtClean="0"/>
              <a:t>["</a:t>
            </a:r>
            <a:r>
              <a:rPr lang="en-US" sz="2000" dirty="0"/>
              <a:t>CMD1" "CMD2" </a:t>
            </a:r>
            <a:r>
              <a:rPr lang="en-US" sz="2000" dirty="0" smtClean="0"/>
              <a:t>...]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 CMD1, CMD2 in order ...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[</a:t>
            </a:r>
            <a:r>
              <a:rPr lang="en-US" sz="2000" dirty="0"/>
              <a:t>batch1.win batch2.win</a:t>
            </a:r>
            <a:r>
              <a:rPr lang="en-US" sz="2000" dirty="0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 batch scripts in order and exit </a:t>
            </a:r>
            <a:r>
              <a:rPr lang="en-US" dirty="0" smtClean="0"/>
              <a:t>...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IP=idrac.dell.com,username:password@10.0.0.1,username@10.0.0.2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dirty="0"/>
              <a:t>Spawn </a:t>
            </a:r>
            <a:r>
              <a:rPr lang="en-US" dirty="0" smtClean="0"/>
              <a:t>multiple instances </a:t>
            </a:r>
            <a:r>
              <a:rPr lang="en-US" dirty="0"/>
              <a:t>of recite.py in separate </a:t>
            </a:r>
            <a:r>
              <a:rPr lang="en-US" dirty="0" smtClean="0"/>
              <a:t>windows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Set </a:t>
            </a:r>
            <a:r>
              <a:rPr lang="en-US" dirty="0"/>
              <a:t>$IP, $LOGIN and $PASS with a single </a:t>
            </a:r>
            <a:r>
              <a:rPr lang="en-US" dirty="0" smtClean="0"/>
              <a:t>assignment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Skipping $PASS prompts for password securely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000" dirty="0"/>
              <a:t>IP=IP.ini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IPs from file, one per line, # comments a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Command Line Flags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127756"/>
            <a:ext cx="8229600" cy="23391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[FLAGS]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  </a:t>
            </a:r>
            <a:r>
              <a:rPr lang="en-US" dirty="0"/>
              <a:t>= exit after executing all </a:t>
            </a:r>
            <a:r>
              <a:rPr lang="en-US" dirty="0" smtClean="0"/>
              <a:t>commands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When </a:t>
            </a:r>
            <a:r>
              <a:rPr lang="en-US" sz="2000" dirty="0"/>
              <a:t>multiple IPs specified:-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   = </a:t>
            </a:r>
            <a:r>
              <a:rPr lang="en-US" dirty="0"/>
              <a:t>close instance foreground windows on exit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/>
              <a:t>= maximum parallel instances at a time (default: 10)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    = </a:t>
            </a:r>
            <a:r>
              <a:rPr lang="en-US" dirty="0"/>
              <a:t>run instances silently, output appended to $IP.log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Python API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127756"/>
            <a:ext cx="8229600" cy="41960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Messages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Get the current verbosity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level</a:t>
            </a:r>
            <a:r>
              <a:rPr lang="en-US" sz="1600" dirty="0" smtClean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print 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recite.get_verbosity</a:t>
            </a:r>
            <a:r>
              <a:rPr lang="en-US" sz="1600" dirty="0" smtClean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# Set the verbosity level</a:t>
            </a:r>
            <a:r>
              <a:rPr lang="en-US" sz="1600" dirty="0" smtClean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recite.set_verbosity</a:t>
            </a:r>
            <a:r>
              <a:rPr lang="en-US" sz="1600" dirty="0" smtClean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(0)</a:t>
            </a:r>
            <a:endParaRPr lang="en-US" sz="1600" dirty="0">
              <a:solidFill>
                <a:srgbClr val="D42E1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# Set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logfile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to capture all WS-MAN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data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recite.set_logfile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("filename.txt</a:t>
            </a:r>
            <a:r>
              <a:rPr lang="en-US" sz="1600" dirty="0" smtClean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Environment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# Set IP details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if 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recite.process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("Set $IP username:password@10.0.0.1"):</a:t>
            </a:r>
            <a:b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	print "Succeeded"</a:t>
            </a:r>
          </a:p>
        </p:txBody>
      </p:sp>
    </p:spTree>
    <p:extLst>
      <p:ext uri="{BB962C8B-B14F-4D97-AF65-F5344CB8AC3E}">
        <p14:creationId xmlns:p14="http://schemas.microsoft.com/office/powerpoint/2010/main" val="308404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Python API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127756"/>
            <a:ext cx="8229600" cy="47397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Execution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# Execute a simple command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if 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recite.process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GetRSStatus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"):</a:t>
            </a:r>
            <a:b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	print "Succeeded"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# Execute a script file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if 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recite.batch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filepath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):</a:t>
            </a:r>
            <a:b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	print "Succeeded"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# Execute a list of commands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commands = ""“</a:t>
            </a:r>
            <a:b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CreateBIOSConfigJob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 Target=BIOS.Setup.1-1 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RebootJobType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=3 			        {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ReturnValue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=4096 /$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jid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InstanceID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GetLifecycleJob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InstanceID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=$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jid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JobStatus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=Completed</a:t>
            </a:r>
            <a:b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GetRSStatus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 {Status=Reloading {Status=Ready</a:t>
            </a:r>
            <a:b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""“</a:t>
            </a:r>
            <a:b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if 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recite.batch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("workflow-name", commands):</a:t>
            </a:r>
            <a:b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	print "Succeeded"</a:t>
            </a:r>
          </a:p>
        </p:txBody>
      </p:sp>
    </p:spTree>
    <p:extLst>
      <p:ext uri="{BB962C8B-B14F-4D97-AF65-F5344CB8AC3E}">
        <p14:creationId xmlns:p14="http://schemas.microsoft.com/office/powerpoint/2010/main" val="275140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Python API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127756"/>
            <a:ext cx="8229600" cy="4411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# Obtain the command line of the last WS-MAN command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print 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recite.get_input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# Obtain the input XML of the last WS-MAN command (if applicable)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print 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recite.get_inputxml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# Obtain the output of the last WS-MAN command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print 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recite.get_output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# Obtain the XML output of the last WS-MAN command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import xml</a:t>
            </a:r>
            <a:b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xmlout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recite.get_outputxml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()</a:t>
            </a:r>
            <a:b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x = 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xml.dom.minidom.parseString</a:t>
            </a: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xmlout</a:t>
            </a:r>
            <a:r>
              <a:rPr lang="en-US" sz="1600" dirty="0" smtClean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# Get the full path to the script executing currently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	path = </a:t>
            </a:r>
            <a:r>
              <a:rPr lang="en-US" sz="1600" dirty="0" err="1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recite.get_curr_scriptpath</a:t>
            </a:r>
            <a:r>
              <a:rPr lang="en-US" sz="1600" dirty="0" smtClean="0">
                <a:solidFill>
                  <a:srgbClr val="D42E12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1600" dirty="0">
              <a:solidFill>
                <a:srgbClr val="D42E1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7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5904" y="2698196"/>
            <a:ext cx="8239126" cy="96012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0" cap="none" baseline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44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5601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Purpose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865270"/>
            <a:ext cx="8229600" cy="251350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 smtClean="0"/>
              <a:t>Fast, Readable, Simple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WS-MAN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 smtClean="0">
                <a:hlinkClick r:id="rId2"/>
              </a:rPr>
              <a:t>http://dell.to/recite-wsman</a:t>
            </a:r>
            <a:r>
              <a:rPr lang="en-US" sz="240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1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Features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49039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WS-MAN command generation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Interactive mode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Script mode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Programmatic constructs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Python module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Multiple targets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5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Requirements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23493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Windows – </a:t>
            </a:r>
            <a:r>
              <a:rPr lang="en-US" sz="2800" dirty="0" err="1" smtClean="0"/>
              <a:t>Winrm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Linux – </a:t>
            </a:r>
            <a:r>
              <a:rPr lang="en-US" sz="2800" dirty="0" err="1" smtClean="0"/>
              <a:t>Openwsman</a:t>
            </a:r>
            <a:r>
              <a:rPr lang="en-US" sz="2800" dirty="0" smtClean="0"/>
              <a:t> CLI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Python 2.4 – 2.6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5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Interactive Help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014709"/>
            <a:ext cx="7842739" cy="500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8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Interactive Help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014704"/>
            <a:ext cx="7809905" cy="498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0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Programming Constructs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310640"/>
            <a:ext cx="8229600" cy="463716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 smtClean="0"/>
              <a:t>COMMAND	SHORTCUT	DESCRIPTION</a:t>
            </a:r>
            <a:endParaRPr lang="en-US" sz="16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Batch				Execute external script file</a:t>
            </a:r>
            <a:br>
              <a:rPr lang="en-US" sz="1600" dirty="0" smtClean="0"/>
            </a:br>
            <a:r>
              <a:rPr lang="en-US" sz="1600" dirty="0" smtClean="0"/>
              <a:t>Clear				Clear screen</a:t>
            </a:r>
            <a:br>
              <a:rPr lang="en-US" sz="1600" dirty="0" smtClean="0"/>
            </a:br>
            <a:r>
              <a:rPr lang="en-US" sz="1600" dirty="0" smtClean="0"/>
              <a:t>Context		//		Find in specified context</a:t>
            </a:r>
            <a:br>
              <a:rPr lang="en-US" sz="1600" dirty="0" smtClean="0"/>
            </a:br>
            <a:r>
              <a:rPr lang="en-US" sz="1600" dirty="0" smtClean="0"/>
              <a:t>Count		+		Count number of contexts</a:t>
            </a:r>
            <a:br>
              <a:rPr lang="en-US" sz="1600" dirty="0" smtClean="0"/>
            </a:br>
            <a:r>
              <a:rPr lang="en-US" sz="1600" dirty="0" smtClean="0"/>
              <a:t>Find		/		Find value in name=value pair</a:t>
            </a:r>
            <a:br>
              <a:rPr lang="en-US" sz="1600" dirty="0" smtClean="0"/>
            </a:br>
            <a:r>
              <a:rPr lang="en-US" sz="1600" dirty="0" err="1" smtClean="0"/>
              <a:t>Findall</a:t>
            </a:r>
            <a:r>
              <a:rPr lang="en-US" sz="1600" dirty="0" smtClean="0"/>
              <a:t>		/*		Find all values in name=value pair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Gosub</a:t>
            </a:r>
            <a:r>
              <a:rPr lang="en-US" sz="1600" dirty="0"/>
              <a:t>	</a:t>
            </a:r>
            <a:r>
              <a:rPr lang="en-US" sz="1600" dirty="0" smtClean="0"/>
              <a:t>	&gt;&gt;		Go to subroutine by label or line</a:t>
            </a:r>
            <a:br>
              <a:rPr lang="en-US" sz="1600" dirty="0" smtClean="0"/>
            </a:br>
            <a:r>
              <a:rPr lang="en-US" sz="1600" dirty="0" err="1" smtClean="0"/>
              <a:t>Goto</a:t>
            </a:r>
            <a:r>
              <a:rPr lang="en-US" sz="1600" dirty="0" smtClean="0"/>
              <a:t>		&gt;		Go to label or line</a:t>
            </a:r>
            <a:br>
              <a:rPr lang="en-US" sz="1600" dirty="0" smtClean="0"/>
            </a:br>
            <a:r>
              <a:rPr lang="en-US" sz="1600" dirty="0" smtClean="0"/>
              <a:t>If		?		If - then</a:t>
            </a:r>
            <a:br>
              <a:rPr lang="en-US" sz="1600" dirty="0" smtClean="0"/>
            </a:br>
            <a:r>
              <a:rPr lang="en-US" sz="1600" dirty="0" smtClean="0"/>
              <a:t>Log				Start / stop logging screen output</a:t>
            </a:r>
            <a:br>
              <a:rPr lang="en-US" sz="1600" dirty="0" smtClean="0"/>
            </a:br>
            <a:r>
              <a:rPr lang="en-US" sz="1600" dirty="0" smtClean="0"/>
              <a:t>Print		&lt;		Print line</a:t>
            </a:r>
            <a:br>
              <a:rPr lang="en-US" sz="1600" dirty="0" smtClean="0"/>
            </a:br>
            <a:r>
              <a:rPr lang="en-US" sz="1600" dirty="0" smtClean="0"/>
              <a:t>Report                      &lt;&lt;                              Generate report output</a:t>
            </a:r>
            <a:br>
              <a:rPr lang="en-US" sz="1600" dirty="0" smtClean="0"/>
            </a:br>
            <a:r>
              <a:rPr lang="en-US" sz="1600" dirty="0" smtClean="0"/>
              <a:t>Return				Return from subroutine</a:t>
            </a:r>
            <a:br>
              <a:rPr lang="en-US" sz="1600" dirty="0" smtClean="0"/>
            </a:br>
            <a:r>
              <a:rPr lang="en-US" sz="1600" dirty="0" smtClean="0"/>
              <a:t>Set		$		Set a variable, list variables</a:t>
            </a:r>
            <a:br>
              <a:rPr lang="en-US" sz="1600" dirty="0" smtClean="0"/>
            </a:br>
            <a:r>
              <a:rPr lang="en-US" sz="1600" dirty="0" smtClean="0"/>
              <a:t>Sleep				Sleep for specified seconds</a:t>
            </a:r>
            <a:br>
              <a:rPr lang="en-US" sz="1600" dirty="0" smtClean="0"/>
            </a:br>
            <a:r>
              <a:rPr lang="en-US" sz="1600" dirty="0" smtClean="0"/>
              <a:t>Unset		~$		Unset variable</a:t>
            </a:r>
            <a:br>
              <a:rPr lang="en-US" sz="1600" dirty="0" smtClean="0"/>
            </a:br>
            <a:r>
              <a:rPr lang="en-US" sz="1600" dirty="0" smtClean="0"/>
              <a:t>Until		{		Loop until name=value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1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Variables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8001"/>
            <a:ext cx="8229600" cy="55194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$IP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IP </a:t>
            </a:r>
            <a:r>
              <a:rPr lang="en-US" sz="2000" dirty="0" smtClean="0"/>
              <a:t>or hostname of </a:t>
            </a:r>
            <a:r>
              <a:rPr lang="en-US" sz="2000" dirty="0"/>
              <a:t>the </a:t>
            </a:r>
            <a:r>
              <a:rPr lang="en-US" sz="2000" dirty="0" err="1"/>
              <a:t>iDRAC</a:t>
            </a:r>
            <a:r>
              <a:rPr lang="en-US" sz="2000" dirty="0"/>
              <a:t> against which WS-MAN commands are to be executed. Default: ""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 Set $IP 10.0.0.1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 Set $IP </a:t>
            </a:r>
            <a:r>
              <a:rPr lang="en-US" dirty="0" smtClean="0"/>
              <a:t>idrac.dell.com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 Set $IP username:password@10.0.0.1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  Set $IP username@10.0.0.1 =&gt; prompts for password securely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 smtClean="0"/>
              <a:t>$</a:t>
            </a:r>
            <a:r>
              <a:rPr lang="en-US" sz="2400" dirty="0"/>
              <a:t>LOGIN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iDRAC</a:t>
            </a:r>
            <a:r>
              <a:rPr lang="en-US" sz="2000" dirty="0"/>
              <a:t> username with WS-MAN privileges. Default: username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Set </a:t>
            </a:r>
            <a:r>
              <a:rPr lang="en-US" dirty="0"/>
              <a:t>$LOGIN username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$</a:t>
            </a:r>
            <a:r>
              <a:rPr lang="en-US" sz="2400" dirty="0"/>
              <a:t>PASS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iDRAC</a:t>
            </a:r>
            <a:r>
              <a:rPr lang="en-US" sz="2000" dirty="0"/>
              <a:t> password. Default: password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Set </a:t>
            </a:r>
            <a:r>
              <a:rPr lang="en-US" dirty="0"/>
              <a:t>$PASS </a:t>
            </a:r>
            <a:r>
              <a:rPr lang="en-US" dirty="0" smtClean="0"/>
              <a:t>dell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One liners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176994"/>
            <a:ext cx="8229600" cy="43499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CreateRAIDConfigJob</a:t>
            </a:r>
            <a:r>
              <a:rPr lang="en-US" sz="2400" dirty="0"/>
              <a:t> Target=$</a:t>
            </a:r>
            <a:r>
              <a:rPr lang="en-US" sz="2400" dirty="0" err="1"/>
              <a:t>ctlr</a:t>
            </a:r>
            <a:r>
              <a:rPr lang="en-US" sz="2400" dirty="0"/>
              <a:t> </a:t>
            </a:r>
            <a:r>
              <a:rPr lang="en-US" sz="2400" dirty="0" err="1"/>
              <a:t>RebootJobType</a:t>
            </a:r>
            <a:r>
              <a:rPr lang="en-US" sz="2400" dirty="0"/>
              <a:t>=3 {</a:t>
            </a:r>
            <a:r>
              <a:rPr lang="en-US" sz="2400" dirty="0" err="1"/>
              <a:t>ReturnValue</a:t>
            </a:r>
            <a:r>
              <a:rPr lang="en-US" sz="2400" dirty="0"/>
              <a:t>=4096 /$</a:t>
            </a:r>
            <a:r>
              <a:rPr lang="en-US" sz="2400" dirty="0" err="1" smtClean="0"/>
              <a:t>jid</a:t>
            </a:r>
            <a:r>
              <a:rPr lang="en-US" sz="2400" dirty="0" smtClean="0"/>
              <a:t>=</a:t>
            </a:r>
            <a:r>
              <a:rPr lang="en-US" sz="2400" dirty="0" err="1" smtClean="0"/>
              <a:t>InstanceID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000" dirty="0"/>
              <a:t>Perform Until loop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On </a:t>
            </a:r>
            <a:r>
              <a:rPr lang="en-US" sz="2000" dirty="0"/>
              <a:t>success, perform Find operation</a:t>
            </a:r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GetRSStatus</a:t>
            </a:r>
            <a:r>
              <a:rPr lang="en-US" sz="2400" dirty="0" smtClean="0"/>
              <a:t> </a:t>
            </a:r>
            <a:r>
              <a:rPr lang="en-US" sz="2400" dirty="0"/>
              <a:t>{Status=Reloading {Status=Ready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Perform </a:t>
            </a:r>
            <a:r>
              <a:rPr lang="en-US" sz="2000" dirty="0"/>
              <a:t>Until looking for Status=Reloading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Perform </a:t>
            </a:r>
            <a:r>
              <a:rPr lang="en-US" sz="2000" dirty="0"/>
              <a:t>Until looking for Status=Ready</a:t>
            </a:r>
          </a:p>
          <a:p>
            <a:pPr>
              <a:lnSpc>
                <a:spcPct val="100000"/>
              </a:lnSpc>
            </a:pPr>
            <a:r>
              <a:rPr lang="en-US" sz="2400" dirty="0" err="1" smtClean="0"/>
              <a:t>GetLifecycleJobs</a:t>
            </a:r>
            <a:r>
              <a:rPr lang="en-US" sz="2400" dirty="0" smtClean="0"/>
              <a:t> </a:t>
            </a:r>
            <a:r>
              <a:rPr lang="en-US" sz="2400" dirty="0"/>
              <a:t>+$</a:t>
            </a:r>
            <a:r>
              <a:rPr lang="en-US" sz="2400" dirty="0" err="1"/>
              <a:t>njob</a:t>
            </a:r>
            <a:r>
              <a:rPr lang="en-US" sz="2400" dirty="0"/>
              <a:t> ?$</a:t>
            </a:r>
            <a:r>
              <a:rPr lang="en-US" sz="2400" dirty="0" err="1"/>
              <a:t>njob</a:t>
            </a:r>
            <a:r>
              <a:rPr lang="en-US" sz="2400" dirty="0"/>
              <a:t>=1 &gt;End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Count </a:t>
            </a:r>
            <a:r>
              <a:rPr lang="en-US" sz="2000" dirty="0"/>
              <a:t>number of jobs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If </a:t>
            </a:r>
            <a:r>
              <a:rPr lang="en-US" sz="2000" dirty="0"/>
              <a:t>only one job, </a:t>
            </a:r>
            <a:r>
              <a:rPr lang="en-US" sz="2000" dirty="0" err="1"/>
              <a:t>Goto</a:t>
            </a:r>
            <a:r>
              <a:rPr lang="en-US" sz="2000" dirty="0"/>
              <a:t> End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4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x3_Dell_PPTX_Template_BW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B7295A"/>
      </a:accent1>
      <a:accent2>
        <a:srgbClr val="F2AF00"/>
      </a:accent2>
      <a:accent3>
        <a:srgbClr val="7AB800"/>
      </a:accent3>
      <a:accent4>
        <a:srgbClr val="AAAAAA"/>
      </a:accent4>
      <a:accent5>
        <a:srgbClr val="6E2585"/>
      </a:accent5>
      <a:accent6>
        <a:srgbClr val="3084B6"/>
      </a:accent6>
      <a:hlink>
        <a:srgbClr val="DC5034"/>
      </a:hlink>
      <a:folHlink>
        <a:srgbClr val="009BBB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4x3_Dell_PPTX_Template_BW1</Template>
  <TotalTime>1180</TotalTime>
  <Words>362</Words>
  <Application>Microsoft Office PowerPoint</Application>
  <PresentationFormat>On-screen Show (4:3)</PresentationFormat>
  <Paragraphs>134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Museo For Dell 300</vt:lpstr>
      <vt:lpstr>Trebuchet MS</vt:lpstr>
      <vt:lpstr>Wingdings</vt:lpstr>
      <vt:lpstr>Arial Black</vt:lpstr>
      <vt:lpstr>Museo Sans For Dell</vt:lpstr>
      <vt:lpstr>Museo For Dell</vt:lpstr>
      <vt:lpstr>Consolas</vt:lpstr>
      <vt:lpstr>4x3_Dell_PPTX_Template_BW1</vt:lpstr>
      <vt:lpstr>Recite WS-MAN Scripting Environment</vt:lpstr>
      <vt:lpstr>Purpose</vt:lpstr>
      <vt:lpstr>Features</vt:lpstr>
      <vt:lpstr>Requirements</vt:lpstr>
      <vt:lpstr>Interactive Help</vt:lpstr>
      <vt:lpstr>Interactive Help</vt:lpstr>
      <vt:lpstr>Programming Constructs</vt:lpstr>
      <vt:lpstr>Variables</vt:lpstr>
      <vt:lpstr>One liners</vt:lpstr>
      <vt:lpstr>Reports</vt:lpstr>
      <vt:lpstr>Scripts</vt:lpstr>
      <vt:lpstr>Command Line</vt:lpstr>
      <vt:lpstr>Command Line Flags</vt:lpstr>
      <vt:lpstr>Python API</vt:lpstr>
      <vt:lpstr>Python API</vt:lpstr>
      <vt:lpstr>Python API</vt:lpstr>
      <vt:lpstr>PowerPoint Presentation</vt:lpstr>
    </vt:vector>
  </TitlesOfParts>
  <Company>Dell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yogesh_p_kulkarni</dc:creator>
  <cp:lastModifiedBy>Ganesh Viswanathan</cp:lastModifiedBy>
  <cp:revision>169</cp:revision>
  <cp:lastPrinted>2000-07-17T22:36:56Z</cp:lastPrinted>
  <dcterms:created xsi:type="dcterms:W3CDTF">2010-04-11T20:55:17Z</dcterms:created>
  <dcterms:modified xsi:type="dcterms:W3CDTF">2012-07-02T19:28:47Z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</Properties>
</file>