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44"/>
  </p:notesMasterIdLst>
  <p:sldIdLst>
    <p:sldId id="297" r:id="rId2"/>
    <p:sldId id="273" r:id="rId3"/>
    <p:sldId id="272" r:id="rId4"/>
    <p:sldId id="275" r:id="rId5"/>
    <p:sldId id="274" r:id="rId6"/>
    <p:sldId id="286" r:id="rId7"/>
    <p:sldId id="299" r:id="rId8"/>
    <p:sldId id="298" r:id="rId9"/>
    <p:sldId id="276" r:id="rId10"/>
    <p:sldId id="278" r:id="rId11"/>
    <p:sldId id="279" r:id="rId12"/>
    <p:sldId id="280" r:id="rId13"/>
    <p:sldId id="281" r:id="rId14"/>
    <p:sldId id="284" r:id="rId15"/>
    <p:sldId id="282" r:id="rId16"/>
    <p:sldId id="310" r:id="rId17"/>
    <p:sldId id="283" r:id="rId18"/>
    <p:sldId id="306" r:id="rId19"/>
    <p:sldId id="301" r:id="rId20"/>
    <p:sldId id="308" r:id="rId21"/>
    <p:sldId id="300" r:id="rId22"/>
    <p:sldId id="309" r:id="rId23"/>
    <p:sldId id="256" r:id="rId24"/>
    <p:sldId id="264" r:id="rId25"/>
    <p:sldId id="260" r:id="rId26"/>
    <p:sldId id="263" r:id="rId27"/>
    <p:sldId id="265" r:id="rId28"/>
    <p:sldId id="266" r:id="rId29"/>
    <p:sldId id="268" r:id="rId30"/>
    <p:sldId id="267" r:id="rId31"/>
    <p:sldId id="258" r:id="rId32"/>
    <p:sldId id="269" r:id="rId33"/>
    <p:sldId id="259" r:id="rId34"/>
    <p:sldId id="262" r:id="rId35"/>
    <p:sldId id="271" r:id="rId36"/>
    <p:sldId id="261" r:id="rId37"/>
    <p:sldId id="287" r:id="rId38"/>
    <p:sldId id="290" r:id="rId39"/>
    <p:sldId id="289" r:id="rId40"/>
    <p:sldId id="292" r:id="rId41"/>
    <p:sldId id="294" r:id="rId42"/>
    <p:sldId id="29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7" autoAdjust="0"/>
    <p:restoredTop sz="74851" autoAdjust="0"/>
  </p:normalViewPr>
  <p:slideViewPr>
    <p:cSldViewPr snapToGrid="0">
      <p:cViewPr varScale="1">
        <p:scale>
          <a:sx n="84" d="100"/>
          <a:sy n="84" d="100"/>
        </p:scale>
        <p:origin x="888" y="84"/>
      </p:cViewPr>
      <p:guideLst>
        <p:guide orient="horz" pos="2160"/>
        <p:guide pos="3840"/>
      </p:guideLst>
    </p:cSldViewPr>
  </p:slideViewPr>
  <p:outlineViewPr>
    <p:cViewPr>
      <p:scale>
        <a:sx n="33" d="100"/>
        <a:sy n="33" d="100"/>
      </p:scale>
      <p:origin x="0" y="364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d2efc03aa13bc05/UniversityOfAlberta-UofACampusMaps-issu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d2efc03aa13bc05/UniversityOfAlberta-UofACampusMaps-issu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9d2efc03aa13bc05/UniversityOfAlberta-UofACampusMaps-issue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[UniversityOfAlberta-UofACampusMaps-issues.xlsx]Sheet2!PivotTable3</c:name>
    <c:fmtId val="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rgbClr val="C00000"/>
          </a:solidFill>
          <a:ln>
            <a:noFill/>
          </a:ln>
          <a:effectLst/>
        </c:spP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C0000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rgbClr val="C00000"/>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s>
    <c:plotArea>
      <c:layout>
        <c:manualLayout>
          <c:layoutTarget val="inner"/>
          <c:xMode val="edge"/>
          <c:yMode val="edge"/>
          <c:x val="2.43300982501993E-2"/>
          <c:y val="6.1835353206411897E-2"/>
          <c:w val="0.77600269144088996"/>
          <c:h val="0.81533803217405898"/>
        </c:manualLayout>
      </c:layout>
      <c:barChart>
        <c:barDir val="col"/>
        <c:grouping val="stacked"/>
        <c:varyColors val="0"/>
        <c:ser>
          <c:idx val="0"/>
          <c:order val="0"/>
          <c:tx>
            <c:strRef>
              <c:f>Sheet2!$S$75:$S$76</c:f>
              <c:strCache>
                <c:ptCount val="1"/>
                <c:pt idx="0">
                  <c:v>1. Requirements Document and Project Plan (10%)</c:v>
                </c:pt>
              </c:strCache>
            </c:strRef>
          </c:tx>
          <c:spPr>
            <a:solidFill>
              <a:schemeClr val="accent1"/>
            </a:solidFill>
            <a:ln>
              <a:noFill/>
            </a:ln>
            <a:effectLst/>
          </c:spPr>
          <c:invertIfNegative val="0"/>
          <c:cat>
            <c:strRef>
              <c:f>Sheet2!$R$77:$R$120</c:f>
              <c:strCache>
                <c:ptCount val="43"/>
                <c:pt idx="0">
                  <c:v>2013-01-18</c:v>
                </c:pt>
                <c:pt idx="1">
                  <c:v>2013-01-23</c:v>
                </c:pt>
                <c:pt idx="2">
                  <c:v>2013-01-27</c:v>
                </c:pt>
                <c:pt idx="3">
                  <c:v>2013-02-04</c:v>
                </c:pt>
                <c:pt idx="4">
                  <c:v>2013-02-08</c:v>
                </c:pt>
                <c:pt idx="5">
                  <c:v>2013-02-10</c:v>
                </c:pt>
                <c:pt idx="6">
                  <c:v>2013-02-12</c:v>
                </c:pt>
                <c:pt idx="7">
                  <c:v>2013-02-13</c:v>
                </c:pt>
                <c:pt idx="8">
                  <c:v>2013-02-15</c:v>
                </c:pt>
                <c:pt idx="9">
                  <c:v>2013-02-19</c:v>
                </c:pt>
                <c:pt idx="10">
                  <c:v>2013-02-21</c:v>
                </c:pt>
                <c:pt idx="11">
                  <c:v>2013-02-23</c:v>
                </c:pt>
                <c:pt idx="12">
                  <c:v>2013-02-24</c:v>
                </c:pt>
                <c:pt idx="13">
                  <c:v>2013-02-25</c:v>
                </c:pt>
                <c:pt idx="14">
                  <c:v>2013-02-26</c:v>
                </c:pt>
                <c:pt idx="15">
                  <c:v>2013-03-03</c:v>
                </c:pt>
                <c:pt idx="16">
                  <c:v>2013-03-04</c:v>
                </c:pt>
                <c:pt idx="17">
                  <c:v>2013-03-05</c:v>
                </c:pt>
                <c:pt idx="18">
                  <c:v>2013-03-06</c:v>
                </c:pt>
                <c:pt idx="19">
                  <c:v>2013-03-08</c:v>
                </c:pt>
                <c:pt idx="20">
                  <c:v>2013-03-09</c:v>
                </c:pt>
                <c:pt idx="21">
                  <c:v>2013-03-11</c:v>
                </c:pt>
                <c:pt idx="22">
                  <c:v>2013-03-12</c:v>
                </c:pt>
                <c:pt idx="23">
                  <c:v>2013-03-13</c:v>
                </c:pt>
                <c:pt idx="24">
                  <c:v>2013-03-14</c:v>
                </c:pt>
                <c:pt idx="25">
                  <c:v>2013-03-15</c:v>
                </c:pt>
                <c:pt idx="26">
                  <c:v>2013-03-20</c:v>
                </c:pt>
                <c:pt idx="27">
                  <c:v>2013-03-21</c:v>
                </c:pt>
                <c:pt idx="28">
                  <c:v>2013-03-22</c:v>
                </c:pt>
                <c:pt idx="29">
                  <c:v>2013-03-23</c:v>
                </c:pt>
                <c:pt idx="30">
                  <c:v>2013-03-24</c:v>
                </c:pt>
                <c:pt idx="31">
                  <c:v>2013-03-25</c:v>
                </c:pt>
                <c:pt idx="32">
                  <c:v>2013-03-27</c:v>
                </c:pt>
                <c:pt idx="33">
                  <c:v>2013-03-28</c:v>
                </c:pt>
                <c:pt idx="34">
                  <c:v>2013-03-29</c:v>
                </c:pt>
                <c:pt idx="35">
                  <c:v>2013-03-30</c:v>
                </c:pt>
                <c:pt idx="36">
                  <c:v>2013-03-31</c:v>
                </c:pt>
                <c:pt idx="37">
                  <c:v>2013-04-01</c:v>
                </c:pt>
                <c:pt idx="38">
                  <c:v>2013-04-02</c:v>
                </c:pt>
                <c:pt idx="39">
                  <c:v>2013-04-03</c:v>
                </c:pt>
                <c:pt idx="40">
                  <c:v>2013-04-05</c:v>
                </c:pt>
                <c:pt idx="41">
                  <c:v>2013-04-06</c:v>
                </c:pt>
                <c:pt idx="42">
                  <c:v>(blank)</c:v>
                </c:pt>
              </c:strCache>
            </c:strRef>
          </c:cat>
          <c:val>
            <c:numRef>
              <c:f>Sheet2!$S$77:$S$120</c:f>
              <c:numCache>
                <c:formatCode>General</c:formatCode>
                <c:ptCount val="43"/>
                <c:pt idx="0">
                  <c:v>6</c:v>
                </c:pt>
                <c:pt idx="1">
                  <c:v>1</c:v>
                </c:pt>
                <c:pt idx="3">
                  <c:v>1</c:v>
                </c:pt>
                <c:pt idx="4">
                  <c:v>14</c:v>
                </c:pt>
                <c:pt idx="5">
                  <c:v>8</c:v>
                </c:pt>
                <c:pt idx="6">
                  <c:v>1</c:v>
                </c:pt>
              </c:numCache>
            </c:numRef>
          </c:val>
        </c:ser>
        <c:ser>
          <c:idx val="1"/>
          <c:order val="1"/>
          <c:tx>
            <c:strRef>
              <c:f>Sheet2!$T$75:$T$76</c:f>
              <c:strCache>
                <c:ptCount val="1"/>
                <c:pt idx="0">
                  <c:v>2. Requirements Review Documents (7%)</c:v>
                </c:pt>
              </c:strCache>
            </c:strRef>
          </c:tx>
          <c:spPr>
            <a:solidFill>
              <a:schemeClr val="accent2"/>
            </a:solidFill>
            <a:ln>
              <a:noFill/>
            </a:ln>
            <a:effectLst/>
          </c:spPr>
          <c:invertIfNegative val="0"/>
          <c:cat>
            <c:strRef>
              <c:f>Sheet2!$R$77:$R$120</c:f>
              <c:strCache>
                <c:ptCount val="43"/>
                <c:pt idx="0">
                  <c:v>2013-01-18</c:v>
                </c:pt>
                <c:pt idx="1">
                  <c:v>2013-01-23</c:v>
                </c:pt>
                <c:pt idx="2">
                  <c:v>2013-01-27</c:v>
                </c:pt>
                <c:pt idx="3">
                  <c:v>2013-02-04</c:v>
                </c:pt>
                <c:pt idx="4">
                  <c:v>2013-02-08</c:v>
                </c:pt>
                <c:pt idx="5">
                  <c:v>2013-02-10</c:v>
                </c:pt>
                <c:pt idx="6">
                  <c:v>2013-02-12</c:v>
                </c:pt>
                <c:pt idx="7">
                  <c:v>2013-02-13</c:v>
                </c:pt>
                <c:pt idx="8">
                  <c:v>2013-02-15</c:v>
                </c:pt>
                <c:pt idx="9">
                  <c:v>2013-02-19</c:v>
                </c:pt>
                <c:pt idx="10">
                  <c:v>2013-02-21</c:v>
                </c:pt>
                <c:pt idx="11">
                  <c:v>2013-02-23</c:v>
                </c:pt>
                <c:pt idx="12">
                  <c:v>2013-02-24</c:v>
                </c:pt>
                <c:pt idx="13">
                  <c:v>2013-02-25</c:v>
                </c:pt>
                <c:pt idx="14">
                  <c:v>2013-02-26</c:v>
                </c:pt>
                <c:pt idx="15">
                  <c:v>2013-03-03</c:v>
                </c:pt>
                <c:pt idx="16">
                  <c:v>2013-03-04</c:v>
                </c:pt>
                <c:pt idx="17">
                  <c:v>2013-03-05</c:v>
                </c:pt>
                <c:pt idx="18">
                  <c:v>2013-03-06</c:v>
                </c:pt>
                <c:pt idx="19">
                  <c:v>2013-03-08</c:v>
                </c:pt>
                <c:pt idx="20">
                  <c:v>2013-03-09</c:v>
                </c:pt>
                <c:pt idx="21">
                  <c:v>2013-03-11</c:v>
                </c:pt>
                <c:pt idx="22">
                  <c:v>2013-03-12</c:v>
                </c:pt>
                <c:pt idx="23">
                  <c:v>2013-03-13</c:v>
                </c:pt>
                <c:pt idx="24">
                  <c:v>2013-03-14</c:v>
                </c:pt>
                <c:pt idx="25">
                  <c:v>2013-03-15</c:v>
                </c:pt>
                <c:pt idx="26">
                  <c:v>2013-03-20</c:v>
                </c:pt>
                <c:pt idx="27">
                  <c:v>2013-03-21</c:v>
                </c:pt>
                <c:pt idx="28">
                  <c:v>2013-03-22</c:v>
                </c:pt>
                <c:pt idx="29">
                  <c:v>2013-03-23</c:v>
                </c:pt>
                <c:pt idx="30">
                  <c:v>2013-03-24</c:v>
                </c:pt>
                <c:pt idx="31">
                  <c:v>2013-03-25</c:v>
                </c:pt>
                <c:pt idx="32">
                  <c:v>2013-03-27</c:v>
                </c:pt>
                <c:pt idx="33">
                  <c:v>2013-03-28</c:v>
                </c:pt>
                <c:pt idx="34">
                  <c:v>2013-03-29</c:v>
                </c:pt>
                <c:pt idx="35">
                  <c:v>2013-03-30</c:v>
                </c:pt>
                <c:pt idx="36">
                  <c:v>2013-03-31</c:v>
                </c:pt>
                <c:pt idx="37">
                  <c:v>2013-04-01</c:v>
                </c:pt>
                <c:pt idx="38">
                  <c:v>2013-04-02</c:v>
                </c:pt>
                <c:pt idx="39">
                  <c:v>2013-04-03</c:v>
                </c:pt>
                <c:pt idx="40">
                  <c:v>2013-04-05</c:v>
                </c:pt>
                <c:pt idx="41">
                  <c:v>2013-04-06</c:v>
                </c:pt>
                <c:pt idx="42">
                  <c:v>(blank)</c:v>
                </c:pt>
              </c:strCache>
            </c:strRef>
          </c:cat>
          <c:val>
            <c:numRef>
              <c:f>Sheet2!$T$77:$T$120</c:f>
              <c:numCache>
                <c:formatCode>General</c:formatCode>
                <c:ptCount val="43"/>
                <c:pt idx="8">
                  <c:v>1</c:v>
                </c:pt>
                <c:pt idx="9">
                  <c:v>1</c:v>
                </c:pt>
                <c:pt idx="13">
                  <c:v>2</c:v>
                </c:pt>
                <c:pt idx="17">
                  <c:v>1</c:v>
                </c:pt>
              </c:numCache>
            </c:numRef>
          </c:val>
        </c:ser>
        <c:ser>
          <c:idx val="2"/>
          <c:order val="2"/>
          <c:tx>
            <c:strRef>
              <c:f>Sheet2!$U$75:$U$76</c:f>
              <c:strCache>
                <c:ptCount val="1"/>
                <c:pt idx="0">
                  <c:v>3. Code Submission and Acceptance Test and User Manual (25%)</c:v>
                </c:pt>
              </c:strCache>
            </c:strRef>
          </c:tx>
          <c:spPr>
            <a:solidFill>
              <a:schemeClr val="accent5"/>
            </a:solidFill>
            <a:ln>
              <a:noFill/>
            </a:ln>
            <a:effectLst/>
          </c:spPr>
          <c:invertIfNegative val="0"/>
          <c:cat>
            <c:strRef>
              <c:f>Sheet2!$R$77:$R$120</c:f>
              <c:strCache>
                <c:ptCount val="43"/>
                <c:pt idx="0">
                  <c:v>2013-01-18</c:v>
                </c:pt>
                <c:pt idx="1">
                  <c:v>2013-01-23</c:v>
                </c:pt>
                <c:pt idx="2">
                  <c:v>2013-01-27</c:v>
                </c:pt>
                <c:pt idx="3">
                  <c:v>2013-02-04</c:v>
                </c:pt>
                <c:pt idx="4">
                  <c:v>2013-02-08</c:v>
                </c:pt>
                <c:pt idx="5">
                  <c:v>2013-02-10</c:v>
                </c:pt>
                <c:pt idx="6">
                  <c:v>2013-02-12</c:v>
                </c:pt>
                <c:pt idx="7">
                  <c:v>2013-02-13</c:v>
                </c:pt>
                <c:pt idx="8">
                  <c:v>2013-02-15</c:v>
                </c:pt>
                <c:pt idx="9">
                  <c:v>2013-02-19</c:v>
                </c:pt>
                <c:pt idx="10">
                  <c:v>2013-02-21</c:v>
                </c:pt>
                <c:pt idx="11">
                  <c:v>2013-02-23</c:v>
                </c:pt>
                <c:pt idx="12">
                  <c:v>2013-02-24</c:v>
                </c:pt>
                <c:pt idx="13">
                  <c:v>2013-02-25</c:v>
                </c:pt>
                <c:pt idx="14">
                  <c:v>2013-02-26</c:v>
                </c:pt>
                <c:pt idx="15">
                  <c:v>2013-03-03</c:v>
                </c:pt>
                <c:pt idx="16">
                  <c:v>2013-03-04</c:v>
                </c:pt>
                <c:pt idx="17">
                  <c:v>2013-03-05</c:v>
                </c:pt>
                <c:pt idx="18">
                  <c:v>2013-03-06</c:v>
                </c:pt>
                <c:pt idx="19">
                  <c:v>2013-03-08</c:v>
                </c:pt>
                <c:pt idx="20">
                  <c:v>2013-03-09</c:v>
                </c:pt>
                <c:pt idx="21">
                  <c:v>2013-03-11</c:v>
                </c:pt>
                <c:pt idx="22">
                  <c:v>2013-03-12</c:v>
                </c:pt>
                <c:pt idx="23">
                  <c:v>2013-03-13</c:v>
                </c:pt>
                <c:pt idx="24">
                  <c:v>2013-03-14</c:v>
                </c:pt>
                <c:pt idx="25">
                  <c:v>2013-03-15</c:v>
                </c:pt>
                <c:pt idx="26">
                  <c:v>2013-03-20</c:v>
                </c:pt>
                <c:pt idx="27">
                  <c:v>2013-03-21</c:v>
                </c:pt>
                <c:pt idx="28">
                  <c:v>2013-03-22</c:v>
                </c:pt>
                <c:pt idx="29">
                  <c:v>2013-03-23</c:v>
                </c:pt>
                <c:pt idx="30">
                  <c:v>2013-03-24</c:v>
                </c:pt>
                <c:pt idx="31">
                  <c:v>2013-03-25</c:v>
                </c:pt>
                <c:pt idx="32">
                  <c:v>2013-03-27</c:v>
                </c:pt>
                <c:pt idx="33">
                  <c:v>2013-03-28</c:v>
                </c:pt>
                <c:pt idx="34">
                  <c:v>2013-03-29</c:v>
                </c:pt>
                <c:pt idx="35">
                  <c:v>2013-03-30</c:v>
                </c:pt>
                <c:pt idx="36">
                  <c:v>2013-03-31</c:v>
                </c:pt>
                <c:pt idx="37">
                  <c:v>2013-04-01</c:v>
                </c:pt>
                <c:pt idx="38">
                  <c:v>2013-04-02</c:v>
                </c:pt>
                <c:pt idx="39">
                  <c:v>2013-04-03</c:v>
                </c:pt>
                <c:pt idx="40">
                  <c:v>2013-04-05</c:v>
                </c:pt>
                <c:pt idx="41">
                  <c:v>2013-04-06</c:v>
                </c:pt>
                <c:pt idx="42">
                  <c:v>(blank)</c:v>
                </c:pt>
              </c:strCache>
            </c:strRef>
          </c:cat>
          <c:val>
            <c:numRef>
              <c:f>Sheet2!$U$77:$U$120</c:f>
              <c:numCache>
                <c:formatCode>General</c:formatCode>
                <c:ptCount val="43"/>
                <c:pt idx="15">
                  <c:v>12</c:v>
                </c:pt>
                <c:pt idx="16">
                  <c:v>1</c:v>
                </c:pt>
                <c:pt idx="20">
                  <c:v>2</c:v>
                </c:pt>
                <c:pt idx="24">
                  <c:v>1</c:v>
                </c:pt>
                <c:pt idx="25">
                  <c:v>3</c:v>
                </c:pt>
                <c:pt idx="26">
                  <c:v>1</c:v>
                </c:pt>
                <c:pt idx="27">
                  <c:v>4</c:v>
                </c:pt>
                <c:pt idx="28">
                  <c:v>7</c:v>
                </c:pt>
                <c:pt idx="29">
                  <c:v>8</c:v>
                </c:pt>
                <c:pt idx="30">
                  <c:v>1</c:v>
                </c:pt>
                <c:pt idx="31">
                  <c:v>7</c:v>
                </c:pt>
                <c:pt idx="32">
                  <c:v>3</c:v>
                </c:pt>
                <c:pt idx="33">
                  <c:v>3</c:v>
                </c:pt>
                <c:pt idx="34">
                  <c:v>1</c:v>
                </c:pt>
                <c:pt idx="35">
                  <c:v>2</c:v>
                </c:pt>
                <c:pt idx="36">
                  <c:v>4</c:v>
                </c:pt>
                <c:pt idx="37">
                  <c:v>1</c:v>
                </c:pt>
                <c:pt idx="38">
                  <c:v>6</c:v>
                </c:pt>
              </c:numCache>
            </c:numRef>
          </c:val>
        </c:ser>
        <c:ser>
          <c:idx val="3"/>
          <c:order val="3"/>
          <c:tx>
            <c:strRef>
              <c:f>Sheet2!$V$75:$V$76</c:f>
              <c:strCache>
                <c:ptCount val="1"/>
                <c:pt idx="0">
                  <c:v>4. Complete Documentation (25%)</c:v>
                </c:pt>
              </c:strCache>
            </c:strRef>
          </c:tx>
          <c:spPr>
            <a:solidFill>
              <a:schemeClr val="accent4"/>
            </a:solidFill>
            <a:ln>
              <a:noFill/>
            </a:ln>
            <a:effectLst/>
          </c:spPr>
          <c:invertIfNegative val="0"/>
          <c:cat>
            <c:strRef>
              <c:f>Sheet2!$R$77:$R$120</c:f>
              <c:strCache>
                <c:ptCount val="43"/>
                <c:pt idx="0">
                  <c:v>2013-01-18</c:v>
                </c:pt>
                <c:pt idx="1">
                  <c:v>2013-01-23</c:v>
                </c:pt>
                <c:pt idx="2">
                  <c:v>2013-01-27</c:v>
                </c:pt>
                <c:pt idx="3">
                  <c:v>2013-02-04</c:v>
                </c:pt>
                <c:pt idx="4">
                  <c:v>2013-02-08</c:v>
                </c:pt>
                <c:pt idx="5">
                  <c:v>2013-02-10</c:v>
                </c:pt>
                <c:pt idx="6">
                  <c:v>2013-02-12</c:v>
                </c:pt>
                <c:pt idx="7">
                  <c:v>2013-02-13</c:v>
                </c:pt>
                <c:pt idx="8">
                  <c:v>2013-02-15</c:v>
                </c:pt>
                <c:pt idx="9">
                  <c:v>2013-02-19</c:v>
                </c:pt>
                <c:pt idx="10">
                  <c:v>2013-02-21</c:v>
                </c:pt>
                <c:pt idx="11">
                  <c:v>2013-02-23</c:v>
                </c:pt>
                <c:pt idx="12">
                  <c:v>2013-02-24</c:v>
                </c:pt>
                <c:pt idx="13">
                  <c:v>2013-02-25</c:v>
                </c:pt>
                <c:pt idx="14">
                  <c:v>2013-02-26</c:v>
                </c:pt>
                <c:pt idx="15">
                  <c:v>2013-03-03</c:v>
                </c:pt>
                <c:pt idx="16">
                  <c:v>2013-03-04</c:v>
                </c:pt>
                <c:pt idx="17">
                  <c:v>2013-03-05</c:v>
                </c:pt>
                <c:pt idx="18">
                  <c:v>2013-03-06</c:v>
                </c:pt>
                <c:pt idx="19">
                  <c:v>2013-03-08</c:v>
                </c:pt>
                <c:pt idx="20">
                  <c:v>2013-03-09</c:v>
                </c:pt>
                <c:pt idx="21">
                  <c:v>2013-03-11</c:v>
                </c:pt>
                <c:pt idx="22">
                  <c:v>2013-03-12</c:v>
                </c:pt>
                <c:pt idx="23">
                  <c:v>2013-03-13</c:v>
                </c:pt>
                <c:pt idx="24">
                  <c:v>2013-03-14</c:v>
                </c:pt>
                <c:pt idx="25">
                  <c:v>2013-03-15</c:v>
                </c:pt>
                <c:pt idx="26">
                  <c:v>2013-03-20</c:v>
                </c:pt>
                <c:pt idx="27">
                  <c:v>2013-03-21</c:v>
                </c:pt>
                <c:pt idx="28">
                  <c:v>2013-03-22</c:v>
                </c:pt>
                <c:pt idx="29">
                  <c:v>2013-03-23</c:v>
                </c:pt>
                <c:pt idx="30">
                  <c:v>2013-03-24</c:v>
                </c:pt>
                <c:pt idx="31">
                  <c:v>2013-03-25</c:v>
                </c:pt>
                <c:pt idx="32">
                  <c:v>2013-03-27</c:v>
                </c:pt>
                <c:pt idx="33">
                  <c:v>2013-03-28</c:v>
                </c:pt>
                <c:pt idx="34">
                  <c:v>2013-03-29</c:v>
                </c:pt>
                <c:pt idx="35">
                  <c:v>2013-03-30</c:v>
                </c:pt>
                <c:pt idx="36">
                  <c:v>2013-03-31</c:v>
                </c:pt>
                <c:pt idx="37">
                  <c:v>2013-04-01</c:v>
                </c:pt>
                <c:pt idx="38">
                  <c:v>2013-04-02</c:v>
                </c:pt>
                <c:pt idx="39">
                  <c:v>2013-04-03</c:v>
                </c:pt>
                <c:pt idx="40">
                  <c:v>2013-04-05</c:v>
                </c:pt>
                <c:pt idx="41">
                  <c:v>2013-04-06</c:v>
                </c:pt>
                <c:pt idx="42">
                  <c:v>(blank)</c:v>
                </c:pt>
              </c:strCache>
            </c:strRef>
          </c:cat>
          <c:val>
            <c:numRef>
              <c:f>Sheet2!$V$77:$V$120</c:f>
              <c:numCache>
                <c:formatCode>General</c:formatCode>
                <c:ptCount val="43"/>
                <c:pt idx="40">
                  <c:v>2</c:v>
                </c:pt>
              </c:numCache>
            </c:numRef>
          </c:val>
        </c:ser>
        <c:ser>
          <c:idx val="4"/>
          <c:order val="4"/>
          <c:tx>
            <c:strRef>
              <c:f>Sheet2!$W$75:$W$76</c:f>
              <c:strCache>
                <c:ptCount val="1"/>
                <c:pt idx="0">
                  <c:v>5. Demos (6%)</c:v>
                </c:pt>
              </c:strCache>
            </c:strRef>
          </c:tx>
          <c:spPr>
            <a:solidFill>
              <a:schemeClr val="accent3"/>
            </a:solidFill>
            <a:ln>
              <a:noFill/>
            </a:ln>
            <a:effectLst/>
          </c:spPr>
          <c:invertIfNegative val="0"/>
          <c:cat>
            <c:strRef>
              <c:f>Sheet2!$R$77:$R$120</c:f>
              <c:strCache>
                <c:ptCount val="43"/>
                <c:pt idx="0">
                  <c:v>2013-01-18</c:v>
                </c:pt>
                <c:pt idx="1">
                  <c:v>2013-01-23</c:v>
                </c:pt>
                <c:pt idx="2">
                  <c:v>2013-01-27</c:v>
                </c:pt>
                <c:pt idx="3">
                  <c:v>2013-02-04</c:v>
                </c:pt>
                <c:pt idx="4">
                  <c:v>2013-02-08</c:v>
                </c:pt>
                <c:pt idx="5">
                  <c:v>2013-02-10</c:v>
                </c:pt>
                <c:pt idx="6">
                  <c:v>2013-02-12</c:v>
                </c:pt>
                <c:pt idx="7">
                  <c:v>2013-02-13</c:v>
                </c:pt>
                <c:pt idx="8">
                  <c:v>2013-02-15</c:v>
                </c:pt>
                <c:pt idx="9">
                  <c:v>2013-02-19</c:v>
                </c:pt>
                <c:pt idx="10">
                  <c:v>2013-02-21</c:v>
                </c:pt>
                <c:pt idx="11">
                  <c:v>2013-02-23</c:v>
                </c:pt>
                <c:pt idx="12">
                  <c:v>2013-02-24</c:v>
                </c:pt>
                <c:pt idx="13">
                  <c:v>2013-02-25</c:v>
                </c:pt>
                <c:pt idx="14">
                  <c:v>2013-02-26</c:v>
                </c:pt>
                <c:pt idx="15">
                  <c:v>2013-03-03</c:v>
                </c:pt>
                <c:pt idx="16">
                  <c:v>2013-03-04</c:v>
                </c:pt>
                <c:pt idx="17">
                  <c:v>2013-03-05</c:v>
                </c:pt>
                <c:pt idx="18">
                  <c:v>2013-03-06</c:v>
                </c:pt>
                <c:pt idx="19">
                  <c:v>2013-03-08</c:v>
                </c:pt>
                <c:pt idx="20">
                  <c:v>2013-03-09</c:v>
                </c:pt>
                <c:pt idx="21">
                  <c:v>2013-03-11</c:v>
                </c:pt>
                <c:pt idx="22">
                  <c:v>2013-03-12</c:v>
                </c:pt>
                <c:pt idx="23">
                  <c:v>2013-03-13</c:v>
                </c:pt>
                <c:pt idx="24">
                  <c:v>2013-03-14</c:v>
                </c:pt>
                <c:pt idx="25">
                  <c:v>2013-03-15</c:v>
                </c:pt>
                <c:pt idx="26">
                  <c:v>2013-03-20</c:v>
                </c:pt>
                <c:pt idx="27">
                  <c:v>2013-03-21</c:v>
                </c:pt>
                <c:pt idx="28">
                  <c:v>2013-03-22</c:v>
                </c:pt>
                <c:pt idx="29">
                  <c:v>2013-03-23</c:v>
                </c:pt>
                <c:pt idx="30">
                  <c:v>2013-03-24</c:v>
                </c:pt>
                <c:pt idx="31">
                  <c:v>2013-03-25</c:v>
                </c:pt>
                <c:pt idx="32">
                  <c:v>2013-03-27</c:v>
                </c:pt>
                <c:pt idx="33">
                  <c:v>2013-03-28</c:v>
                </c:pt>
                <c:pt idx="34">
                  <c:v>2013-03-29</c:v>
                </c:pt>
                <c:pt idx="35">
                  <c:v>2013-03-30</c:v>
                </c:pt>
                <c:pt idx="36">
                  <c:v>2013-03-31</c:v>
                </c:pt>
                <c:pt idx="37">
                  <c:v>2013-04-01</c:v>
                </c:pt>
                <c:pt idx="38">
                  <c:v>2013-04-02</c:v>
                </c:pt>
                <c:pt idx="39">
                  <c:v>2013-04-03</c:v>
                </c:pt>
                <c:pt idx="40">
                  <c:v>2013-04-05</c:v>
                </c:pt>
                <c:pt idx="41">
                  <c:v>2013-04-06</c:v>
                </c:pt>
                <c:pt idx="42">
                  <c:v>(blank)</c:v>
                </c:pt>
              </c:strCache>
            </c:strRef>
          </c:cat>
          <c:val>
            <c:numRef>
              <c:f>Sheet2!$W$77:$W$120</c:f>
              <c:numCache>
                <c:formatCode>General</c:formatCode>
                <c:ptCount val="43"/>
                <c:pt idx="27">
                  <c:v>1</c:v>
                </c:pt>
                <c:pt idx="36">
                  <c:v>1</c:v>
                </c:pt>
                <c:pt idx="39">
                  <c:v>2</c:v>
                </c:pt>
                <c:pt idx="41">
                  <c:v>4</c:v>
                </c:pt>
              </c:numCache>
            </c:numRef>
          </c:val>
        </c:ser>
        <c:ser>
          <c:idx val="5"/>
          <c:order val="5"/>
          <c:tx>
            <c:strRef>
              <c:f>Sheet2!$X$75:$X$76</c:f>
              <c:strCache>
                <c:ptCount val="1"/>
                <c:pt idx="0">
                  <c:v>Demo (March 15)</c:v>
                </c:pt>
              </c:strCache>
            </c:strRef>
          </c:tx>
          <c:spPr>
            <a:solidFill>
              <a:schemeClr val="accent6"/>
            </a:solidFill>
            <a:ln>
              <a:noFill/>
            </a:ln>
            <a:effectLst/>
          </c:spPr>
          <c:invertIfNegative val="0"/>
          <c:cat>
            <c:strRef>
              <c:f>Sheet2!$R$77:$R$120</c:f>
              <c:strCache>
                <c:ptCount val="43"/>
                <c:pt idx="0">
                  <c:v>2013-01-18</c:v>
                </c:pt>
                <c:pt idx="1">
                  <c:v>2013-01-23</c:v>
                </c:pt>
                <c:pt idx="2">
                  <c:v>2013-01-27</c:v>
                </c:pt>
                <c:pt idx="3">
                  <c:v>2013-02-04</c:v>
                </c:pt>
                <c:pt idx="4">
                  <c:v>2013-02-08</c:v>
                </c:pt>
                <c:pt idx="5">
                  <c:v>2013-02-10</c:v>
                </c:pt>
                <c:pt idx="6">
                  <c:v>2013-02-12</c:v>
                </c:pt>
                <c:pt idx="7">
                  <c:v>2013-02-13</c:v>
                </c:pt>
                <c:pt idx="8">
                  <c:v>2013-02-15</c:v>
                </c:pt>
                <c:pt idx="9">
                  <c:v>2013-02-19</c:v>
                </c:pt>
                <c:pt idx="10">
                  <c:v>2013-02-21</c:v>
                </c:pt>
                <c:pt idx="11">
                  <c:v>2013-02-23</c:v>
                </c:pt>
                <c:pt idx="12">
                  <c:v>2013-02-24</c:v>
                </c:pt>
                <c:pt idx="13">
                  <c:v>2013-02-25</c:v>
                </c:pt>
                <c:pt idx="14">
                  <c:v>2013-02-26</c:v>
                </c:pt>
                <c:pt idx="15">
                  <c:v>2013-03-03</c:v>
                </c:pt>
                <c:pt idx="16">
                  <c:v>2013-03-04</c:v>
                </c:pt>
                <c:pt idx="17">
                  <c:v>2013-03-05</c:v>
                </c:pt>
                <c:pt idx="18">
                  <c:v>2013-03-06</c:v>
                </c:pt>
                <c:pt idx="19">
                  <c:v>2013-03-08</c:v>
                </c:pt>
                <c:pt idx="20">
                  <c:v>2013-03-09</c:v>
                </c:pt>
                <c:pt idx="21">
                  <c:v>2013-03-11</c:v>
                </c:pt>
                <c:pt idx="22">
                  <c:v>2013-03-12</c:v>
                </c:pt>
                <c:pt idx="23">
                  <c:v>2013-03-13</c:v>
                </c:pt>
                <c:pt idx="24">
                  <c:v>2013-03-14</c:v>
                </c:pt>
                <c:pt idx="25">
                  <c:v>2013-03-15</c:v>
                </c:pt>
                <c:pt idx="26">
                  <c:v>2013-03-20</c:v>
                </c:pt>
                <c:pt idx="27">
                  <c:v>2013-03-21</c:v>
                </c:pt>
                <c:pt idx="28">
                  <c:v>2013-03-22</c:v>
                </c:pt>
                <c:pt idx="29">
                  <c:v>2013-03-23</c:v>
                </c:pt>
                <c:pt idx="30">
                  <c:v>2013-03-24</c:v>
                </c:pt>
                <c:pt idx="31">
                  <c:v>2013-03-25</c:v>
                </c:pt>
                <c:pt idx="32">
                  <c:v>2013-03-27</c:v>
                </c:pt>
                <c:pt idx="33">
                  <c:v>2013-03-28</c:v>
                </c:pt>
                <c:pt idx="34">
                  <c:v>2013-03-29</c:v>
                </c:pt>
                <c:pt idx="35">
                  <c:v>2013-03-30</c:v>
                </c:pt>
                <c:pt idx="36">
                  <c:v>2013-03-31</c:v>
                </c:pt>
                <c:pt idx="37">
                  <c:v>2013-04-01</c:v>
                </c:pt>
                <c:pt idx="38">
                  <c:v>2013-04-02</c:v>
                </c:pt>
                <c:pt idx="39">
                  <c:v>2013-04-03</c:v>
                </c:pt>
                <c:pt idx="40">
                  <c:v>2013-04-05</c:v>
                </c:pt>
                <c:pt idx="41">
                  <c:v>2013-04-06</c:v>
                </c:pt>
                <c:pt idx="42">
                  <c:v>(blank)</c:v>
                </c:pt>
              </c:strCache>
            </c:strRef>
          </c:cat>
          <c:val>
            <c:numRef>
              <c:f>Sheet2!$X$77:$X$120</c:f>
              <c:numCache>
                <c:formatCode>General</c:formatCode>
                <c:ptCount val="43"/>
                <c:pt idx="8">
                  <c:v>1</c:v>
                </c:pt>
                <c:pt idx="10">
                  <c:v>1</c:v>
                </c:pt>
                <c:pt idx="12">
                  <c:v>3</c:v>
                </c:pt>
                <c:pt idx="13">
                  <c:v>3</c:v>
                </c:pt>
                <c:pt idx="14">
                  <c:v>1</c:v>
                </c:pt>
                <c:pt idx="15">
                  <c:v>9</c:v>
                </c:pt>
                <c:pt idx="16">
                  <c:v>4</c:v>
                </c:pt>
                <c:pt idx="17">
                  <c:v>1</c:v>
                </c:pt>
                <c:pt idx="18">
                  <c:v>1</c:v>
                </c:pt>
                <c:pt idx="20">
                  <c:v>1</c:v>
                </c:pt>
                <c:pt idx="21">
                  <c:v>1</c:v>
                </c:pt>
                <c:pt idx="22">
                  <c:v>1</c:v>
                </c:pt>
                <c:pt idx="23">
                  <c:v>3</c:v>
                </c:pt>
                <c:pt idx="24">
                  <c:v>1</c:v>
                </c:pt>
              </c:numCache>
            </c:numRef>
          </c:val>
        </c:ser>
        <c:ser>
          <c:idx val="6"/>
          <c:order val="6"/>
          <c:tx>
            <c:strRef>
              <c:f>Sheet2!$Y$75:$Y$76</c:f>
              <c:strCache>
                <c:ptCount val="1"/>
                <c:pt idx="0">
                  <c:v>Future</c:v>
                </c:pt>
              </c:strCache>
            </c:strRef>
          </c:tx>
          <c:spPr>
            <a:solidFill>
              <a:schemeClr val="accent1">
                <a:lumMod val="60000"/>
              </a:schemeClr>
            </a:solidFill>
            <a:ln>
              <a:noFill/>
            </a:ln>
            <a:effectLst/>
          </c:spPr>
          <c:invertIfNegative val="0"/>
          <c:cat>
            <c:strRef>
              <c:f>Sheet2!$R$77:$R$120</c:f>
              <c:strCache>
                <c:ptCount val="43"/>
                <c:pt idx="0">
                  <c:v>2013-01-18</c:v>
                </c:pt>
                <c:pt idx="1">
                  <c:v>2013-01-23</c:v>
                </c:pt>
                <c:pt idx="2">
                  <c:v>2013-01-27</c:v>
                </c:pt>
                <c:pt idx="3">
                  <c:v>2013-02-04</c:v>
                </c:pt>
                <c:pt idx="4">
                  <c:v>2013-02-08</c:v>
                </c:pt>
                <c:pt idx="5">
                  <c:v>2013-02-10</c:v>
                </c:pt>
                <c:pt idx="6">
                  <c:v>2013-02-12</c:v>
                </c:pt>
                <c:pt idx="7">
                  <c:v>2013-02-13</c:v>
                </c:pt>
                <c:pt idx="8">
                  <c:v>2013-02-15</c:v>
                </c:pt>
                <c:pt idx="9">
                  <c:v>2013-02-19</c:v>
                </c:pt>
                <c:pt idx="10">
                  <c:v>2013-02-21</c:v>
                </c:pt>
                <c:pt idx="11">
                  <c:v>2013-02-23</c:v>
                </c:pt>
                <c:pt idx="12">
                  <c:v>2013-02-24</c:v>
                </c:pt>
                <c:pt idx="13">
                  <c:v>2013-02-25</c:v>
                </c:pt>
                <c:pt idx="14">
                  <c:v>2013-02-26</c:v>
                </c:pt>
                <c:pt idx="15">
                  <c:v>2013-03-03</c:v>
                </c:pt>
                <c:pt idx="16">
                  <c:v>2013-03-04</c:v>
                </c:pt>
                <c:pt idx="17">
                  <c:v>2013-03-05</c:v>
                </c:pt>
                <c:pt idx="18">
                  <c:v>2013-03-06</c:v>
                </c:pt>
                <c:pt idx="19">
                  <c:v>2013-03-08</c:v>
                </c:pt>
                <c:pt idx="20">
                  <c:v>2013-03-09</c:v>
                </c:pt>
                <c:pt idx="21">
                  <c:v>2013-03-11</c:v>
                </c:pt>
                <c:pt idx="22">
                  <c:v>2013-03-12</c:v>
                </c:pt>
                <c:pt idx="23">
                  <c:v>2013-03-13</c:v>
                </c:pt>
                <c:pt idx="24">
                  <c:v>2013-03-14</c:v>
                </c:pt>
                <c:pt idx="25">
                  <c:v>2013-03-15</c:v>
                </c:pt>
                <c:pt idx="26">
                  <c:v>2013-03-20</c:v>
                </c:pt>
                <c:pt idx="27">
                  <c:v>2013-03-21</c:v>
                </c:pt>
                <c:pt idx="28">
                  <c:v>2013-03-22</c:v>
                </c:pt>
                <c:pt idx="29">
                  <c:v>2013-03-23</c:v>
                </c:pt>
                <c:pt idx="30">
                  <c:v>2013-03-24</c:v>
                </c:pt>
                <c:pt idx="31">
                  <c:v>2013-03-25</c:v>
                </c:pt>
                <c:pt idx="32">
                  <c:v>2013-03-27</c:v>
                </c:pt>
                <c:pt idx="33">
                  <c:v>2013-03-28</c:v>
                </c:pt>
                <c:pt idx="34">
                  <c:v>2013-03-29</c:v>
                </c:pt>
                <c:pt idx="35">
                  <c:v>2013-03-30</c:v>
                </c:pt>
                <c:pt idx="36">
                  <c:v>2013-03-31</c:v>
                </c:pt>
                <c:pt idx="37">
                  <c:v>2013-04-01</c:v>
                </c:pt>
                <c:pt idx="38">
                  <c:v>2013-04-02</c:v>
                </c:pt>
                <c:pt idx="39">
                  <c:v>2013-04-03</c:v>
                </c:pt>
                <c:pt idx="40">
                  <c:v>2013-04-05</c:v>
                </c:pt>
                <c:pt idx="41">
                  <c:v>2013-04-06</c:v>
                </c:pt>
                <c:pt idx="42">
                  <c:v>(blank)</c:v>
                </c:pt>
              </c:strCache>
            </c:strRef>
          </c:cat>
          <c:val>
            <c:numRef>
              <c:f>Sheet2!$Y$77:$Y$120</c:f>
              <c:numCache>
                <c:formatCode>General</c:formatCode>
                <c:ptCount val="43"/>
                <c:pt idx="15">
                  <c:v>3</c:v>
                </c:pt>
                <c:pt idx="28">
                  <c:v>1</c:v>
                </c:pt>
                <c:pt idx="33">
                  <c:v>1</c:v>
                </c:pt>
                <c:pt idx="38">
                  <c:v>1</c:v>
                </c:pt>
              </c:numCache>
            </c:numRef>
          </c:val>
        </c:ser>
        <c:ser>
          <c:idx val="7"/>
          <c:order val="7"/>
          <c:tx>
            <c:strRef>
              <c:f>Sheet2!$Z$75:$Z$76</c:f>
              <c:strCache>
                <c:ptCount val="1"/>
                <c:pt idx="0">
                  <c:v>(blank)</c:v>
                </c:pt>
              </c:strCache>
            </c:strRef>
          </c:tx>
          <c:spPr>
            <a:solidFill>
              <a:schemeClr val="accent2">
                <a:lumMod val="60000"/>
              </a:schemeClr>
            </a:solidFill>
            <a:ln>
              <a:noFill/>
            </a:ln>
            <a:effectLst/>
          </c:spPr>
          <c:invertIfNegative val="0"/>
          <c:cat>
            <c:strRef>
              <c:f>Sheet2!$R$77:$R$120</c:f>
              <c:strCache>
                <c:ptCount val="43"/>
                <c:pt idx="0">
                  <c:v>2013-01-18</c:v>
                </c:pt>
                <c:pt idx="1">
                  <c:v>2013-01-23</c:v>
                </c:pt>
                <c:pt idx="2">
                  <c:v>2013-01-27</c:v>
                </c:pt>
                <c:pt idx="3">
                  <c:v>2013-02-04</c:v>
                </c:pt>
                <c:pt idx="4">
                  <c:v>2013-02-08</c:v>
                </c:pt>
                <c:pt idx="5">
                  <c:v>2013-02-10</c:v>
                </c:pt>
                <c:pt idx="6">
                  <c:v>2013-02-12</c:v>
                </c:pt>
                <c:pt idx="7">
                  <c:v>2013-02-13</c:v>
                </c:pt>
                <c:pt idx="8">
                  <c:v>2013-02-15</c:v>
                </c:pt>
                <c:pt idx="9">
                  <c:v>2013-02-19</c:v>
                </c:pt>
                <c:pt idx="10">
                  <c:v>2013-02-21</c:v>
                </c:pt>
                <c:pt idx="11">
                  <c:v>2013-02-23</c:v>
                </c:pt>
                <c:pt idx="12">
                  <c:v>2013-02-24</c:v>
                </c:pt>
                <c:pt idx="13">
                  <c:v>2013-02-25</c:v>
                </c:pt>
                <c:pt idx="14">
                  <c:v>2013-02-26</c:v>
                </c:pt>
                <c:pt idx="15">
                  <c:v>2013-03-03</c:v>
                </c:pt>
                <c:pt idx="16">
                  <c:v>2013-03-04</c:v>
                </c:pt>
                <c:pt idx="17">
                  <c:v>2013-03-05</c:v>
                </c:pt>
                <c:pt idx="18">
                  <c:v>2013-03-06</c:v>
                </c:pt>
                <c:pt idx="19">
                  <c:v>2013-03-08</c:v>
                </c:pt>
                <c:pt idx="20">
                  <c:v>2013-03-09</c:v>
                </c:pt>
                <c:pt idx="21">
                  <c:v>2013-03-11</c:v>
                </c:pt>
                <c:pt idx="22">
                  <c:v>2013-03-12</c:v>
                </c:pt>
                <c:pt idx="23">
                  <c:v>2013-03-13</c:v>
                </c:pt>
                <c:pt idx="24">
                  <c:v>2013-03-14</c:v>
                </c:pt>
                <c:pt idx="25">
                  <c:v>2013-03-15</c:v>
                </c:pt>
                <c:pt idx="26">
                  <c:v>2013-03-20</c:v>
                </c:pt>
                <c:pt idx="27">
                  <c:v>2013-03-21</c:v>
                </c:pt>
                <c:pt idx="28">
                  <c:v>2013-03-22</c:v>
                </c:pt>
                <c:pt idx="29">
                  <c:v>2013-03-23</c:v>
                </c:pt>
                <c:pt idx="30">
                  <c:v>2013-03-24</c:v>
                </c:pt>
                <c:pt idx="31">
                  <c:v>2013-03-25</c:v>
                </c:pt>
                <c:pt idx="32">
                  <c:v>2013-03-27</c:v>
                </c:pt>
                <c:pt idx="33">
                  <c:v>2013-03-28</c:v>
                </c:pt>
                <c:pt idx="34">
                  <c:v>2013-03-29</c:v>
                </c:pt>
                <c:pt idx="35">
                  <c:v>2013-03-30</c:v>
                </c:pt>
                <c:pt idx="36">
                  <c:v>2013-03-31</c:v>
                </c:pt>
                <c:pt idx="37">
                  <c:v>2013-04-01</c:v>
                </c:pt>
                <c:pt idx="38">
                  <c:v>2013-04-02</c:v>
                </c:pt>
                <c:pt idx="39">
                  <c:v>2013-04-03</c:v>
                </c:pt>
                <c:pt idx="40">
                  <c:v>2013-04-05</c:v>
                </c:pt>
                <c:pt idx="41">
                  <c:v>2013-04-06</c:v>
                </c:pt>
                <c:pt idx="42">
                  <c:v>(blank)</c:v>
                </c:pt>
              </c:strCache>
            </c:strRef>
          </c:cat>
          <c:val>
            <c:numRef>
              <c:f>Sheet2!$Z$77:$Z$120</c:f>
              <c:numCache>
                <c:formatCode>General</c:formatCode>
                <c:ptCount val="43"/>
                <c:pt idx="2">
                  <c:v>1</c:v>
                </c:pt>
                <c:pt idx="4">
                  <c:v>1</c:v>
                </c:pt>
                <c:pt idx="5">
                  <c:v>1</c:v>
                </c:pt>
                <c:pt idx="6">
                  <c:v>3</c:v>
                </c:pt>
                <c:pt idx="7">
                  <c:v>1</c:v>
                </c:pt>
                <c:pt idx="10">
                  <c:v>1</c:v>
                </c:pt>
                <c:pt idx="11">
                  <c:v>1</c:v>
                </c:pt>
                <c:pt idx="12">
                  <c:v>1</c:v>
                </c:pt>
                <c:pt idx="13">
                  <c:v>1</c:v>
                </c:pt>
                <c:pt idx="18">
                  <c:v>1</c:v>
                </c:pt>
                <c:pt idx="19">
                  <c:v>1</c:v>
                </c:pt>
              </c:numCache>
            </c:numRef>
          </c:val>
        </c:ser>
        <c:dLbls>
          <c:showLegendKey val="0"/>
          <c:showVal val="0"/>
          <c:showCatName val="0"/>
          <c:showSerName val="0"/>
          <c:showPercent val="0"/>
          <c:showBubbleSize val="0"/>
        </c:dLbls>
        <c:gapWidth val="25"/>
        <c:overlap val="100"/>
        <c:axId val="210721480"/>
        <c:axId val="210719520"/>
      </c:barChart>
      <c:dateAx>
        <c:axId val="210721480"/>
        <c:scaling>
          <c:orientation val="minMax"/>
        </c:scaling>
        <c:delete val="0"/>
        <c:axPos val="b"/>
        <c:numFmt formatCode="General" sourceLinked="1"/>
        <c:majorTickMark val="out"/>
        <c:minorTickMark val="out"/>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19520"/>
        <c:crosses val="autoZero"/>
        <c:auto val="0"/>
        <c:lblOffset val="100"/>
        <c:baseTimeUnit val="days"/>
        <c:majorUnit val="7"/>
        <c:minorUnit val="7"/>
      </c:dateAx>
      <c:valAx>
        <c:axId val="210719520"/>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21480"/>
        <c:crosses val="autoZero"/>
        <c:crossBetween val="between"/>
      </c:valAx>
      <c:spPr>
        <a:noFill/>
        <a:ln>
          <a:noFill/>
        </a:ln>
        <a:effectLst/>
      </c:spPr>
    </c:plotArea>
    <c:legend>
      <c:legendPos val="r"/>
      <c:legendEntry>
        <c:idx val="0"/>
        <c:delete val="1"/>
      </c:legendEntry>
      <c:layout>
        <c:manualLayout>
          <c:xMode val="edge"/>
          <c:yMode val="edge"/>
          <c:x val="0.64268074306383405"/>
          <c:y val="2.4906178664595598E-2"/>
          <c:w val="0.32333888505060199"/>
          <c:h val="0.6361570960849609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[UniversityOfAlberta-UofACampusMaps-issues.xlsx]Sheet2!PivotTable2</c:name>
    <c:fmtId val="4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rgbClr val="C00000"/>
          </a:solidFill>
          <a:ln>
            <a:noFill/>
          </a:ln>
          <a:effectLst/>
        </c:spPr>
        <c:marker>
          <c:symbol val="none"/>
        </c:marker>
      </c:pivotFmt>
      <c:pivotFmt>
        <c:idx val="10"/>
        <c:spPr>
          <a:solidFill>
            <a:schemeClr val="bg1">
              <a:lumMod val="50000"/>
            </a:schemeClr>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rgbClr val="C00000"/>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bg1">
              <a:lumMod val="50000"/>
            </a:schemeClr>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rgbClr val="C00000"/>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bg1">
              <a:lumMod val="50000"/>
            </a:schemeClr>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rgbClr val="C00000"/>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bg1">
              <a:lumMod val="50000"/>
            </a:schemeClr>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rgbClr val="C00000"/>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bg1">
              <a:lumMod val="50000"/>
            </a:schemeClr>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rgbClr val="C00000"/>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bg1">
              <a:lumMod val="50000"/>
            </a:schemeClr>
          </a:solidFill>
          <a:ln>
            <a:noFill/>
          </a:ln>
          <a:effectLst/>
        </c:spPr>
        <c:marker>
          <c:symbol val="none"/>
        </c:marker>
      </c:pivotFmt>
    </c:pivotFmts>
    <c:plotArea>
      <c:layout>
        <c:manualLayout>
          <c:layoutTarget val="inner"/>
          <c:xMode val="edge"/>
          <c:yMode val="edge"/>
          <c:x val="3.3863644292313297E-2"/>
          <c:y val="0.11083862153304599"/>
          <c:w val="0.69978337974140703"/>
          <c:h val="0.75115477759207305"/>
        </c:manualLayout>
      </c:layout>
      <c:barChart>
        <c:barDir val="col"/>
        <c:grouping val="stacked"/>
        <c:varyColors val="0"/>
        <c:ser>
          <c:idx val="0"/>
          <c:order val="0"/>
          <c:tx>
            <c:strRef>
              <c:f>Sheet2!$R$15:$R$16</c:f>
              <c:strCache>
                <c:ptCount val="1"/>
                <c:pt idx="0">
                  <c:v>1. Requirements Document and Project Plan (10%)</c:v>
                </c:pt>
              </c:strCache>
            </c:strRef>
          </c:tx>
          <c:spPr>
            <a:solidFill>
              <a:schemeClr val="accent1"/>
            </a:solidFill>
            <a:ln>
              <a:noFill/>
            </a:ln>
            <a:effectLst/>
          </c:spPr>
          <c:invertIfNegative val="0"/>
          <c:cat>
            <c:strRef>
              <c:f>Sheet2!$Q$17:$Q$59</c:f>
              <c:strCache>
                <c:ptCount val="42"/>
                <c:pt idx="1">
                  <c:v>2013-01-29</c:v>
                </c:pt>
                <c:pt idx="2">
                  <c:v>2013-02-03</c:v>
                </c:pt>
                <c:pt idx="3">
                  <c:v>2013-02-04</c:v>
                </c:pt>
                <c:pt idx="4">
                  <c:v>2013-02-08</c:v>
                </c:pt>
                <c:pt idx="5">
                  <c:v>2013-02-10</c:v>
                </c:pt>
                <c:pt idx="6">
                  <c:v>2013-02-11</c:v>
                </c:pt>
                <c:pt idx="7">
                  <c:v>2013-02-12</c:v>
                </c:pt>
                <c:pt idx="8">
                  <c:v>2013-02-13</c:v>
                </c:pt>
                <c:pt idx="9">
                  <c:v>2013-02-15</c:v>
                </c:pt>
                <c:pt idx="10">
                  <c:v>2013-02-19</c:v>
                </c:pt>
                <c:pt idx="11">
                  <c:v>2013-02-21</c:v>
                </c:pt>
                <c:pt idx="12">
                  <c:v>2013-02-23</c:v>
                </c:pt>
                <c:pt idx="13">
                  <c:v>2013-02-24</c:v>
                </c:pt>
                <c:pt idx="14">
                  <c:v>2013-02-25</c:v>
                </c:pt>
                <c:pt idx="15">
                  <c:v>2013-02-26</c:v>
                </c:pt>
                <c:pt idx="16">
                  <c:v>2013-03-03</c:v>
                </c:pt>
                <c:pt idx="17">
                  <c:v>2013-03-04</c:v>
                </c:pt>
                <c:pt idx="18">
                  <c:v>2013-03-05</c:v>
                </c:pt>
                <c:pt idx="19">
                  <c:v>2013-03-08</c:v>
                </c:pt>
                <c:pt idx="20">
                  <c:v>2013-03-11</c:v>
                </c:pt>
                <c:pt idx="21">
                  <c:v>2013-03-12</c:v>
                </c:pt>
                <c:pt idx="22">
                  <c:v>2013-03-13</c:v>
                </c:pt>
                <c:pt idx="23">
                  <c:v>2013-03-14</c:v>
                </c:pt>
                <c:pt idx="24">
                  <c:v>2013-03-15</c:v>
                </c:pt>
                <c:pt idx="25">
                  <c:v>2013-03-17</c:v>
                </c:pt>
                <c:pt idx="26">
                  <c:v>2013-03-21</c:v>
                </c:pt>
                <c:pt idx="27">
                  <c:v>2013-03-22</c:v>
                </c:pt>
                <c:pt idx="28">
                  <c:v>2013-03-23</c:v>
                </c:pt>
                <c:pt idx="29">
                  <c:v>2013-03-24</c:v>
                </c:pt>
                <c:pt idx="30">
                  <c:v>2013-03-25</c:v>
                </c:pt>
                <c:pt idx="31">
                  <c:v>2013-03-26</c:v>
                </c:pt>
                <c:pt idx="32">
                  <c:v>2013-03-27</c:v>
                </c:pt>
                <c:pt idx="33">
                  <c:v>2013-03-28</c:v>
                </c:pt>
                <c:pt idx="34">
                  <c:v>2013-03-29</c:v>
                </c:pt>
                <c:pt idx="35">
                  <c:v>2013-03-30</c:v>
                </c:pt>
                <c:pt idx="36">
                  <c:v>2013-03-31</c:v>
                </c:pt>
                <c:pt idx="37">
                  <c:v>2013-04-02</c:v>
                </c:pt>
                <c:pt idx="38">
                  <c:v>2013-04-03</c:v>
                </c:pt>
                <c:pt idx="39">
                  <c:v>2013-04-04</c:v>
                </c:pt>
                <c:pt idx="40">
                  <c:v>2013-04-06</c:v>
                </c:pt>
                <c:pt idx="41">
                  <c:v> </c:v>
                </c:pt>
              </c:strCache>
            </c:strRef>
          </c:cat>
          <c:val>
            <c:numRef>
              <c:f>Sheet2!$R$17:$R$59</c:f>
              <c:numCache>
                <c:formatCode>General</c:formatCode>
                <c:ptCount val="42"/>
                <c:pt idx="2">
                  <c:v>1</c:v>
                </c:pt>
                <c:pt idx="3">
                  <c:v>6</c:v>
                </c:pt>
                <c:pt idx="4">
                  <c:v>4</c:v>
                </c:pt>
                <c:pt idx="5">
                  <c:v>2</c:v>
                </c:pt>
                <c:pt idx="6">
                  <c:v>9</c:v>
                </c:pt>
                <c:pt idx="7">
                  <c:v>3</c:v>
                </c:pt>
                <c:pt idx="8">
                  <c:v>1</c:v>
                </c:pt>
                <c:pt idx="9">
                  <c:v>1</c:v>
                </c:pt>
                <c:pt idx="10">
                  <c:v>1</c:v>
                </c:pt>
                <c:pt idx="13">
                  <c:v>1</c:v>
                </c:pt>
                <c:pt idx="20">
                  <c:v>2</c:v>
                </c:pt>
              </c:numCache>
            </c:numRef>
          </c:val>
        </c:ser>
        <c:ser>
          <c:idx val="1"/>
          <c:order val="1"/>
          <c:tx>
            <c:strRef>
              <c:f>Sheet2!$S$15:$S$16</c:f>
              <c:strCache>
                <c:ptCount val="1"/>
                <c:pt idx="0">
                  <c:v>2. Requirements Review Documents (7%)</c:v>
                </c:pt>
              </c:strCache>
            </c:strRef>
          </c:tx>
          <c:spPr>
            <a:solidFill>
              <a:schemeClr val="accent2"/>
            </a:solidFill>
            <a:ln>
              <a:noFill/>
            </a:ln>
            <a:effectLst/>
          </c:spPr>
          <c:invertIfNegative val="0"/>
          <c:cat>
            <c:strRef>
              <c:f>Sheet2!$Q$17:$Q$59</c:f>
              <c:strCache>
                <c:ptCount val="42"/>
                <c:pt idx="1">
                  <c:v>2013-01-29</c:v>
                </c:pt>
                <c:pt idx="2">
                  <c:v>2013-02-03</c:v>
                </c:pt>
                <c:pt idx="3">
                  <c:v>2013-02-04</c:v>
                </c:pt>
                <c:pt idx="4">
                  <c:v>2013-02-08</c:v>
                </c:pt>
                <c:pt idx="5">
                  <c:v>2013-02-10</c:v>
                </c:pt>
                <c:pt idx="6">
                  <c:v>2013-02-11</c:v>
                </c:pt>
                <c:pt idx="7">
                  <c:v>2013-02-12</c:v>
                </c:pt>
                <c:pt idx="8">
                  <c:v>2013-02-13</c:v>
                </c:pt>
                <c:pt idx="9">
                  <c:v>2013-02-15</c:v>
                </c:pt>
                <c:pt idx="10">
                  <c:v>2013-02-19</c:v>
                </c:pt>
                <c:pt idx="11">
                  <c:v>2013-02-21</c:v>
                </c:pt>
                <c:pt idx="12">
                  <c:v>2013-02-23</c:v>
                </c:pt>
                <c:pt idx="13">
                  <c:v>2013-02-24</c:v>
                </c:pt>
                <c:pt idx="14">
                  <c:v>2013-02-25</c:v>
                </c:pt>
                <c:pt idx="15">
                  <c:v>2013-02-26</c:v>
                </c:pt>
                <c:pt idx="16">
                  <c:v>2013-03-03</c:v>
                </c:pt>
                <c:pt idx="17">
                  <c:v>2013-03-04</c:v>
                </c:pt>
                <c:pt idx="18">
                  <c:v>2013-03-05</c:v>
                </c:pt>
                <c:pt idx="19">
                  <c:v>2013-03-08</c:v>
                </c:pt>
                <c:pt idx="20">
                  <c:v>2013-03-11</c:v>
                </c:pt>
                <c:pt idx="21">
                  <c:v>2013-03-12</c:v>
                </c:pt>
                <c:pt idx="22">
                  <c:v>2013-03-13</c:v>
                </c:pt>
                <c:pt idx="23">
                  <c:v>2013-03-14</c:v>
                </c:pt>
                <c:pt idx="24">
                  <c:v>2013-03-15</c:v>
                </c:pt>
                <c:pt idx="25">
                  <c:v>2013-03-17</c:v>
                </c:pt>
                <c:pt idx="26">
                  <c:v>2013-03-21</c:v>
                </c:pt>
                <c:pt idx="27">
                  <c:v>2013-03-22</c:v>
                </c:pt>
                <c:pt idx="28">
                  <c:v>2013-03-23</c:v>
                </c:pt>
                <c:pt idx="29">
                  <c:v>2013-03-24</c:v>
                </c:pt>
                <c:pt idx="30">
                  <c:v>2013-03-25</c:v>
                </c:pt>
                <c:pt idx="31">
                  <c:v>2013-03-26</c:v>
                </c:pt>
                <c:pt idx="32">
                  <c:v>2013-03-27</c:v>
                </c:pt>
                <c:pt idx="33">
                  <c:v>2013-03-28</c:v>
                </c:pt>
                <c:pt idx="34">
                  <c:v>2013-03-29</c:v>
                </c:pt>
                <c:pt idx="35">
                  <c:v>2013-03-30</c:v>
                </c:pt>
                <c:pt idx="36">
                  <c:v>2013-03-31</c:v>
                </c:pt>
                <c:pt idx="37">
                  <c:v>2013-04-02</c:v>
                </c:pt>
                <c:pt idx="38">
                  <c:v>2013-04-03</c:v>
                </c:pt>
                <c:pt idx="39">
                  <c:v>2013-04-04</c:v>
                </c:pt>
                <c:pt idx="40">
                  <c:v>2013-04-06</c:v>
                </c:pt>
                <c:pt idx="41">
                  <c:v> </c:v>
                </c:pt>
              </c:strCache>
            </c:strRef>
          </c:cat>
          <c:val>
            <c:numRef>
              <c:f>Sheet2!$S$17:$S$59</c:f>
              <c:numCache>
                <c:formatCode>General</c:formatCode>
                <c:ptCount val="42"/>
                <c:pt idx="10">
                  <c:v>1</c:v>
                </c:pt>
                <c:pt idx="11">
                  <c:v>1</c:v>
                </c:pt>
                <c:pt idx="18">
                  <c:v>1</c:v>
                </c:pt>
                <c:pt idx="19">
                  <c:v>1</c:v>
                </c:pt>
                <c:pt idx="23">
                  <c:v>1</c:v>
                </c:pt>
              </c:numCache>
            </c:numRef>
          </c:val>
        </c:ser>
        <c:ser>
          <c:idx val="2"/>
          <c:order val="2"/>
          <c:tx>
            <c:strRef>
              <c:f>Sheet2!$T$15:$T$16</c:f>
              <c:strCache>
                <c:ptCount val="1"/>
                <c:pt idx="0">
                  <c:v>3. Code Submission and Acceptance Test and User Manual (25%)</c:v>
                </c:pt>
              </c:strCache>
            </c:strRef>
          </c:tx>
          <c:spPr>
            <a:solidFill>
              <a:srgbClr val="C00000"/>
            </a:solidFill>
            <a:ln>
              <a:noFill/>
            </a:ln>
            <a:effectLst/>
          </c:spPr>
          <c:invertIfNegative val="0"/>
          <c:cat>
            <c:strRef>
              <c:f>Sheet2!$Q$17:$Q$59</c:f>
              <c:strCache>
                <c:ptCount val="42"/>
                <c:pt idx="1">
                  <c:v>2013-01-29</c:v>
                </c:pt>
                <c:pt idx="2">
                  <c:v>2013-02-03</c:v>
                </c:pt>
                <c:pt idx="3">
                  <c:v>2013-02-04</c:v>
                </c:pt>
                <c:pt idx="4">
                  <c:v>2013-02-08</c:v>
                </c:pt>
                <c:pt idx="5">
                  <c:v>2013-02-10</c:v>
                </c:pt>
                <c:pt idx="6">
                  <c:v>2013-02-11</c:v>
                </c:pt>
                <c:pt idx="7">
                  <c:v>2013-02-12</c:v>
                </c:pt>
                <c:pt idx="8">
                  <c:v>2013-02-13</c:v>
                </c:pt>
                <c:pt idx="9">
                  <c:v>2013-02-15</c:v>
                </c:pt>
                <c:pt idx="10">
                  <c:v>2013-02-19</c:v>
                </c:pt>
                <c:pt idx="11">
                  <c:v>2013-02-21</c:v>
                </c:pt>
                <c:pt idx="12">
                  <c:v>2013-02-23</c:v>
                </c:pt>
                <c:pt idx="13">
                  <c:v>2013-02-24</c:v>
                </c:pt>
                <c:pt idx="14">
                  <c:v>2013-02-25</c:v>
                </c:pt>
                <c:pt idx="15">
                  <c:v>2013-02-26</c:v>
                </c:pt>
                <c:pt idx="16">
                  <c:v>2013-03-03</c:v>
                </c:pt>
                <c:pt idx="17">
                  <c:v>2013-03-04</c:v>
                </c:pt>
                <c:pt idx="18">
                  <c:v>2013-03-05</c:v>
                </c:pt>
                <c:pt idx="19">
                  <c:v>2013-03-08</c:v>
                </c:pt>
                <c:pt idx="20">
                  <c:v>2013-03-11</c:v>
                </c:pt>
                <c:pt idx="21">
                  <c:v>2013-03-12</c:v>
                </c:pt>
                <c:pt idx="22">
                  <c:v>2013-03-13</c:v>
                </c:pt>
                <c:pt idx="23">
                  <c:v>2013-03-14</c:v>
                </c:pt>
                <c:pt idx="24">
                  <c:v>2013-03-15</c:v>
                </c:pt>
                <c:pt idx="25">
                  <c:v>2013-03-17</c:v>
                </c:pt>
                <c:pt idx="26">
                  <c:v>2013-03-21</c:v>
                </c:pt>
                <c:pt idx="27">
                  <c:v>2013-03-22</c:v>
                </c:pt>
                <c:pt idx="28">
                  <c:v>2013-03-23</c:v>
                </c:pt>
                <c:pt idx="29">
                  <c:v>2013-03-24</c:v>
                </c:pt>
                <c:pt idx="30">
                  <c:v>2013-03-25</c:v>
                </c:pt>
                <c:pt idx="31">
                  <c:v>2013-03-26</c:v>
                </c:pt>
                <c:pt idx="32">
                  <c:v>2013-03-27</c:v>
                </c:pt>
                <c:pt idx="33">
                  <c:v>2013-03-28</c:v>
                </c:pt>
                <c:pt idx="34">
                  <c:v>2013-03-29</c:v>
                </c:pt>
                <c:pt idx="35">
                  <c:v>2013-03-30</c:v>
                </c:pt>
                <c:pt idx="36">
                  <c:v>2013-03-31</c:v>
                </c:pt>
                <c:pt idx="37">
                  <c:v>2013-04-02</c:v>
                </c:pt>
                <c:pt idx="38">
                  <c:v>2013-04-03</c:v>
                </c:pt>
                <c:pt idx="39">
                  <c:v>2013-04-04</c:v>
                </c:pt>
                <c:pt idx="40">
                  <c:v>2013-04-06</c:v>
                </c:pt>
                <c:pt idx="41">
                  <c:v> </c:v>
                </c:pt>
              </c:strCache>
            </c:strRef>
          </c:cat>
          <c:val>
            <c:numRef>
              <c:f>Sheet2!$T$17:$T$59</c:f>
              <c:numCache>
                <c:formatCode>General</c:formatCode>
                <c:ptCount val="42"/>
                <c:pt idx="24">
                  <c:v>2</c:v>
                </c:pt>
                <c:pt idx="25">
                  <c:v>1</c:v>
                </c:pt>
                <c:pt idx="26">
                  <c:v>3</c:v>
                </c:pt>
                <c:pt idx="27">
                  <c:v>3</c:v>
                </c:pt>
                <c:pt idx="28">
                  <c:v>7</c:v>
                </c:pt>
                <c:pt idx="29">
                  <c:v>2</c:v>
                </c:pt>
                <c:pt idx="30">
                  <c:v>4</c:v>
                </c:pt>
                <c:pt idx="31">
                  <c:v>4</c:v>
                </c:pt>
                <c:pt idx="32">
                  <c:v>7</c:v>
                </c:pt>
                <c:pt idx="33">
                  <c:v>4</c:v>
                </c:pt>
                <c:pt idx="34">
                  <c:v>6</c:v>
                </c:pt>
                <c:pt idx="35">
                  <c:v>4</c:v>
                </c:pt>
                <c:pt idx="36">
                  <c:v>3</c:v>
                </c:pt>
                <c:pt idx="37">
                  <c:v>8</c:v>
                </c:pt>
                <c:pt idx="38">
                  <c:v>9</c:v>
                </c:pt>
              </c:numCache>
            </c:numRef>
          </c:val>
        </c:ser>
        <c:ser>
          <c:idx val="3"/>
          <c:order val="3"/>
          <c:tx>
            <c:strRef>
              <c:f>Sheet2!$U$15:$U$16</c:f>
              <c:strCache>
                <c:ptCount val="1"/>
                <c:pt idx="0">
                  <c:v>4. Complete Documentation (25%)</c:v>
                </c:pt>
              </c:strCache>
            </c:strRef>
          </c:tx>
          <c:spPr>
            <a:solidFill>
              <a:schemeClr val="tx2"/>
            </a:solidFill>
            <a:ln>
              <a:noFill/>
            </a:ln>
            <a:effectLst/>
          </c:spPr>
          <c:invertIfNegative val="0"/>
          <c:cat>
            <c:strRef>
              <c:f>Sheet2!$Q$17:$Q$59</c:f>
              <c:strCache>
                <c:ptCount val="42"/>
                <c:pt idx="1">
                  <c:v>2013-01-29</c:v>
                </c:pt>
                <c:pt idx="2">
                  <c:v>2013-02-03</c:v>
                </c:pt>
                <c:pt idx="3">
                  <c:v>2013-02-04</c:v>
                </c:pt>
                <c:pt idx="4">
                  <c:v>2013-02-08</c:v>
                </c:pt>
                <c:pt idx="5">
                  <c:v>2013-02-10</c:v>
                </c:pt>
                <c:pt idx="6">
                  <c:v>2013-02-11</c:v>
                </c:pt>
                <c:pt idx="7">
                  <c:v>2013-02-12</c:v>
                </c:pt>
                <c:pt idx="8">
                  <c:v>2013-02-13</c:v>
                </c:pt>
                <c:pt idx="9">
                  <c:v>2013-02-15</c:v>
                </c:pt>
                <c:pt idx="10">
                  <c:v>2013-02-19</c:v>
                </c:pt>
                <c:pt idx="11">
                  <c:v>2013-02-21</c:v>
                </c:pt>
                <c:pt idx="12">
                  <c:v>2013-02-23</c:v>
                </c:pt>
                <c:pt idx="13">
                  <c:v>2013-02-24</c:v>
                </c:pt>
                <c:pt idx="14">
                  <c:v>2013-02-25</c:v>
                </c:pt>
                <c:pt idx="15">
                  <c:v>2013-02-26</c:v>
                </c:pt>
                <c:pt idx="16">
                  <c:v>2013-03-03</c:v>
                </c:pt>
                <c:pt idx="17">
                  <c:v>2013-03-04</c:v>
                </c:pt>
                <c:pt idx="18">
                  <c:v>2013-03-05</c:v>
                </c:pt>
                <c:pt idx="19">
                  <c:v>2013-03-08</c:v>
                </c:pt>
                <c:pt idx="20">
                  <c:v>2013-03-11</c:v>
                </c:pt>
                <c:pt idx="21">
                  <c:v>2013-03-12</c:v>
                </c:pt>
                <c:pt idx="22">
                  <c:v>2013-03-13</c:v>
                </c:pt>
                <c:pt idx="23">
                  <c:v>2013-03-14</c:v>
                </c:pt>
                <c:pt idx="24">
                  <c:v>2013-03-15</c:v>
                </c:pt>
                <c:pt idx="25">
                  <c:v>2013-03-17</c:v>
                </c:pt>
                <c:pt idx="26">
                  <c:v>2013-03-21</c:v>
                </c:pt>
                <c:pt idx="27">
                  <c:v>2013-03-22</c:v>
                </c:pt>
                <c:pt idx="28">
                  <c:v>2013-03-23</c:v>
                </c:pt>
                <c:pt idx="29">
                  <c:v>2013-03-24</c:v>
                </c:pt>
                <c:pt idx="30">
                  <c:v>2013-03-25</c:v>
                </c:pt>
                <c:pt idx="31">
                  <c:v>2013-03-26</c:v>
                </c:pt>
                <c:pt idx="32">
                  <c:v>2013-03-27</c:v>
                </c:pt>
                <c:pt idx="33">
                  <c:v>2013-03-28</c:v>
                </c:pt>
                <c:pt idx="34">
                  <c:v>2013-03-29</c:v>
                </c:pt>
                <c:pt idx="35">
                  <c:v>2013-03-30</c:v>
                </c:pt>
                <c:pt idx="36">
                  <c:v>2013-03-31</c:v>
                </c:pt>
                <c:pt idx="37">
                  <c:v>2013-04-02</c:v>
                </c:pt>
                <c:pt idx="38">
                  <c:v>2013-04-03</c:v>
                </c:pt>
                <c:pt idx="39">
                  <c:v>2013-04-04</c:v>
                </c:pt>
                <c:pt idx="40">
                  <c:v>2013-04-06</c:v>
                </c:pt>
                <c:pt idx="41">
                  <c:v> </c:v>
                </c:pt>
              </c:strCache>
            </c:strRef>
          </c:cat>
          <c:val>
            <c:numRef>
              <c:f>Sheet2!$U$17:$U$59</c:f>
              <c:numCache>
                <c:formatCode>General</c:formatCode>
                <c:ptCount val="42"/>
                <c:pt idx="0">
                  <c:v>2</c:v>
                </c:pt>
              </c:numCache>
            </c:numRef>
          </c:val>
        </c:ser>
        <c:ser>
          <c:idx val="4"/>
          <c:order val="4"/>
          <c:tx>
            <c:strRef>
              <c:f>Sheet2!$V$15:$V$16</c:f>
              <c:strCache>
                <c:ptCount val="1"/>
                <c:pt idx="0">
                  <c:v>5. Demos (6%)</c:v>
                </c:pt>
              </c:strCache>
            </c:strRef>
          </c:tx>
          <c:spPr>
            <a:solidFill>
              <a:schemeClr val="accent3"/>
            </a:solidFill>
            <a:ln>
              <a:noFill/>
            </a:ln>
            <a:effectLst/>
          </c:spPr>
          <c:invertIfNegative val="0"/>
          <c:cat>
            <c:strRef>
              <c:f>Sheet2!$Q$17:$Q$59</c:f>
              <c:strCache>
                <c:ptCount val="42"/>
                <c:pt idx="1">
                  <c:v>2013-01-29</c:v>
                </c:pt>
                <c:pt idx="2">
                  <c:v>2013-02-03</c:v>
                </c:pt>
                <c:pt idx="3">
                  <c:v>2013-02-04</c:v>
                </c:pt>
                <c:pt idx="4">
                  <c:v>2013-02-08</c:v>
                </c:pt>
                <c:pt idx="5">
                  <c:v>2013-02-10</c:v>
                </c:pt>
                <c:pt idx="6">
                  <c:v>2013-02-11</c:v>
                </c:pt>
                <c:pt idx="7">
                  <c:v>2013-02-12</c:v>
                </c:pt>
                <c:pt idx="8">
                  <c:v>2013-02-13</c:v>
                </c:pt>
                <c:pt idx="9">
                  <c:v>2013-02-15</c:v>
                </c:pt>
                <c:pt idx="10">
                  <c:v>2013-02-19</c:v>
                </c:pt>
                <c:pt idx="11">
                  <c:v>2013-02-21</c:v>
                </c:pt>
                <c:pt idx="12">
                  <c:v>2013-02-23</c:v>
                </c:pt>
                <c:pt idx="13">
                  <c:v>2013-02-24</c:v>
                </c:pt>
                <c:pt idx="14">
                  <c:v>2013-02-25</c:v>
                </c:pt>
                <c:pt idx="15">
                  <c:v>2013-02-26</c:v>
                </c:pt>
                <c:pt idx="16">
                  <c:v>2013-03-03</c:v>
                </c:pt>
                <c:pt idx="17">
                  <c:v>2013-03-04</c:v>
                </c:pt>
                <c:pt idx="18">
                  <c:v>2013-03-05</c:v>
                </c:pt>
                <c:pt idx="19">
                  <c:v>2013-03-08</c:v>
                </c:pt>
                <c:pt idx="20">
                  <c:v>2013-03-11</c:v>
                </c:pt>
                <c:pt idx="21">
                  <c:v>2013-03-12</c:v>
                </c:pt>
                <c:pt idx="22">
                  <c:v>2013-03-13</c:v>
                </c:pt>
                <c:pt idx="23">
                  <c:v>2013-03-14</c:v>
                </c:pt>
                <c:pt idx="24">
                  <c:v>2013-03-15</c:v>
                </c:pt>
                <c:pt idx="25">
                  <c:v>2013-03-17</c:v>
                </c:pt>
                <c:pt idx="26">
                  <c:v>2013-03-21</c:v>
                </c:pt>
                <c:pt idx="27">
                  <c:v>2013-03-22</c:v>
                </c:pt>
                <c:pt idx="28">
                  <c:v>2013-03-23</c:v>
                </c:pt>
                <c:pt idx="29">
                  <c:v>2013-03-24</c:v>
                </c:pt>
                <c:pt idx="30">
                  <c:v>2013-03-25</c:v>
                </c:pt>
                <c:pt idx="31">
                  <c:v>2013-03-26</c:v>
                </c:pt>
                <c:pt idx="32">
                  <c:v>2013-03-27</c:v>
                </c:pt>
                <c:pt idx="33">
                  <c:v>2013-03-28</c:v>
                </c:pt>
                <c:pt idx="34">
                  <c:v>2013-03-29</c:v>
                </c:pt>
                <c:pt idx="35">
                  <c:v>2013-03-30</c:v>
                </c:pt>
                <c:pt idx="36">
                  <c:v>2013-03-31</c:v>
                </c:pt>
                <c:pt idx="37">
                  <c:v>2013-04-02</c:v>
                </c:pt>
                <c:pt idx="38">
                  <c:v>2013-04-03</c:v>
                </c:pt>
                <c:pt idx="39">
                  <c:v>2013-04-04</c:v>
                </c:pt>
                <c:pt idx="40">
                  <c:v>2013-04-06</c:v>
                </c:pt>
                <c:pt idx="41">
                  <c:v> </c:v>
                </c:pt>
              </c:strCache>
            </c:strRef>
          </c:cat>
          <c:val>
            <c:numRef>
              <c:f>Sheet2!$V$17:$V$59</c:f>
              <c:numCache>
                <c:formatCode>General</c:formatCode>
                <c:ptCount val="42"/>
                <c:pt idx="0">
                  <c:v>4</c:v>
                </c:pt>
                <c:pt idx="38">
                  <c:v>1</c:v>
                </c:pt>
                <c:pt idx="39">
                  <c:v>1</c:v>
                </c:pt>
                <c:pt idx="40">
                  <c:v>2</c:v>
                </c:pt>
              </c:numCache>
            </c:numRef>
          </c:val>
        </c:ser>
        <c:ser>
          <c:idx val="5"/>
          <c:order val="5"/>
          <c:tx>
            <c:strRef>
              <c:f>Sheet2!$W$15:$W$16</c:f>
              <c:strCache>
                <c:ptCount val="1"/>
                <c:pt idx="0">
                  <c:v>Demo (March 15)</c:v>
                </c:pt>
              </c:strCache>
            </c:strRef>
          </c:tx>
          <c:spPr>
            <a:solidFill>
              <a:schemeClr val="accent6"/>
            </a:solidFill>
            <a:ln>
              <a:noFill/>
            </a:ln>
            <a:effectLst/>
          </c:spPr>
          <c:invertIfNegative val="0"/>
          <c:cat>
            <c:strRef>
              <c:f>Sheet2!$Q$17:$Q$59</c:f>
              <c:strCache>
                <c:ptCount val="42"/>
                <c:pt idx="1">
                  <c:v>2013-01-29</c:v>
                </c:pt>
                <c:pt idx="2">
                  <c:v>2013-02-03</c:v>
                </c:pt>
                <c:pt idx="3">
                  <c:v>2013-02-04</c:v>
                </c:pt>
                <c:pt idx="4">
                  <c:v>2013-02-08</c:v>
                </c:pt>
                <c:pt idx="5">
                  <c:v>2013-02-10</c:v>
                </c:pt>
                <c:pt idx="6">
                  <c:v>2013-02-11</c:v>
                </c:pt>
                <c:pt idx="7">
                  <c:v>2013-02-12</c:v>
                </c:pt>
                <c:pt idx="8">
                  <c:v>2013-02-13</c:v>
                </c:pt>
                <c:pt idx="9">
                  <c:v>2013-02-15</c:v>
                </c:pt>
                <c:pt idx="10">
                  <c:v>2013-02-19</c:v>
                </c:pt>
                <c:pt idx="11">
                  <c:v>2013-02-21</c:v>
                </c:pt>
                <c:pt idx="12">
                  <c:v>2013-02-23</c:v>
                </c:pt>
                <c:pt idx="13">
                  <c:v>2013-02-24</c:v>
                </c:pt>
                <c:pt idx="14">
                  <c:v>2013-02-25</c:v>
                </c:pt>
                <c:pt idx="15">
                  <c:v>2013-02-26</c:v>
                </c:pt>
                <c:pt idx="16">
                  <c:v>2013-03-03</c:v>
                </c:pt>
                <c:pt idx="17">
                  <c:v>2013-03-04</c:v>
                </c:pt>
                <c:pt idx="18">
                  <c:v>2013-03-05</c:v>
                </c:pt>
                <c:pt idx="19">
                  <c:v>2013-03-08</c:v>
                </c:pt>
                <c:pt idx="20">
                  <c:v>2013-03-11</c:v>
                </c:pt>
                <c:pt idx="21">
                  <c:v>2013-03-12</c:v>
                </c:pt>
                <c:pt idx="22">
                  <c:v>2013-03-13</c:v>
                </c:pt>
                <c:pt idx="23">
                  <c:v>2013-03-14</c:v>
                </c:pt>
                <c:pt idx="24">
                  <c:v>2013-03-15</c:v>
                </c:pt>
                <c:pt idx="25">
                  <c:v>2013-03-17</c:v>
                </c:pt>
                <c:pt idx="26">
                  <c:v>2013-03-21</c:v>
                </c:pt>
                <c:pt idx="27">
                  <c:v>2013-03-22</c:v>
                </c:pt>
                <c:pt idx="28">
                  <c:v>2013-03-23</c:v>
                </c:pt>
                <c:pt idx="29">
                  <c:v>2013-03-24</c:v>
                </c:pt>
                <c:pt idx="30">
                  <c:v>2013-03-25</c:v>
                </c:pt>
                <c:pt idx="31">
                  <c:v>2013-03-26</c:v>
                </c:pt>
                <c:pt idx="32">
                  <c:v>2013-03-27</c:v>
                </c:pt>
                <c:pt idx="33">
                  <c:v>2013-03-28</c:v>
                </c:pt>
                <c:pt idx="34">
                  <c:v>2013-03-29</c:v>
                </c:pt>
                <c:pt idx="35">
                  <c:v>2013-03-30</c:v>
                </c:pt>
                <c:pt idx="36">
                  <c:v>2013-03-31</c:v>
                </c:pt>
                <c:pt idx="37">
                  <c:v>2013-04-02</c:v>
                </c:pt>
                <c:pt idx="38">
                  <c:v>2013-04-03</c:v>
                </c:pt>
                <c:pt idx="39">
                  <c:v>2013-04-04</c:v>
                </c:pt>
                <c:pt idx="40">
                  <c:v>2013-04-06</c:v>
                </c:pt>
                <c:pt idx="41">
                  <c:v> </c:v>
                </c:pt>
              </c:strCache>
            </c:strRef>
          </c:cat>
          <c:val>
            <c:numRef>
              <c:f>Sheet2!$W$17:$W$59</c:f>
              <c:numCache>
                <c:formatCode>General</c:formatCode>
                <c:ptCount val="42"/>
                <c:pt idx="12">
                  <c:v>1</c:v>
                </c:pt>
                <c:pt idx="14">
                  <c:v>1</c:v>
                </c:pt>
                <c:pt idx="16">
                  <c:v>2</c:v>
                </c:pt>
                <c:pt idx="17">
                  <c:v>5</c:v>
                </c:pt>
                <c:pt idx="19">
                  <c:v>1</c:v>
                </c:pt>
                <c:pt idx="20">
                  <c:v>2</c:v>
                </c:pt>
                <c:pt idx="21">
                  <c:v>2</c:v>
                </c:pt>
                <c:pt idx="22">
                  <c:v>1</c:v>
                </c:pt>
                <c:pt idx="23">
                  <c:v>7</c:v>
                </c:pt>
                <c:pt idx="24">
                  <c:v>4</c:v>
                </c:pt>
                <c:pt idx="26">
                  <c:v>1</c:v>
                </c:pt>
                <c:pt idx="28">
                  <c:v>1</c:v>
                </c:pt>
                <c:pt idx="29">
                  <c:v>2</c:v>
                </c:pt>
                <c:pt idx="32">
                  <c:v>1</c:v>
                </c:pt>
              </c:numCache>
            </c:numRef>
          </c:val>
        </c:ser>
        <c:ser>
          <c:idx val="6"/>
          <c:order val="6"/>
          <c:tx>
            <c:strRef>
              <c:f>Sheet2!$X$15:$X$16</c:f>
              <c:strCache>
                <c:ptCount val="1"/>
                <c:pt idx="0">
                  <c:v>Future</c:v>
                </c:pt>
              </c:strCache>
            </c:strRef>
          </c:tx>
          <c:spPr>
            <a:solidFill>
              <a:schemeClr val="accent1">
                <a:lumMod val="60000"/>
              </a:schemeClr>
            </a:solidFill>
            <a:ln>
              <a:noFill/>
            </a:ln>
            <a:effectLst/>
          </c:spPr>
          <c:invertIfNegative val="0"/>
          <c:cat>
            <c:strRef>
              <c:f>Sheet2!$Q$17:$Q$59</c:f>
              <c:strCache>
                <c:ptCount val="42"/>
                <c:pt idx="1">
                  <c:v>2013-01-29</c:v>
                </c:pt>
                <c:pt idx="2">
                  <c:v>2013-02-03</c:v>
                </c:pt>
                <c:pt idx="3">
                  <c:v>2013-02-04</c:v>
                </c:pt>
                <c:pt idx="4">
                  <c:v>2013-02-08</c:v>
                </c:pt>
                <c:pt idx="5">
                  <c:v>2013-02-10</c:v>
                </c:pt>
                <c:pt idx="6">
                  <c:v>2013-02-11</c:v>
                </c:pt>
                <c:pt idx="7">
                  <c:v>2013-02-12</c:v>
                </c:pt>
                <c:pt idx="8">
                  <c:v>2013-02-13</c:v>
                </c:pt>
                <c:pt idx="9">
                  <c:v>2013-02-15</c:v>
                </c:pt>
                <c:pt idx="10">
                  <c:v>2013-02-19</c:v>
                </c:pt>
                <c:pt idx="11">
                  <c:v>2013-02-21</c:v>
                </c:pt>
                <c:pt idx="12">
                  <c:v>2013-02-23</c:v>
                </c:pt>
                <c:pt idx="13">
                  <c:v>2013-02-24</c:v>
                </c:pt>
                <c:pt idx="14">
                  <c:v>2013-02-25</c:v>
                </c:pt>
                <c:pt idx="15">
                  <c:v>2013-02-26</c:v>
                </c:pt>
                <c:pt idx="16">
                  <c:v>2013-03-03</c:v>
                </c:pt>
                <c:pt idx="17">
                  <c:v>2013-03-04</c:v>
                </c:pt>
                <c:pt idx="18">
                  <c:v>2013-03-05</c:v>
                </c:pt>
                <c:pt idx="19">
                  <c:v>2013-03-08</c:v>
                </c:pt>
                <c:pt idx="20">
                  <c:v>2013-03-11</c:v>
                </c:pt>
                <c:pt idx="21">
                  <c:v>2013-03-12</c:v>
                </c:pt>
                <c:pt idx="22">
                  <c:v>2013-03-13</c:v>
                </c:pt>
                <c:pt idx="23">
                  <c:v>2013-03-14</c:v>
                </c:pt>
                <c:pt idx="24">
                  <c:v>2013-03-15</c:v>
                </c:pt>
                <c:pt idx="25">
                  <c:v>2013-03-17</c:v>
                </c:pt>
                <c:pt idx="26">
                  <c:v>2013-03-21</c:v>
                </c:pt>
                <c:pt idx="27">
                  <c:v>2013-03-22</c:v>
                </c:pt>
                <c:pt idx="28">
                  <c:v>2013-03-23</c:v>
                </c:pt>
                <c:pt idx="29">
                  <c:v>2013-03-24</c:v>
                </c:pt>
                <c:pt idx="30">
                  <c:v>2013-03-25</c:v>
                </c:pt>
                <c:pt idx="31">
                  <c:v>2013-03-26</c:v>
                </c:pt>
                <c:pt idx="32">
                  <c:v>2013-03-27</c:v>
                </c:pt>
                <c:pt idx="33">
                  <c:v>2013-03-28</c:v>
                </c:pt>
                <c:pt idx="34">
                  <c:v>2013-03-29</c:v>
                </c:pt>
                <c:pt idx="35">
                  <c:v>2013-03-30</c:v>
                </c:pt>
                <c:pt idx="36">
                  <c:v>2013-03-31</c:v>
                </c:pt>
                <c:pt idx="37">
                  <c:v>2013-04-02</c:v>
                </c:pt>
                <c:pt idx="38">
                  <c:v>2013-04-03</c:v>
                </c:pt>
                <c:pt idx="39">
                  <c:v>2013-04-04</c:v>
                </c:pt>
                <c:pt idx="40">
                  <c:v>2013-04-06</c:v>
                </c:pt>
                <c:pt idx="41">
                  <c:v> </c:v>
                </c:pt>
              </c:strCache>
            </c:strRef>
          </c:cat>
          <c:val>
            <c:numRef>
              <c:f>Sheet2!$X$17:$X$59</c:f>
              <c:numCache>
                <c:formatCode>General</c:formatCode>
                <c:ptCount val="42"/>
                <c:pt idx="0">
                  <c:v>2</c:v>
                </c:pt>
                <c:pt idx="38">
                  <c:v>4</c:v>
                </c:pt>
                <c:pt idx="39">
                  <c:v>1</c:v>
                </c:pt>
              </c:numCache>
            </c:numRef>
          </c:val>
        </c:ser>
        <c:ser>
          <c:idx val="7"/>
          <c:order val="7"/>
          <c:tx>
            <c:strRef>
              <c:f>Sheet2!$Y$15:$Y$16</c:f>
              <c:strCache>
                <c:ptCount val="1"/>
                <c:pt idx="0">
                  <c:v>(blank)</c:v>
                </c:pt>
              </c:strCache>
            </c:strRef>
          </c:tx>
          <c:spPr>
            <a:solidFill>
              <a:schemeClr val="bg1">
                <a:lumMod val="50000"/>
              </a:schemeClr>
            </a:solidFill>
            <a:ln>
              <a:noFill/>
            </a:ln>
            <a:effectLst/>
          </c:spPr>
          <c:invertIfNegative val="0"/>
          <c:cat>
            <c:strRef>
              <c:f>Sheet2!$Q$17:$Q$59</c:f>
              <c:strCache>
                <c:ptCount val="42"/>
                <c:pt idx="1">
                  <c:v>2013-01-29</c:v>
                </c:pt>
                <c:pt idx="2">
                  <c:v>2013-02-03</c:v>
                </c:pt>
                <c:pt idx="3">
                  <c:v>2013-02-04</c:v>
                </c:pt>
                <c:pt idx="4">
                  <c:v>2013-02-08</c:v>
                </c:pt>
                <c:pt idx="5">
                  <c:v>2013-02-10</c:v>
                </c:pt>
                <c:pt idx="6">
                  <c:v>2013-02-11</c:v>
                </c:pt>
                <c:pt idx="7">
                  <c:v>2013-02-12</c:v>
                </c:pt>
                <c:pt idx="8">
                  <c:v>2013-02-13</c:v>
                </c:pt>
                <c:pt idx="9">
                  <c:v>2013-02-15</c:v>
                </c:pt>
                <c:pt idx="10">
                  <c:v>2013-02-19</c:v>
                </c:pt>
                <c:pt idx="11">
                  <c:v>2013-02-21</c:v>
                </c:pt>
                <c:pt idx="12">
                  <c:v>2013-02-23</c:v>
                </c:pt>
                <c:pt idx="13">
                  <c:v>2013-02-24</c:v>
                </c:pt>
                <c:pt idx="14">
                  <c:v>2013-02-25</c:v>
                </c:pt>
                <c:pt idx="15">
                  <c:v>2013-02-26</c:v>
                </c:pt>
                <c:pt idx="16">
                  <c:v>2013-03-03</c:v>
                </c:pt>
                <c:pt idx="17">
                  <c:v>2013-03-04</c:v>
                </c:pt>
                <c:pt idx="18">
                  <c:v>2013-03-05</c:v>
                </c:pt>
                <c:pt idx="19">
                  <c:v>2013-03-08</c:v>
                </c:pt>
                <c:pt idx="20">
                  <c:v>2013-03-11</c:v>
                </c:pt>
                <c:pt idx="21">
                  <c:v>2013-03-12</c:v>
                </c:pt>
                <c:pt idx="22">
                  <c:v>2013-03-13</c:v>
                </c:pt>
                <c:pt idx="23">
                  <c:v>2013-03-14</c:v>
                </c:pt>
                <c:pt idx="24">
                  <c:v>2013-03-15</c:v>
                </c:pt>
                <c:pt idx="25">
                  <c:v>2013-03-17</c:v>
                </c:pt>
                <c:pt idx="26">
                  <c:v>2013-03-21</c:v>
                </c:pt>
                <c:pt idx="27">
                  <c:v>2013-03-22</c:v>
                </c:pt>
                <c:pt idx="28">
                  <c:v>2013-03-23</c:v>
                </c:pt>
                <c:pt idx="29">
                  <c:v>2013-03-24</c:v>
                </c:pt>
                <c:pt idx="30">
                  <c:v>2013-03-25</c:v>
                </c:pt>
                <c:pt idx="31">
                  <c:v>2013-03-26</c:v>
                </c:pt>
                <c:pt idx="32">
                  <c:v>2013-03-27</c:v>
                </c:pt>
                <c:pt idx="33">
                  <c:v>2013-03-28</c:v>
                </c:pt>
                <c:pt idx="34">
                  <c:v>2013-03-29</c:v>
                </c:pt>
                <c:pt idx="35">
                  <c:v>2013-03-30</c:v>
                </c:pt>
                <c:pt idx="36">
                  <c:v>2013-03-31</c:v>
                </c:pt>
                <c:pt idx="37">
                  <c:v>2013-04-02</c:v>
                </c:pt>
                <c:pt idx="38">
                  <c:v>2013-04-03</c:v>
                </c:pt>
                <c:pt idx="39">
                  <c:v>2013-04-04</c:v>
                </c:pt>
                <c:pt idx="40">
                  <c:v>2013-04-06</c:v>
                </c:pt>
                <c:pt idx="41">
                  <c:v> </c:v>
                </c:pt>
              </c:strCache>
            </c:strRef>
          </c:cat>
          <c:val>
            <c:numRef>
              <c:f>Sheet2!$Y$17:$Y$59</c:f>
              <c:numCache>
                <c:formatCode>General</c:formatCode>
                <c:ptCount val="42"/>
                <c:pt idx="1">
                  <c:v>1</c:v>
                </c:pt>
                <c:pt idx="4">
                  <c:v>1</c:v>
                </c:pt>
                <c:pt idx="7">
                  <c:v>2</c:v>
                </c:pt>
                <c:pt idx="8">
                  <c:v>1</c:v>
                </c:pt>
                <c:pt idx="9">
                  <c:v>1</c:v>
                </c:pt>
                <c:pt idx="11">
                  <c:v>1</c:v>
                </c:pt>
                <c:pt idx="13">
                  <c:v>2</c:v>
                </c:pt>
                <c:pt idx="15">
                  <c:v>1</c:v>
                </c:pt>
                <c:pt idx="16">
                  <c:v>1</c:v>
                </c:pt>
                <c:pt idx="26">
                  <c:v>1</c:v>
                </c:pt>
                <c:pt idx="32">
                  <c:v>1</c:v>
                </c:pt>
              </c:numCache>
            </c:numRef>
          </c:val>
        </c:ser>
        <c:dLbls>
          <c:showLegendKey val="0"/>
          <c:showVal val="0"/>
          <c:showCatName val="0"/>
          <c:showSerName val="0"/>
          <c:showPercent val="0"/>
          <c:showBubbleSize val="0"/>
        </c:dLbls>
        <c:gapWidth val="25"/>
        <c:overlap val="100"/>
        <c:axId val="210716776"/>
        <c:axId val="210718736"/>
      </c:barChart>
      <c:dateAx>
        <c:axId val="210716776"/>
        <c:scaling>
          <c:orientation val="minMax"/>
        </c:scaling>
        <c:delete val="0"/>
        <c:axPos val="b"/>
        <c:numFmt formatCode="[$-409]d\-mmm\-yyyy;@" sourceLinked="0"/>
        <c:majorTickMark val="out"/>
        <c:minorTickMark val="out"/>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18736"/>
        <c:crosses val="autoZero"/>
        <c:auto val="0"/>
        <c:lblOffset val="100"/>
        <c:baseTimeUnit val="days"/>
        <c:majorUnit val="7"/>
        <c:minorUnit val="7"/>
      </c:dateAx>
      <c:valAx>
        <c:axId val="210718736"/>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16776"/>
        <c:crosses val="autoZero"/>
        <c:crossBetween val="midCat"/>
      </c:valAx>
      <c:spPr>
        <a:noFill/>
        <a:ln>
          <a:noFill/>
        </a:ln>
        <a:effectLst/>
      </c:spPr>
    </c:plotArea>
    <c:legend>
      <c:legendPos val="r"/>
      <c:legendEntry>
        <c:idx val="0"/>
        <c:delete val="1"/>
      </c:legendEntry>
      <c:layout>
        <c:manualLayout>
          <c:xMode val="edge"/>
          <c:yMode val="edge"/>
          <c:x val="0.69901390790416795"/>
          <c:y val="2.8678258416597199E-2"/>
          <c:w val="0.30098609209583199"/>
          <c:h val="0.7314443342860249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[UniversityOfAlberta-UofACampusMaps-issues.xlsx]Sheet3!PivotTable12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Issues by Milestone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manualLayout>
          <c:layoutTarget val="inner"/>
          <c:xMode val="edge"/>
          <c:yMode val="edge"/>
          <c:x val="0.32806183577868298"/>
          <c:y val="0.108588674339868"/>
          <c:w val="0.64923086302166599"/>
          <c:h val="0.82377154727169299"/>
        </c:manualLayout>
      </c:layout>
      <c:barChart>
        <c:barDir val="bar"/>
        <c:grouping val="clustered"/>
        <c:varyColors val="0"/>
        <c:ser>
          <c:idx val="0"/>
          <c:order val="0"/>
          <c:tx>
            <c:strRef>
              <c:f>Sheet3!$C$3</c:f>
              <c:strCache>
                <c:ptCount val="1"/>
                <c:pt idx="0">
                  <c:v>Total</c:v>
                </c:pt>
              </c:strCache>
            </c:strRef>
          </c:tx>
          <c:spPr>
            <a:solidFill>
              <a:schemeClr val="accent1"/>
            </a:solidFill>
            <a:ln>
              <a:noFill/>
            </a:ln>
            <a:effectLst/>
          </c:spPr>
          <c:invertIfNegative val="0"/>
          <c:cat>
            <c:multiLvlStrRef>
              <c:f>Sheet3!$A$4:$B$11</c:f>
              <c:multiLvlStrCache>
                <c:ptCount val="8"/>
                <c:lvl>
                  <c:pt idx="0">
                    <c:v>(blank)</c:v>
                  </c:pt>
                  <c:pt idx="1">
                    <c:v>(blank)</c:v>
                  </c:pt>
                  <c:pt idx="2">
                    <c:v>2013-04-10T07:00:00Z</c:v>
                  </c:pt>
                  <c:pt idx="3">
                    <c:v>2013-04-08T07:00:00Z</c:v>
                  </c:pt>
                  <c:pt idx="4">
                    <c:v>2013-04-03T07:00:00Z</c:v>
                  </c:pt>
                  <c:pt idx="5">
                    <c:v>2013-03-15T07:00:00Z</c:v>
                  </c:pt>
                  <c:pt idx="6">
                    <c:v>2013-02-25T08:00:00Z</c:v>
                  </c:pt>
                  <c:pt idx="7">
                    <c:v>2013-02-11T08:00:00Z</c:v>
                  </c:pt>
                </c:lvl>
                <c:lvl>
                  <c:pt idx="0">
                    <c:v>(blank)</c:v>
                  </c:pt>
                  <c:pt idx="1">
                    <c:v>Future</c:v>
                  </c:pt>
                  <c:pt idx="2">
                    <c:v>5. Demos (6%)</c:v>
                  </c:pt>
                  <c:pt idx="3">
                    <c:v>4. Complete Documentation (25%)</c:v>
                  </c:pt>
                  <c:pt idx="4">
                    <c:v>3. Code Submission and Acceptance Test and User Manual (25%)</c:v>
                  </c:pt>
                  <c:pt idx="5">
                    <c:v>Demo (March 15)</c:v>
                  </c:pt>
                  <c:pt idx="6">
                    <c:v>2. Requirements Review Documents (7%)</c:v>
                  </c:pt>
                  <c:pt idx="7">
                    <c:v>1. Requirements Document and Project Plan (10%)</c:v>
                  </c:pt>
                </c:lvl>
              </c:multiLvlStrCache>
            </c:multiLvlStrRef>
          </c:cat>
          <c:val>
            <c:numRef>
              <c:f>Sheet3!$C$4:$C$11</c:f>
              <c:numCache>
                <c:formatCode>General</c:formatCode>
                <c:ptCount val="8"/>
                <c:pt idx="0">
                  <c:v>13</c:v>
                </c:pt>
                <c:pt idx="1">
                  <c:v>7</c:v>
                </c:pt>
                <c:pt idx="2">
                  <c:v>8</c:v>
                </c:pt>
                <c:pt idx="3">
                  <c:v>2</c:v>
                </c:pt>
                <c:pt idx="4">
                  <c:v>67</c:v>
                </c:pt>
                <c:pt idx="5">
                  <c:v>31</c:v>
                </c:pt>
                <c:pt idx="6">
                  <c:v>5</c:v>
                </c:pt>
                <c:pt idx="7">
                  <c:v>31</c:v>
                </c:pt>
              </c:numCache>
            </c:numRef>
          </c:val>
        </c:ser>
        <c:dLbls>
          <c:showLegendKey val="0"/>
          <c:showVal val="0"/>
          <c:showCatName val="0"/>
          <c:showSerName val="0"/>
          <c:showPercent val="0"/>
          <c:showBubbleSize val="0"/>
        </c:dLbls>
        <c:gapWidth val="182"/>
        <c:axId val="210716384"/>
        <c:axId val="210717168"/>
      </c:barChart>
      <c:catAx>
        <c:axId val="2107163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17168"/>
        <c:crosses val="autoZero"/>
        <c:auto val="1"/>
        <c:lblAlgn val="ctr"/>
        <c:lblOffset val="100"/>
        <c:noMultiLvlLbl val="0"/>
      </c:catAx>
      <c:valAx>
        <c:axId val="210717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out"/>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16384"/>
        <c:crosses val="autoZero"/>
        <c:crossBetween val="between"/>
        <c:majorUnit val="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8834B-07CC-4C93-9749-B9194E8F44E1}" type="datetimeFigureOut">
              <a:rPr lang="en-US" smtClean="0"/>
              <a:t>4/7/2013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66174-BEFA-429B-97CF-6B675FF2EDF9}" type="slidenum">
              <a:rPr lang="en-US" smtClean="0"/>
              <a:t>‹#›</a:t>
            </a:fld>
            <a:endParaRPr lang="en-US"/>
          </a:p>
        </p:txBody>
      </p:sp>
    </p:spTree>
    <p:extLst>
      <p:ext uri="{BB962C8B-B14F-4D97-AF65-F5344CB8AC3E}">
        <p14:creationId xmlns:p14="http://schemas.microsoft.com/office/powerpoint/2010/main" val="2541190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We made it</a:t>
            </a:r>
            <a:endParaRPr lang="en-US"/>
          </a:p>
        </p:txBody>
      </p:sp>
      <p:sp>
        <p:nvSpPr>
          <p:cNvPr id="4" name="Slide Number Placeholder 3"/>
          <p:cNvSpPr>
            <a:spLocks noGrp="1"/>
          </p:cNvSpPr>
          <p:nvPr>
            <p:ph type="sldNum" sz="quarter" idx="10"/>
          </p:nvPr>
        </p:nvSpPr>
        <p:spPr/>
        <p:txBody>
          <a:bodyPr/>
          <a:lstStyle/>
          <a:p>
            <a:fld id="{3CD66174-BEFA-429B-97CF-6B675FF2EDF9}" type="slidenum">
              <a:rPr lang="en-US" smtClean="0"/>
              <a:t>6</a:t>
            </a:fld>
            <a:endParaRPr lang="en-US"/>
          </a:p>
        </p:txBody>
      </p:sp>
    </p:spTree>
    <p:extLst>
      <p:ext uri="{BB962C8B-B14F-4D97-AF65-F5344CB8AC3E}">
        <p14:creationId xmlns:p14="http://schemas.microsoft.com/office/powerpoint/2010/main" val="1413914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this! </a:t>
            </a:r>
          </a:p>
          <a:p>
            <a:r>
              <a:rPr lang="en-US" dirty="0" smtClean="0"/>
              <a:t>After this we all</a:t>
            </a:r>
            <a:r>
              <a:rPr lang="en-US" baseline="0" dirty="0" smtClean="0"/>
              <a:t> felt that we started to make progress</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30</a:t>
            </a:fld>
            <a:endParaRPr lang="en-US"/>
          </a:p>
        </p:txBody>
      </p:sp>
    </p:spTree>
    <p:extLst>
      <p:ext uri="{BB962C8B-B14F-4D97-AF65-F5344CB8AC3E}">
        <p14:creationId xmlns:p14="http://schemas.microsoft.com/office/powerpoint/2010/main" val="4152852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really got</a:t>
            </a:r>
            <a:r>
              <a:rPr lang="en-US" baseline="0" dirty="0" smtClean="0"/>
              <a:t> focused and started after march 2</a:t>
            </a:r>
            <a:r>
              <a:rPr lang="en-US" baseline="30000" dirty="0" smtClean="0"/>
              <a:t>nd</a:t>
            </a:r>
            <a:r>
              <a:rPr lang="en-US" baseline="0" dirty="0" smtClean="0"/>
              <a:t> and all the issues were created.</a:t>
            </a:r>
          </a:p>
          <a:p>
            <a:r>
              <a:rPr lang="en-US" baseline="0" dirty="0" smtClean="0"/>
              <a:t>We are still improving the product</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31</a:t>
            </a:fld>
            <a:endParaRPr lang="en-US"/>
          </a:p>
        </p:txBody>
      </p:sp>
    </p:spTree>
    <p:extLst>
      <p:ext uri="{BB962C8B-B14F-4D97-AF65-F5344CB8AC3E}">
        <p14:creationId xmlns:p14="http://schemas.microsoft.com/office/powerpoint/2010/main" val="320990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Had</a:t>
            </a:r>
            <a:r>
              <a:rPr lang="en-US" baseline="0" dirty="0" smtClean="0"/>
              <a:t> to play catchup, involved huge amounts of work. Dedication.</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32</a:t>
            </a:fld>
            <a:endParaRPr lang="en-US"/>
          </a:p>
        </p:txBody>
      </p:sp>
    </p:spTree>
    <p:extLst>
      <p:ext uri="{BB962C8B-B14F-4D97-AF65-F5344CB8AC3E}">
        <p14:creationId xmlns:p14="http://schemas.microsoft.com/office/powerpoint/2010/main" val="3036843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11:59:59.</a:t>
            </a:r>
            <a:r>
              <a:rPr lang="en-US" baseline="0" dirty="0" smtClean="0"/>
              <a:t> Once the product was outlined and managed everyone knew what to do</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33</a:t>
            </a:fld>
            <a:endParaRPr lang="en-US"/>
          </a:p>
        </p:txBody>
      </p:sp>
    </p:spTree>
    <p:extLst>
      <p:ext uri="{BB962C8B-B14F-4D97-AF65-F5344CB8AC3E}">
        <p14:creationId xmlns:p14="http://schemas.microsoft.com/office/powerpoint/2010/main" val="2863386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 breeds</a:t>
            </a:r>
            <a:r>
              <a:rPr lang="en-US" baseline="0" dirty="0" smtClean="0"/>
              <a:t> implementation</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34</a:t>
            </a:fld>
            <a:endParaRPr lang="en-US"/>
          </a:p>
        </p:txBody>
      </p:sp>
    </p:spTree>
    <p:extLst>
      <p:ext uri="{BB962C8B-B14F-4D97-AF65-F5344CB8AC3E}">
        <p14:creationId xmlns:p14="http://schemas.microsoft.com/office/powerpoint/2010/main" val="1287655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36</a:t>
            </a:fld>
            <a:endParaRPr lang="en-US"/>
          </a:p>
        </p:txBody>
      </p:sp>
    </p:spTree>
    <p:extLst>
      <p:ext uri="{BB962C8B-B14F-4D97-AF65-F5344CB8AC3E}">
        <p14:creationId xmlns:p14="http://schemas.microsoft.com/office/powerpoint/2010/main" val="280210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20</a:t>
            </a:fld>
            <a:endParaRPr lang="en-US"/>
          </a:p>
        </p:txBody>
      </p:sp>
    </p:spTree>
    <p:extLst>
      <p:ext uri="{BB962C8B-B14F-4D97-AF65-F5344CB8AC3E}">
        <p14:creationId xmlns:p14="http://schemas.microsoft.com/office/powerpoint/2010/main" val="3456638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21</a:t>
            </a:fld>
            <a:endParaRPr lang="en-US"/>
          </a:p>
        </p:txBody>
      </p:sp>
    </p:spTree>
    <p:extLst>
      <p:ext uri="{BB962C8B-B14F-4D97-AF65-F5344CB8AC3E}">
        <p14:creationId xmlns:p14="http://schemas.microsoft.com/office/powerpoint/2010/main" val="1266588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Macro Structure</a:t>
            </a:r>
          </a:p>
          <a:p>
            <a:r>
              <a:rPr lang="en-US" dirty="0" smtClean="0"/>
              <a:t>We are going to adopt an agile model using different agile principles.</a:t>
            </a:r>
          </a:p>
          <a:p>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24</a:t>
            </a:fld>
            <a:endParaRPr lang="en-US"/>
          </a:p>
        </p:txBody>
      </p:sp>
    </p:spTree>
    <p:extLst>
      <p:ext uri="{BB962C8B-B14F-4D97-AF65-F5344CB8AC3E}">
        <p14:creationId xmlns:p14="http://schemas.microsoft.com/office/powerpoint/2010/main" val="312885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Extreme programming focus,</a:t>
            </a:r>
            <a:r>
              <a:rPr lang="en-US" baseline="0" dirty="0" smtClean="0"/>
              <a:t> rookie mistakes made here.</a:t>
            </a:r>
          </a:p>
          <a:p>
            <a:r>
              <a:rPr lang="en-US" baseline="0" dirty="0" smtClean="0"/>
              <a:t>More on that later.</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25</a:t>
            </a:fld>
            <a:endParaRPr lang="en-US"/>
          </a:p>
        </p:txBody>
      </p:sp>
    </p:spTree>
    <p:extLst>
      <p:ext uri="{BB962C8B-B14F-4D97-AF65-F5344CB8AC3E}">
        <p14:creationId xmlns:p14="http://schemas.microsoft.com/office/powerpoint/2010/main" val="42827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leads to our first major problem…..</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26</a:t>
            </a:fld>
            <a:endParaRPr lang="en-US"/>
          </a:p>
        </p:txBody>
      </p:sp>
    </p:spTree>
    <p:extLst>
      <p:ext uri="{BB962C8B-B14F-4D97-AF65-F5344CB8AC3E}">
        <p14:creationId xmlns:p14="http://schemas.microsoft.com/office/powerpoint/2010/main" val="214281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that turned out</a:t>
            </a:r>
            <a:r>
              <a:rPr lang="en-US" baseline="0" dirty="0" smtClean="0"/>
              <a:t> and….</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27</a:t>
            </a:fld>
            <a:endParaRPr lang="en-US"/>
          </a:p>
        </p:txBody>
      </p:sp>
    </p:spTree>
    <p:extLst>
      <p:ext uri="{BB962C8B-B14F-4D97-AF65-F5344CB8AC3E}">
        <p14:creationId xmlns:p14="http://schemas.microsoft.com/office/powerpoint/2010/main" val="2057711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 got there…</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28</a:t>
            </a:fld>
            <a:endParaRPr lang="en-US"/>
          </a:p>
        </p:txBody>
      </p:sp>
    </p:spTree>
    <p:extLst>
      <p:ext uri="{BB962C8B-B14F-4D97-AF65-F5344CB8AC3E}">
        <p14:creationId xmlns:p14="http://schemas.microsoft.com/office/powerpoint/2010/main" val="2054043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Highlights of our discussion</a:t>
            </a:r>
            <a:r>
              <a:rPr lang="en-US" baseline="0" dirty="0" smtClean="0"/>
              <a:t> on basecamp</a:t>
            </a:r>
            <a:endParaRPr lang="en-US" dirty="0"/>
          </a:p>
        </p:txBody>
      </p:sp>
      <p:sp>
        <p:nvSpPr>
          <p:cNvPr id="4" name="Slide Number Placeholder 3"/>
          <p:cNvSpPr>
            <a:spLocks noGrp="1"/>
          </p:cNvSpPr>
          <p:nvPr>
            <p:ph type="sldNum" sz="quarter" idx="10"/>
          </p:nvPr>
        </p:nvSpPr>
        <p:spPr/>
        <p:txBody>
          <a:bodyPr/>
          <a:lstStyle/>
          <a:p>
            <a:fld id="{3CD66174-BEFA-429B-97CF-6B675FF2EDF9}" type="slidenum">
              <a:rPr lang="en-US" smtClean="0"/>
              <a:t>29</a:t>
            </a:fld>
            <a:endParaRPr lang="en-US"/>
          </a:p>
        </p:txBody>
      </p:sp>
    </p:spTree>
    <p:extLst>
      <p:ext uri="{BB962C8B-B14F-4D97-AF65-F5344CB8AC3E}">
        <p14:creationId xmlns:p14="http://schemas.microsoft.com/office/powerpoint/2010/main" val="28433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9464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36023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10168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10404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03672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34165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1002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122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58200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644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4/7/2013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851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4/7/2013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9668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4/7/2013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233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4/7/2013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42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4/7/2013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8848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4/7/2013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73491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C5B261-8843-42D1-AAFC-05E20E2D9B97}" type="datetimeFigureOut">
              <a:rPr lang="en-US" smtClean="0"/>
              <a:t>4/7/2013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14292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Campus Maps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Colin </a:t>
            </a:r>
            <a:r>
              <a:rPr lang="en-US" dirty="0"/>
              <a:t>Hunt, Tri </a:t>
            </a:r>
            <a:r>
              <a:rPr lang="en-US" dirty="0" smtClean="0"/>
              <a:t>Lai,</a:t>
            </a:r>
          </a:p>
          <a:p>
            <a:r>
              <a:rPr lang="en-US" dirty="0"/>
              <a:t>Edwin Chung, Shane </a:t>
            </a:r>
            <a:r>
              <a:rPr lang="en-US" dirty="0" err="1" smtClean="0"/>
              <a:t>Murnaghan</a:t>
            </a:r>
            <a:r>
              <a:rPr lang="en-US" dirty="0" smtClean="0"/>
              <a:t>,</a:t>
            </a:r>
            <a:endParaRPr lang="en-US" dirty="0"/>
          </a:p>
          <a:p>
            <a:r>
              <a:rPr lang="en-US" dirty="0" smtClean="0"/>
              <a:t>Mark Galloway, </a:t>
            </a:r>
            <a:r>
              <a:rPr lang="en-US" dirty="0"/>
              <a:t>Josh Stagg, Kris </a:t>
            </a:r>
            <a:r>
              <a:rPr lang="en-US" dirty="0" err="1" smtClean="0"/>
              <a:t>Kushniruk</a:t>
            </a:r>
            <a:endParaRPr lang="en-US" dirty="0" smtClean="0"/>
          </a:p>
        </p:txBody>
      </p:sp>
      <p:pic>
        <p:nvPicPr>
          <p:cNvPr id="4" name="Picture 3" descr="logo-reverse-sm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739" y="2477423"/>
            <a:ext cx="2524986" cy="3288795"/>
          </a:xfrm>
          <a:prstGeom prst="rect">
            <a:avLst/>
          </a:prstGeom>
        </p:spPr>
      </p:pic>
    </p:spTree>
    <p:extLst>
      <p:ext uri="{BB962C8B-B14F-4D97-AF65-F5344CB8AC3E}">
        <p14:creationId xmlns:p14="http://schemas.microsoft.com/office/powerpoint/2010/main" val="1601417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Worklight</a:t>
            </a:r>
            <a:endParaRPr lang="en-US" dirty="0"/>
          </a:p>
        </p:txBody>
      </p:sp>
      <p:sp>
        <p:nvSpPr>
          <p:cNvPr id="3" name="Content Placeholder 2"/>
          <p:cNvSpPr>
            <a:spLocks noGrp="1"/>
          </p:cNvSpPr>
          <p:nvPr>
            <p:ph idx="1"/>
          </p:nvPr>
        </p:nvSpPr>
        <p:spPr/>
        <p:txBody>
          <a:bodyPr>
            <a:normAutofit/>
          </a:bodyPr>
          <a:lstStyle/>
          <a:p>
            <a:r>
              <a:rPr lang="en-US" dirty="0" smtClean="0"/>
              <a:t>Initially attempted to use IBM </a:t>
            </a:r>
            <a:r>
              <a:rPr lang="en-US" dirty="0"/>
              <a:t>W</a:t>
            </a:r>
            <a:r>
              <a:rPr lang="en-US" dirty="0" smtClean="0"/>
              <a:t>orklight to create an integrated HTML5/JS application.</a:t>
            </a:r>
          </a:p>
          <a:p>
            <a:pPr marL="0" indent="0">
              <a:buNone/>
            </a:pPr>
            <a:endParaRPr lang="en-US" dirty="0" smtClean="0"/>
          </a:p>
          <a:p>
            <a:r>
              <a:rPr lang="en-US" dirty="0" smtClean="0"/>
              <a:t>Pro: Recommended (strongly) by TA.</a:t>
            </a:r>
          </a:p>
          <a:p>
            <a:pPr marL="0" indent="0">
              <a:buNone/>
            </a:pPr>
            <a:endParaRPr lang="en-US" dirty="0" smtClean="0"/>
          </a:p>
          <a:p>
            <a:r>
              <a:rPr lang="en-US" dirty="0" smtClean="0"/>
              <a:t>Pro: Integrated solution.</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09271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Worklight</a:t>
            </a:r>
          </a:p>
        </p:txBody>
      </p:sp>
      <p:sp>
        <p:nvSpPr>
          <p:cNvPr id="3" name="Content Placeholder 2"/>
          <p:cNvSpPr>
            <a:spLocks noGrp="1"/>
          </p:cNvSpPr>
          <p:nvPr>
            <p:ph idx="1"/>
          </p:nvPr>
        </p:nvSpPr>
        <p:spPr/>
        <p:txBody>
          <a:bodyPr/>
          <a:lstStyle/>
          <a:p>
            <a:r>
              <a:rPr lang="en-US" dirty="0"/>
              <a:t>Con: First attempts at use of Eclipse IDE encountered bugs.</a:t>
            </a:r>
          </a:p>
          <a:p>
            <a:endParaRPr lang="en-US" dirty="0" smtClean="0"/>
          </a:p>
          <a:p>
            <a:r>
              <a:rPr lang="en-US" dirty="0" smtClean="0"/>
              <a:t>Con</a:t>
            </a:r>
            <a:r>
              <a:rPr lang="en-US" dirty="0"/>
              <a:t>: Really, just a fancy IDE wrapper and for rapid deployment of enterprise applications using web technology</a:t>
            </a:r>
            <a:r>
              <a:rPr lang="en-US" dirty="0" smtClean="0"/>
              <a:t>.</a:t>
            </a:r>
          </a:p>
          <a:p>
            <a:endParaRPr lang="en-US" dirty="0"/>
          </a:p>
          <a:p>
            <a:r>
              <a:rPr lang="en-US" dirty="0" smtClean="0"/>
              <a:t>Con: Most of IBM </a:t>
            </a:r>
            <a:r>
              <a:rPr lang="en-US" dirty="0" err="1" smtClean="0"/>
              <a:t>Worklight’s</a:t>
            </a:r>
            <a:r>
              <a:rPr lang="en-US" dirty="0" smtClean="0"/>
              <a:t> features are outside of the scope of our project, we really just need the Apache Cordova wrapper for mobile apps.</a:t>
            </a:r>
            <a:endParaRPr lang="en-US" dirty="0"/>
          </a:p>
          <a:p>
            <a:endParaRPr lang="en-US" dirty="0" smtClean="0"/>
          </a:p>
          <a:p>
            <a:r>
              <a:rPr lang="en-US" dirty="0" smtClean="0"/>
              <a:t>Major bug: We had trouble deploying our </a:t>
            </a:r>
            <a:r>
              <a:rPr lang="en-US" dirty="0" err="1" smtClean="0"/>
              <a:t>Worklight</a:t>
            </a:r>
            <a:r>
              <a:rPr lang="en-US" dirty="0" smtClean="0"/>
              <a:t> code onto our development server.</a:t>
            </a:r>
            <a:endParaRPr lang="en-US" dirty="0"/>
          </a:p>
        </p:txBody>
      </p:sp>
    </p:spTree>
    <p:extLst>
      <p:ext uri="{BB962C8B-B14F-4D97-AF65-F5344CB8AC3E}">
        <p14:creationId xmlns:p14="http://schemas.microsoft.com/office/powerpoint/2010/main" val="1982769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Back to basics</a:t>
            </a:r>
            <a:endParaRPr lang="en-US" dirty="0"/>
          </a:p>
        </p:txBody>
      </p:sp>
      <p:sp>
        <p:nvSpPr>
          <p:cNvPr id="3" name="Content Placeholder 2"/>
          <p:cNvSpPr>
            <a:spLocks noGrp="1"/>
          </p:cNvSpPr>
          <p:nvPr>
            <p:ph idx="1"/>
          </p:nvPr>
        </p:nvSpPr>
        <p:spPr/>
        <p:txBody>
          <a:bodyPr/>
          <a:lstStyle/>
          <a:p>
            <a:r>
              <a:rPr lang="en-US" dirty="0" smtClean="0"/>
              <a:t>Our solution was to simply stop using this recommended technology, and start making a stand-alone HTML5/JS web application.</a:t>
            </a:r>
          </a:p>
          <a:p>
            <a:endParaRPr lang="en-US" dirty="0"/>
          </a:p>
          <a:p>
            <a:r>
              <a:rPr lang="en-US" dirty="0" smtClean="0"/>
              <a:t>This gave us the freedom to start implementing without the overhead of </a:t>
            </a:r>
            <a:r>
              <a:rPr lang="en-US" dirty="0" err="1" smtClean="0"/>
              <a:t>Worklight</a:t>
            </a:r>
            <a:r>
              <a:rPr lang="en-US" dirty="0" smtClean="0"/>
              <a:t>.</a:t>
            </a:r>
          </a:p>
          <a:p>
            <a:endParaRPr lang="en-US" dirty="0"/>
          </a:p>
          <a:p>
            <a:r>
              <a:rPr lang="en-US" dirty="0" smtClean="0"/>
              <a:t>We could still wrap our code in Apache Cordova, after implementation, and achieve our goals of cross-platform mobile apps. This made implementation simpler.</a:t>
            </a:r>
            <a:endParaRPr lang="en-US" dirty="0"/>
          </a:p>
        </p:txBody>
      </p:sp>
    </p:spTree>
    <p:extLst>
      <p:ext uri="{BB962C8B-B14F-4D97-AF65-F5344CB8AC3E}">
        <p14:creationId xmlns:p14="http://schemas.microsoft.com/office/powerpoint/2010/main" val="1414004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Requirements</a:t>
            </a:r>
            <a:endParaRPr lang="en-US" dirty="0"/>
          </a:p>
        </p:txBody>
      </p:sp>
      <p:sp>
        <p:nvSpPr>
          <p:cNvPr id="3" name="Content Placeholder 2"/>
          <p:cNvSpPr>
            <a:spLocks noGrp="1"/>
          </p:cNvSpPr>
          <p:nvPr>
            <p:ph idx="1"/>
          </p:nvPr>
        </p:nvSpPr>
        <p:spPr/>
        <p:txBody>
          <a:bodyPr/>
          <a:lstStyle/>
          <a:p>
            <a:r>
              <a:rPr lang="en-US" dirty="0" smtClean="0"/>
              <a:t>We were given two sets of requirements. </a:t>
            </a:r>
          </a:p>
          <a:p>
            <a:endParaRPr lang="en-US" dirty="0" smtClean="0"/>
          </a:p>
          <a:p>
            <a:r>
              <a:rPr lang="en-US" dirty="0" smtClean="0"/>
              <a:t>Our client, the University Digital Strategy, requested a simple indoor path finding addition to their current Campus Maps implementation.</a:t>
            </a:r>
          </a:p>
          <a:p>
            <a:endParaRPr lang="en-US" dirty="0" smtClean="0"/>
          </a:p>
          <a:p>
            <a:r>
              <a:rPr lang="en-US" dirty="0" err="1" smtClean="0"/>
              <a:t>Eleni</a:t>
            </a:r>
            <a:r>
              <a:rPr lang="en-US" dirty="0" smtClean="0"/>
              <a:t>, however, wanted us to remake and improve the current Campus Maps as well. </a:t>
            </a:r>
          </a:p>
          <a:p>
            <a:endParaRPr lang="en-US" dirty="0"/>
          </a:p>
          <a:p>
            <a:r>
              <a:rPr lang="en-US" dirty="0" smtClean="0"/>
              <a:t>This caused thrashing with the initial development, as it was unclear which party we should be listening to.</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657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Awkward requirements</a:t>
            </a:r>
            <a:endParaRPr lang="en-US" dirty="0"/>
          </a:p>
        </p:txBody>
      </p:sp>
      <p:sp>
        <p:nvSpPr>
          <p:cNvPr id="3" name="Content Placeholder 2"/>
          <p:cNvSpPr>
            <a:spLocks noGrp="1"/>
          </p:cNvSpPr>
          <p:nvPr>
            <p:ph idx="1"/>
          </p:nvPr>
        </p:nvSpPr>
        <p:spPr/>
        <p:txBody>
          <a:bodyPr/>
          <a:lstStyle/>
          <a:p>
            <a:r>
              <a:rPr lang="en-US" dirty="0" smtClean="0"/>
              <a:t>A major requirement from </a:t>
            </a:r>
            <a:r>
              <a:rPr lang="en-US" dirty="0" err="1" smtClean="0"/>
              <a:t>Eleni</a:t>
            </a:r>
            <a:r>
              <a:rPr lang="en-US" dirty="0" smtClean="0"/>
              <a:t> was to have natural language, turn by turn directions. </a:t>
            </a:r>
          </a:p>
          <a:p>
            <a:endParaRPr lang="en-US" dirty="0" smtClean="0"/>
          </a:p>
          <a:p>
            <a:r>
              <a:rPr lang="en-US" dirty="0" smtClean="0"/>
              <a:t>A massive amount of work would be needed, after the </a:t>
            </a:r>
            <a:r>
              <a:rPr lang="en-US" dirty="0" err="1" smtClean="0"/>
              <a:t>pathfinding</a:t>
            </a:r>
            <a:r>
              <a:rPr lang="en-US" dirty="0" smtClean="0"/>
              <a:t> is complete, to create these turn by turn directions.</a:t>
            </a:r>
          </a:p>
          <a:p>
            <a:endParaRPr lang="en-US" dirty="0" smtClean="0"/>
          </a:p>
          <a:p>
            <a:r>
              <a:rPr lang="en-US" dirty="0" smtClean="0"/>
              <a:t>This is a really tough task, and could be a project on its own. </a:t>
            </a:r>
          </a:p>
          <a:p>
            <a:endParaRPr lang="en-US" dirty="0"/>
          </a:p>
          <a:p>
            <a:r>
              <a:rPr lang="en-US" dirty="0" smtClean="0"/>
              <a:t>This requirement was cut due to time constraints.</a:t>
            </a:r>
            <a:endParaRPr lang="en-US" dirty="0"/>
          </a:p>
        </p:txBody>
      </p:sp>
    </p:spTree>
    <p:extLst>
      <p:ext uri="{BB962C8B-B14F-4D97-AF65-F5344CB8AC3E}">
        <p14:creationId xmlns:p14="http://schemas.microsoft.com/office/powerpoint/2010/main" val="3788781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sz="2400" dirty="0" smtClean="0"/>
              <a:t>After meeting with </a:t>
            </a:r>
            <a:r>
              <a:rPr lang="en-US" sz="2400" dirty="0" err="1" smtClean="0"/>
              <a:t>Eleni</a:t>
            </a:r>
            <a:r>
              <a:rPr lang="en-US" sz="2400" dirty="0"/>
              <a:t> </a:t>
            </a:r>
            <a:r>
              <a:rPr lang="en-US" sz="2400" dirty="0" smtClean="0"/>
              <a:t>at the end of February, we found the route cause of the conflicting requirements. </a:t>
            </a:r>
            <a:r>
              <a:rPr lang="en-US" sz="2400" dirty="0" err="1" smtClean="0"/>
              <a:t>Eleni</a:t>
            </a:r>
            <a:r>
              <a:rPr lang="en-US" sz="2400" dirty="0" smtClean="0"/>
              <a:t> had originally elicited requirements from the UDS manager, Jennifer, whom was not one of our clients.</a:t>
            </a:r>
          </a:p>
          <a:p>
            <a:endParaRPr lang="en-US" sz="2400" dirty="0"/>
          </a:p>
          <a:p>
            <a:r>
              <a:rPr lang="en-US" sz="2400" dirty="0" smtClean="0"/>
              <a:t>Therefore, we were able to just focus on </a:t>
            </a:r>
            <a:r>
              <a:rPr lang="en-US" sz="2400" dirty="0" err="1" smtClean="0"/>
              <a:t>Eleni’s</a:t>
            </a:r>
            <a:r>
              <a:rPr lang="en-US" sz="2400" dirty="0" smtClean="0"/>
              <a:t> requirements, and progress increased dramatically.</a:t>
            </a:r>
            <a:endParaRPr lang="en-US" sz="2400" dirty="0"/>
          </a:p>
        </p:txBody>
      </p:sp>
    </p:spTree>
    <p:extLst>
      <p:ext uri="{BB962C8B-B14F-4D97-AF65-F5344CB8AC3E}">
        <p14:creationId xmlns:p14="http://schemas.microsoft.com/office/powerpoint/2010/main" val="3566844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Issues</a:t>
            </a:r>
            <a:endParaRPr lang="en-US" dirty="0"/>
          </a:p>
        </p:txBody>
      </p:sp>
      <p:sp>
        <p:nvSpPr>
          <p:cNvPr id="3" name="Subtitle 2"/>
          <p:cNvSpPr>
            <a:spLocks noGrp="1"/>
          </p:cNvSpPr>
          <p:nvPr>
            <p:ph type="subTitle" idx="1"/>
          </p:nvPr>
        </p:nvSpPr>
        <p:spPr/>
        <p:txBody>
          <a:bodyPr/>
          <a:lstStyle/>
          <a:p>
            <a:r>
              <a:rPr lang="en-US" dirty="0" smtClean="0"/>
              <a:t>Pathfinding</a:t>
            </a:r>
            <a:endParaRPr lang="en-US" dirty="0"/>
          </a:p>
        </p:txBody>
      </p:sp>
    </p:spTree>
    <p:extLst>
      <p:ext uri="{BB962C8B-B14F-4D97-AF65-F5344CB8AC3E}">
        <p14:creationId xmlns:p14="http://schemas.microsoft.com/office/powerpoint/2010/main" val="3958314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Limitations</a:t>
            </a:r>
            <a:endParaRPr lang="en-US" dirty="0"/>
          </a:p>
        </p:txBody>
      </p:sp>
      <p:sp>
        <p:nvSpPr>
          <p:cNvPr id="3" name="Content Placeholder 2"/>
          <p:cNvSpPr>
            <a:spLocks noGrp="1"/>
          </p:cNvSpPr>
          <p:nvPr>
            <p:ph idx="1"/>
          </p:nvPr>
        </p:nvSpPr>
        <p:spPr/>
        <p:txBody>
          <a:bodyPr/>
          <a:lstStyle/>
          <a:p>
            <a:r>
              <a:rPr lang="en-US" dirty="0" smtClean="0"/>
              <a:t>The client wanted interior to exterior pathfinding, but the API did not support exterior door locations.</a:t>
            </a:r>
          </a:p>
          <a:p>
            <a:endParaRPr lang="en-US" dirty="0"/>
          </a:p>
          <a:p>
            <a:r>
              <a:rPr lang="en-US" dirty="0" smtClean="0"/>
              <a:t>The client wanted paths between different floors, but stairwell coordinates did not line up.</a:t>
            </a:r>
          </a:p>
          <a:p>
            <a:endParaRPr lang="en-US" dirty="0"/>
          </a:p>
          <a:p>
            <a:r>
              <a:rPr lang="en-US" dirty="0" smtClean="0"/>
              <a:t>The client wanted paths to use elevators, but again, Elevators coordinates did not match.</a:t>
            </a:r>
          </a:p>
          <a:p>
            <a:endParaRPr lang="en-US" dirty="0"/>
          </a:p>
          <a:p>
            <a:r>
              <a:rPr lang="en-US" dirty="0" smtClean="0"/>
              <a:t>Furthermore, API docs contained syntax errors.</a:t>
            </a:r>
          </a:p>
        </p:txBody>
      </p:sp>
    </p:spTree>
    <p:extLst>
      <p:ext uri="{BB962C8B-B14F-4D97-AF65-F5344CB8AC3E}">
        <p14:creationId xmlns:p14="http://schemas.microsoft.com/office/powerpoint/2010/main" val="2828558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Overall pathfinding challenge</a:t>
            </a:r>
            <a:endParaRPr lang="en-US" dirty="0"/>
          </a:p>
        </p:txBody>
      </p:sp>
      <p:sp>
        <p:nvSpPr>
          <p:cNvPr id="5" name="Text Placeholder 4"/>
          <p:cNvSpPr>
            <a:spLocks noGrp="1"/>
          </p:cNvSpPr>
          <p:nvPr>
            <p:ph type="body" idx="1"/>
          </p:nvPr>
        </p:nvSpPr>
        <p:spPr/>
        <p:txBody>
          <a:bodyPr/>
          <a:lstStyle/>
          <a:p>
            <a:r>
              <a:rPr lang="en-US" dirty="0" smtClean="0"/>
              <a:t>Challenge	</a:t>
            </a:r>
            <a:endParaRPr lang="en-US" dirty="0"/>
          </a:p>
        </p:txBody>
      </p:sp>
      <p:sp>
        <p:nvSpPr>
          <p:cNvPr id="6" name="Content Placeholder 5"/>
          <p:cNvSpPr>
            <a:spLocks noGrp="1"/>
          </p:cNvSpPr>
          <p:nvPr>
            <p:ph sz="half" idx="2"/>
          </p:nvPr>
        </p:nvSpPr>
        <p:spPr/>
        <p:txBody>
          <a:bodyPr/>
          <a:lstStyle/>
          <a:p>
            <a:r>
              <a:rPr lang="en-US" dirty="0"/>
              <a:t>We have hallway drawings (or navigable area) but they are just CAD </a:t>
            </a:r>
            <a:r>
              <a:rPr lang="en-US" dirty="0" smtClean="0"/>
              <a:t>drawings, </a:t>
            </a:r>
            <a:r>
              <a:rPr lang="en-US" dirty="0"/>
              <a:t>we cannot do path finding on them</a:t>
            </a:r>
            <a:r>
              <a:rPr lang="en-US" dirty="0" smtClean="0"/>
              <a:t>. We </a:t>
            </a:r>
            <a:r>
              <a:rPr lang="en-US" dirty="0"/>
              <a:t>need to produce </a:t>
            </a:r>
            <a:r>
              <a:rPr lang="en-US" dirty="0" smtClean="0"/>
              <a:t>an </a:t>
            </a:r>
            <a:r>
              <a:rPr lang="en-US" dirty="0"/>
              <a:t>A*-friendly navigable graph</a:t>
            </a:r>
            <a:r>
              <a:rPr lang="en-US" dirty="0" smtClean="0"/>
              <a:t>.</a:t>
            </a:r>
            <a:endParaRPr lang="en-US" dirty="0"/>
          </a:p>
          <a:p>
            <a:r>
              <a:rPr lang="en-US" dirty="0"/>
              <a:t>We have room drawings with </a:t>
            </a:r>
            <a:r>
              <a:rPr lang="en-US" dirty="0" smtClean="0"/>
              <a:t>names </a:t>
            </a:r>
            <a:r>
              <a:rPr lang="en-US" dirty="0"/>
              <a:t>but without </a:t>
            </a:r>
            <a:r>
              <a:rPr lang="en-US" dirty="0" smtClean="0"/>
              <a:t>doors.</a:t>
            </a:r>
          </a:p>
        </p:txBody>
      </p:sp>
      <p:sp>
        <p:nvSpPr>
          <p:cNvPr id="7" name="Text Placeholder 6"/>
          <p:cNvSpPr>
            <a:spLocks noGrp="1"/>
          </p:cNvSpPr>
          <p:nvPr>
            <p:ph type="body" sz="quarter" idx="3"/>
          </p:nvPr>
        </p:nvSpPr>
        <p:spPr/>
        <p:txBody>
          <a:bodyPr/>
          <a:lstStyle/>
          <a:p>
            <a:r>
              <a:rPr lang="en-US" dirty="0" smtClean="0"/>
              <a:t>Solution</a:t>
            </a:r>
            <a:endParaRPr lang="en-US" dirty="0"/>
          </a:p>
        </p:txBody>
      </p:sp>
      <p:sp>
        <p:nvSpPr>
          <p:cNvPr id="8" name="Content Placeholder 7"/>
          <p:cNvSpPr>
            <a:spLocks noGrp="1"/>
          </p:cNvSpPr>
          <p:nvPr>
            <p:ph sz="quarter" idx="4"/>
          </p:nvPr>
        </p:nvSpPr>
        <p:spPr/>
        <p:txBody>
          <a:bodyPr/>
          <a:lstStyle/>
          <a:p>
            <a:r>
              <a:rPr lang="en-US" dirty="0" smtClean="0"/>
              <a:t>We ended up using </a:t>
            </a:r>
            <a:r>
              <a:rPr lang="en-US" dirty="0" err="1" smtClean="0"/>
              <a:t>Voronoi</a:t>
            </a:r>
            <a:r>
              <a:rPr lang="en-US" dirty="0" smtClean="0"/>
              <a:t> diagram since this potentially allows us to produce paths that go in the middle of and along the hallways.</a:t>
            </a:r>
          </a:p>
          <a:p>
            <a:r>
              <a:rPr lang="en-US" dirty="0" smtClean="0"/>
              <a:t>There is no door data returned from the API, so we decided to use the </a:t>
            </a:r>
            <a:r>
              <a:rPr lang="en-US" dirty="0" err="1" smtClean="0"/>
              <a:t>centre</a:t>
            </a:r>
            <a:r>
              <a:rPr lang="en-US" dirty="0" smtClean="0"/>
              <a:t> of rooms as room node to add to the navigable graph.</a:t>
            </a:r>
            <a:endParaRPr lang="en-US" dirty="0"/>
          </a:p>
        </p:txBody>
      </p:sp>
    </p:spTree>
    <p:extLst>
      <p:ext uri="{BB962C8B-B14F-4D97-AF65-F5344CB8AC3E}">
        <p14:creationId xmlns:p14="http://schemas.microsoft.com/office/powerpoint/2010/main" val="3384138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Path finding </a:t>
            </a:r>
            <a:r>
              <a:rPr lang="en-US" dirty="0"/>
              <a:t>across floors of </a:t>
            </a:r>
            <a:r>
              <a:rPr lang="en-US" dirty="0" smtClean="0"/>
              <a:t>the </a:t>
            </a:r>
            <a:r>
              <a:rPr lang="en-US" dirty="0"/>
              <a:t>same building</a:t>
            </a:r>
            <a:r>
              <a:rPr lang="en-US" b="1" dirty="0"/>
              <a:t/>
            </a:r>
            <a:br>
              <a:rPr lang="en-US" b="1" dirty="0"/>
            </a:br>
            <a:endParaRPr lang="en-US" dirty="0"/>
          </a:p>
        </p:txBody>
      </p:sp>
      <p:sp>
        <p:nvSpPr>
          <p:cNvPr id="5" name="Text Placeholder 4"/>
          <p:cNvSpPr>
            <a:spLocks noGrp="1"/>
          </p:cNvSpPr>
          <p:nvPr>
            <p:ph type="body" idx="1"/>
          </p:nvPr>
        </p:nvSpPr>
        <p:spPr/>
        <p:txBody>
          <a:bodyPr/>
          <a:lstStyle/>
          <a:p>
            <a:r>
              <a:rPr lang="en-US" dirty="0" smtClean="0"/>
              <a:t>Challenge	</a:t>
            </a:r>
            <a:endParaRPr lang="en-US" dirty="0"/>
          </a:p>
        </p:txBody>
      </p:sp>
      <p:sp>
        <p:nvSpPr>
          <p:cNvPr id="6" name="Content Placeholder 5"/>
          <p:cNvSpPr>
            <a:spLocks noGrp="1"/>
          </p:cNvSpPr>
          <p:nvPr>
            <p:ph sz="half" idx="2"/>
          </p:nvPr>
        </p:nvSpPr>
        <p:spPr/>
        <p:txBody>
          <a:bodyPr/>
          <a:lstStyle/>
          <a:p>
            <a:r>
              <a:rPr lang="en-US" dirty="0"/>
              <a:t>We must find </a:t>
            </a:r>
            <a:r>
              <a:rPr lang="en-US" dirty="0" smtClean="0"/>
              <a:t>a path </a:t>
            </a:r>
            <a:r>
              <a:rPr lang="en-US" dirty="0"/>
              <a:t>using stairs and </a:t>
            </a:r>
            <a:r>
              <a:rPr lang="en-US" dirty="0" smtClean="0"/>
              <a:t>elevators, </a:t>
            </a:r>
            <a:r>
              <a:rPr lang="en-US" dirty="0"/>
              <a:t>and have the ability to switch </a:t>
            </a:r>
            <a:r>
              <a:rPr lang="en-US" dirty="0" smtClean="0"/>
              <a:t>between the two.</a:t>
            </a:r>
          </a:p>
          <a:p>
            <a:r>
              <a:rPr lang="en-US" dirty="0"/>
              <a:t>No stairs or elevator height data (distance weight), which is an issue in shortest path problem</a:t>
            </a:r>
            <a:r>
              <a:rPr lang="en-US" dirty="0" smtClean="0"/>
              <a:t>.</a:t>
            </a:r>
          </a:p>
          <a:p>
            <a:r>
              <a:rPr lang="en-US" dirty="0"/>
              <a:t>Again, lack of sufficient data</a:t>
            </a:r>
            <a:r>
              <a:rPr lang="en-US" dirty="0" smtClean="0"/>
              <a:t>.</a:t>
            </a:r>
          </a:p>
        </p:txBody>
      </p:sp>
      <p:sp>
        <p:nvSpPr>
          <p:cNvPr id="7" name="Text Placeholder 6"/>
          <p:cNvSpPr>
            <a:spLocks noGrp="1"/>
          </p:cNvSpPr>
          <p:nvPr>
            <p:ph type="body" sz="quarter" idx="3"/>
          </p:nvPr>
        </p:nvSpPr>
        <p:spPr/>
        <p:txBody>
          <a:bodyPr/>
          <a:lstStyle/>
          <a:p>
            <a:r>
              <a:rPr lang="en-US" dirty="0" smtClean="0"/>
              <a:t>Solution</a:t>
            </a:r>
            <a:endParaRPr lang="en-US" dirty="0"/>
          </a:p>
        </p:txBody>
      </p:sp>
      <p:sp>
        <p:nvSpPr>
          <p:cNvPr id="8" name="Content Placeholder 7"/>
          <p:cNvSpPr>
            <a:spLocks noGrp="1"/>
          </p:cNvSpPr>
          <p:nvPr>
            <p:ph sz="quarter" idx="4"/>
          </p:nvPr>
        </p:nvSpPr>
        <p:spPr/>
        <p:txBody>
          <a:bodyPr/>
          <a:lstStyle/>
          <a:p>
            <a:r>
              <a:rPr lang="en-US" dirty="0"/>
              <a:t>We compute a building connection graph for each </a:t>
            </a:r>
            <a:r>
              <a:rPr lang="en-US" dirty="0" smtClean="0"/>
              <a:t>building.</a:t>
            </a:r>
          </a:p>
          <a:p>
            <a:r>
              <a:rPr lang="en-US" dirty="0" smtClean="0"/>
              <a:t>We </a:t>
            </a:r>
            <a:r>
              <a:rPr lang="en-US" dirty="0"/>
              <a:t>asked </a:t>
            </a:r>
            <a:r>
              <a:rPr lang="en-US" dirty="0" smtClean="0"/>
              <a:t>the client to </a:t>
            </a:r>
            <a:r>
              <a:rPr lang="en-US" dirty="0"/>
              <a:t>temporarily provide a reference id to determine the connection between </a:t>
            </a:r>
            <a:r>
              <a:rPr lang="en-US" dirty="0" smtClean="0"/>
              <a:t>portals.</a:t>
            </a:r>
            <a:endParaRPr lang="en-US" dirty="0"/>
          </a:p>
        </p:txBody>
      </p:sp>
    </p:spTree>
    <p:extLst>
      <p:ext uri="{BB962C8B-B14F-4D97-AF65-F5344CB8AC3E}">
        <p14:creationId xmlns:p14="http://schemas.microsoft.com/office/powerpoint/2010/main" val="507659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Product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1333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77334" y="4523898"/>
            <a:ext cx="9342622" cy="1785104"/>
          </a:xfrm>
          <a:prstGeom prst="rect">
            <a:avLst/>
          </a:prstGeom>
          <a:noFill/>
        </p:spPr>
        <p:txBody>
          <a:bodyPr wrap="none" rtlCol="0">
            <a:spAutoFit/>
          </a:bodyPr>
          <a:lstStyle/>
          <a:p>
            <a:r>
              <a:rPr lang="en-US" sz="2000" b="1" dirty="0" smtClean="0">
                <a:solidFill>
                  <a:schemeClr val="tx2"/>
                </a:solidFill>
              </a:rPr>
              <a:t>Pathfinding is done in a hierarchal way over three abstraction layers:</a:t>
            </a:r>
          </a:p>
          <a:p>
            <a:pPr marL="285750" indent="-285750">
              <a:buFont typeface="Arial"/>
              <a:buChar char="•"/>
            </a:pPr>
            <a:r>
              <a:rPr lang="en-US" i="1" dirty="0" smtClean="0">
                <a:solidFill>
                  <a:schemeClr val="tx2"/>
                </a:solidFill>
              </a:rPr>
              <a:t>Campus Graph </a:t>
            </a:r>
            <a:r>
              <a:rPr lang="en-US" dirty="0" smtClean="0">
                <a:solidFill>
                  <a:schemeClr val="tx2"/>
                </a:solidFill>
              </a:rPr>
              <a:t>represents how doors on campus are connected</a:t>
            </a:r>
          </a:p>
          <a:p>
            <a:pPr marL="742950" lvl="1" indent="-285750">
              <a:buFont typeface="Arial"/>
              <a:buChar char="•"/>
            </a:pPr>
            <a:r>
              <a:rPr lang="en-US" dirty="0" smtClean="0">
                <a:solidFill>
                  <a:schemeClr val="tx2"/>
                </a:solidFill>
              </a:rPr>
              <a:t>Edges represent paths in a building</a:t>
            </a:r>
          </a:p>
          <a:p>
            <a:pPr marL="285750" indent="-285750">
              <a:buFont typeface="Arial"/>
              <a:buChar char="•"/>
            </a:pPr>
            <a:r>
              <a:rPr lang="en-US" i="1" dirty="0" smtClean="0">
                <a:solidFill>
                  <a:schemeClr val="tx2"/>
                </a:solidFill>
              </a:rPr>
              <a:t>Building Graph </a:t>
            </a:r>
            <a:r>
              <a:rPr lang="en-US" dirty="0" smtClean="0">
                <a:solidFill>
                  <a:schemeClr val="tx2"/>
                </a:solidFill>
              </a:rPr>
              <a:t>represents how rooms, stairs, elevators, and entrances are connected</a:t>
            </a:r>
          </a:p>
          <a:p>
            <a:pPr marL="742950" lvl="1" indent="-285750">
              <a:buFont typeface="Arial"/>
              <a:buChar char="•"/>
            </a:pPr>
            <a:r>
              <a:rPr lang="en-US" dirty="0" smtClean="0">
                <a:solidFill>
                  <a:schemeClr val="tx2"/>
                </a:solidFill>
              </a:rPr>
              <a:t>Edges represent paths over a floor or between floors</a:t>
            </a:r>
          </a:p>
          <a:p>
            <a:pPr marL="285750" indent="-285750">
              <a:buFont typeface="Arial"/>
              <a:buChar char="•"/>
            </a:pPr>
            <a:r>
              <a:rPr lang="en-US" i="1" dirty="0" smtClean="0">
                <a:solidFill>
                  <a:schemeClr val="tx2"/>
                </a:solidFill>
              </a:rPr>
              <a:t>Floor Graph </a:t>
            </a:r>
            <a:r>
              <a:rPr lang="en-US" dirty="0" smtClean="0">
                <a:solidFill>
                  <a:schemeClr val="tx2"/>
                </a:solidFill>
              </a:rPr>
              <a:t>represents how to navigate over a given floor in a building</a:t>
            </a:r>
            <a:endParaRPr lang="en-US" dirty="0">
              <a:solidFill>
                <a:schemeClr val="tx2"/>
              </a:solidFill>
            </a:endParaRPr>
          </a:p>
        </p:txBody>
      </p:sp>
      <p:sp>
        <p:nvSpPr>
          <p:cNvPr id="9" name="Freeform 8"/>
          <p:cNvSpPr/>
          <p:nvPr/>
        </p:nvSpPr>
        <p:spPr>
          <a:xfrm>
            <a:off x="1024241" y="2458477"/>
            <a:ext cx="2479167" cy="1744336"/>
          </a:xfrm>
          <a:custGeom>
            <a:avLst/>
            <a:gdLst>
              <a:gd name="connsiteX0" fmla="*/ 133818 w 2479167"/>
              <a:gd name="connsiteY0" fmla="*/ 0 h 1744336"/>
              <a:gd name="connsiteX1" fmla="*/ 19411 w 2479167"/>
              <a:gd name="connsiteY1" fmla="*/ 469119 h 1744336"/>
              <a:gd name="connsiteX2" fmla="*/ 488480 w 2479167"/>
              <a:gd name="connsiteY2" fmla="*/ 526328 h 1744336"/>
              <a:gd name="connsiteX3" fmla="*/ 488480 w 2479167"/>
              <a:gd name="connsiteY3" fmla="*/ 1292937 h 1744336"/>
              <a:gd name="connsiteX4" fmla="*/ 1243568 w 2479167"/>
              <a:gd name="connsiteY4" fmla="*/ 1064099 h 1744336"/>
              <a:gd name="connsiteX5" fmla="*/ 1575349 w 2479167"/>
              <a:gd name="connsiteY5" fmla="*/ 1739172 h 1744336"/>
              <a:gd name="connsiteX6" fmla="*/ 2021538 w 2479167"/>
              <a:gd name="connsiteY6" fmla="*/ 1384472 h 1744336"/>
              <a:gd name="connsiteX7" fmla="*/ 2261793 w 2479167"/>
              <a:gd name="connsiteY7" fmla="*/ 1556101 h 1744336"/>
              <a:gd name="connsiteX8" fmla="*/ 2479167 w 2479167"/>
              <a:gd name="connsiteY8" fmla="*/ 1361588 h 174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9167" h="1744336">
                <a:moveTo>
                  <a:pt x="133818" y="0"/>
                </a:moveTo>
                <a:cubicBezTo>
                  <a:pt x="47059" y="190699"/>
                  <a:pt x="-39699" y="381398"/>
                  <a:pt x="19411" y="469119"/>
                </a:cubicBezTo>
                <a:cubicBezTo>
                  <a:pt x="78521" y="556840"/>
                  <a:pt x="410302" y="389025"/>
                  <a:pt x="488480" y="526328"/>
                </a:cubicBezTo>
                <a:cubicBezTo>
                  <a:pt x="566658" y="663631"/>
                  <a:pt x="362632" y="1203309"/>
                  <a:pt x="488480" y="1292937"/>
                </a:cubicBezTo>
                <a:cubicBezTo>
                  <a:pt x="614328" y="1382565"/>
                  <a:pt x="1062423" y="989727"/>
                  <a:pt x="1243568" y="1064099"/>
                </a:cubicBezTo>
                <a:cubicBezTo>
                  <a:pt x="1424713" y="1138471"/>
                  <a:pt x="1445687" y="1685777"/>
                  <a:pt x="1575349" y="1739172"/>
                </a:cubicBezTo>
                <a:cubicBezTo>
                  <a:pt x="1705011" y="1792568"/>
                  <a:pt x="1907131" y="1414984"/>
                  <a:pt x="2021538" y="1384472"/>
                </a:cubicBezTo>
                <a:cubicBezTo>
                  <a:pt x="2135945" y="1353960"/>
                  <a:pt x="2185522" y="1559915"/>
                  <a:pt x="2261793" y="1556101"/>
                </a:cubicBezTo>
                <a:cubicBezTo>
                  <a:pt x="2338064" y="1552287"/>
                  <a:pt x="2479167" y="1361588"/>
                  <a:pt x="2479167" y="1361588"/>
                </a:cubicBezTo>
              </a:path>
            </a:pathLst>
          </a:custGeom>
          <a:ln>
            <a:solidFill>
              <a:schemeClr val="tx1"/>
            </a:solidFill>
            <a:tailEnd type="arrow"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0" name="Group 9"/>
          <p:cNvGrpSpPr/>
          <p:nvPr/>
        </p:nvGrpSpPr>
        <p:grpSpPr>
          <a:xfrm rot="16200000" flipH="1">
            <a:off x="3953934" y="119539"/>
            <a:ext cx="1524000" cy="1828799"/>
            <a:chOff x="3886199" y="2426730"/>
            <a:chExt cx="1524000" cy="1371600"/>
          </a:xfrm>
        </p:grpSpPr>
        <p:sp>
          <p:nvSpPr>
            <p:cNvPr id="11" name="Rectangle 10"/>
            <p:cNvSpPr/>
            <p:nvPr/>
          </p:nvSpPr>
          <p:spPr>
            <a:xfrm>
              <a:off x="3962398" y="2502930"/>
              <a:ext cx="1371600" cy="12191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1998" y="242673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57799" y="3036331"/>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71999" y="3645930"/>
              <a:ext cx="152400" cy="152400"/>
            </a:xfrm>
            <a:prstGeom prst="ellipse">
              <a:avLst/>
            </a:prstGeom>
            <a:solidFill>
              <a:srgbClr val="FF000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86199" y="3036331"/>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5" idx="7"/>
              <a:endCxn id="12" idx="3"/>
            </p:cNvCxnSpPr>
            <p:nvPr/>
          </p:nvCxnSpPr>
          <p:spPr>
            <a:xfrm flipV="1">
              <a:off x="4016281" y="2556813"/>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5"/>
              <a:endCxn id="13" idx="1"/>
            </p:cNvCxnSpPr>
            <p:nvPr/>
          </p:nvCxnSpPr>
          <p:spPr>
            <a:xfrm>
              <a:off x="4702082" y="2556814"/>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7"/>
              <a:endCxn id="13" idx="3"/>
            </p:cNvCxnSpPr>
            <p:nvPr/>
          </p:nvCxnSpPr>
          <p:spPr>
            <a:xfrm flipV="1">
              <a:off x="4702082" y="3166414"/>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1"/>
              <a:endCxn id="15" idx="5"/>
            </p:cNvCxnSpPr>
            <p:nvPr/>
          </p:nvCxnSpPr>
          <p:spPr>
            <a:xfrm flipH="1" flipV="1">
              <a:off x="4016282" y="3166414"/>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495800" y="2960132"/>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0"/>
              <a:endCxn id="12" idx="4"/>
            </p:cNvCxnSpPr>
            <p:nvPr/>
          </p:nvCxnSpPr>
          <p:spPr>
            <a:xfrm flipV="1">
              <a:off x="4648200" y="2579132"/>
              <a:ext cx="0" cy="381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0" idx="6"/>
              <a:endCxn id="13" idx="2"/>
            </p:cNvCxnSpPr>
            <p:nvPr/>
          </p:nvCxnSpPr>
          <p:spPr>
            <a:xfrm>
              <a:off x="4800600" y="3112532"/>
              <a:ext cx="4572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2"/>
              <a:endCxn id="15" idx="6"/>
            </p:cNvCxnSpPr>
            <p:nvPr/>
          </p:nvCxnSpPr>
          <p:spPr>
            <a:xfrm flipH="1">
              <a:off x="4038600" y="3112532"/>
              <a:ext cx="4572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4"/>
              <a:endCxn id="14" idx="0"/>
            </p:cNvCxnSpPr>
            <p:nvPr/>
          </p:nvCxnSpPr>
          <p:spPr>
            <a:xfrm>
              <a:off x="4648200" y="3264932"/>
              <a:ext cx="0" cy="381000"/>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a:xfrm>
            <a:off x="1058334" y="2233850"/>
            <a:ext cx="304800" cy="304800"/>
          </a:xfrm>
          <a:prstGeom prst="ellipse">
            <a:avLst/>
          </a:prstGeom>
          <a:solidFill>
            <a:srgbClr val="FF000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602134" y="2233850"/>
            <a:ext cx="304800" cy="304800"/>
          </a:xfrm>
          <a:prstGeom prst="ellipse">
            <a:avLst/>
          </a:prstGeom>
          <a:solidFill>
            <a:srgbClr val="FF000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5" idx="6"/>
            <a:endCxn id="26" idx="2"/>
          </p:cNvCxnSpPr>
          <p:nvPr/>
        </p:nvCxnSpPr>
        <p:spPr>
          <a:xfrm>
            <a:off x="1363134" y="2386250"/>
            <a:ext cx="7239000" cy="0"/>
          </a:xfrm>
          <a:prstGeom prst="line">
            <a:avLst/>
          </a:prstGeom>
          <a:ln w="101600" cap="flat">
            <a:round/>
            <a:tailEnd type="arrow" w="sm" len="sm"/>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3496734" y="368165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163734" y="368165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5" idx="5"/>
            <a:endCxn id="28" idx="1"/>
          </p:cNvCxnSpPr>
          <p:nvPr/>
        </p:nvCxnSpPr>
        <p:spPr>
          <a:xfrm>
            <a:off x="1318497" y="2494013"/>
            <a:ext cx="2200555" cy="1209955"/>
          </a:xfrm>
          <a:prstGeom prst="straightConnector1">
            <a:avLst/>
          </a:prstGeom>
          <a:ln w="50800">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8" idx="6"/>
            <a:endCxn id="29" idx="2"/>
          </p:cNvCxnSpPr>
          <p:nvPr/>
        </p:nvCxnSpPr>
        <p:spPr>
          <a:xfrm>
            <a:off x="3649134" y="3757850"/>
            <a:ext cx="2514600" cy="0"/>
          </a:xfrm>
          <a:prstGeom prst="straightConnector1">
            <a:avLst/>
          </a:prstGeom>
          <a:ln w="50800">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9" idx="7"/>
            <a:endCxn id="26" idx="3"/>
          </p:cNvCxnSpPr>
          <p:nvPr/>
        </p:nvCxnSpPr>
        <p:spPr>
          <a:xfrm flipV="1">
            <a:off x="6293816" y="2494013"/>
            <a:ext cx="2352955" cy="1209955"/>
          </a:xfrm>
          <a:prstGeom prst="straightConnector1">
            <a:avLst/>
          </a:prstGeom>
          <a:ln w="50800">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6317824" y="2527129"/>
            <a:ext cx="2402553" cy="1361894"/>
          </a:xfrm>
          <a:custGeom>
            <a:avLst/>
            <a:gdLst>
              <a:gd name="connsiteX0" fmla="*/ 0 w 2659224"/>
              <a:gd name="connsiteY0" fmla="*/ 1350147 h 1464872"/>
              <a:gd name="connsiteX1" fmla="*/ 297459 w 2659224"/>
              <a:gd name="connsiteY1" fmla="*/ 1315821 h 1464872"/>
              <a:gd name="connsiteX2" fmla="*/ 766529 w 2659224"/>
              <a:gd name="connsiteY2" fmla="*/ 1464566 h 1464872"/>
              <a:gd name="connsiteX3" fmla="*/ 1121191 w 2659224"/>
              <a:gd name="connsiteY3" fmla="*/ 1270053 h 1464872"/>
              <a:gd name="connsiteX4" fmla="*/ 1395769 w 2659224"/>
              <a:gd name="connsiteY4" fmla="*/ 778051 h 1464872"/>
              <a:gd name="connsiteX5" fmla="*/ 2036449 w 2659224"/>
              <a:gd name="connsiteY5" fmla="*/ 915354 h 1464872"/>
              <a:gd name="connsiteX6" fmla="*/ 2299586 w 2659224"/>
              <a:gd name="connsiteY6" fmla="*/ 389026 h 1464872"/>
              <a:gd name="connsiteX7" fmla="*/ 2654249 w 2659224"/>
              <a:gd name="connsiteY7" fmla="*/ 148745 h 1464872"/>
              <a:gd name="connsiteX8" fmla="*/ 2516960 w 2659224"/>
              <a:gd name="connsiteY8" fmla="*/ 0 h 1464872"/>
              <a:gd name="connsiteX0" fmla="*/ 0 w 2516960"/>
              <a:gd name="connsiteY0" fmla="*/ 1350147 h 1464872"/>
              <a:gd name="connsiteX1" fmla="*/ 297459 w 2516960"/>
              <a:gd name="connsiteY1" fmla="*/ 1315821 h 1464872"/>
              <a:gd name="connsiteX2" fmla="*/ 766529 w 2516960"/>
              <a:gd name="connsiteY2" fmla="*/ 1464566 h 1464872"/>
              <a:gd name="connsiteX3" fmla="*/ 1121191 w 2516960"/>
              <a:gd name="connsiteY3" fmla="*/ 1270053 h 1464872"/>
              <a:gd name="connsiteX4" fmla="*/ 1395769 w 2516960"/>
              <a:gd name="connsiteY4" fmla="*/ 778051 h 1464872"/>
              <a:gd name="connsiteX5" fmla="*/ 2036449 w 2516960"/>
              <a:gd name="connsiteY5" fmla="*/ 915354 h 1464872"/>
              <a:gd name="connsiteX6" fmla="*/ 2299586 w 2516960"/>
              <a:gd name="connsiteY6" fmla="*/ 389026 h 1464872"/>
              <a:gd name="connsiteX7" fmla="*/ 2471197 w 2516960"/>
              <a:gd name="connsiteY7" fmla="*/ 205955 h 1464872"/>
              <a:gd name="connsiteX8" fmla="*/ 2516960 w 2516960"/>
              <a:gd name="connsiteY8" fmla="*/ 0 h 1464872"/>
              <a:gd name="connsiteX0" fmla="*/ 0 w 2471197"/>
              <a:gd name="connsiteY0" fmla="*/ 1327263 h 1441988"/>
              <a:gd name="connsiteX1" fmla="*/ 297459 w 2471197"/>
              <a:gd name="connsiteY1" fmla="*/ 1292937 h 1441988"/>
              <a:gd name="connsiteX2" fmla="*/ 766529 w 2471197"/>
              <a:gd name="connsiteY2" fmla="*/ 1441682 h 1441988"/>
              <a:gd name="connsiteX3" fmla="*/ 1121191 w 2471197"/>
              <a:gd name="connsiteY3" fmla="*/ 1247169 h 1441988"/>
              <a:gd name="connsiteX4" fmla="*/ 1395769 w 2471197"/>
              <a:gd name="connsiteY4" fmla="*/ 755167 h 1441988"/>
              <a:gd name="connsiteX5" fmla="*/ 2036449 w 2471197"/>
              <a:gd name="connsiteY5" fmla="*/ 892470 h 1441988"/>
              <a:gd name="connsiteX6" fmla="*/ 2299586 w 2471197"/>
              <a:gd name="connsiteY6" fmla="*/ 366142 h 1441988"/>
              <a:gd name="connsiteX7" fmla="*/ 2471197 w 2471197"/>
              <a:gd name="connsiteY7" fmla="*/ 183071 h 1441988"/>
              <a:gd name="connsiteX8" fmla="*/ 2413993 w 2471197"/>
              <a:gd name="connsiteY8" fmla="*/ 0 h 1441988"/>
              <a:gd name="connsiteX0" fmla="*/ 0 w 2425434"/>
              <a:gd name="connsiteY0" fmla="*/ 1327263 h 1441988"/>
              <a:gd name="connsiteX1" fmla="*/ 297459 w 2425434"/>
              <a:gd name="connsiteY1" fmla="*/ 1292937 h 1441988"/>
              <a:gd name="connsiteX2" fmla="*/ 766529 w 2425434"/>
              <a:gd name="connsiteY2" fmla="*/ 1441682 h 1441988"/>
              <a:gd name="connsiteX3" fmla="*/ 1121191 w 2425434"/>
              <a:gd name="connsiteY3" fmla="*/ 1247169 h 1441988"/>
              <a:gd name="connsiteX4" fmla="*/ 1395769 w 2425434"/>
              <a:gd name="connsiteY4" fmla="*/ 755167 h 1441988"/>
              <a:gd name="connsiteX5" fmla="*/ 2036449 w 2425434"/>
              <a:gd name="connsiteY5" fmla="*/ 892470 h 1441988"/>
              <a:gd name="connsiteX6" fmla="*/ 2299586 w 2425434"/>
              <a:gd name="connsiteY6" fmla="*/ 366142 h 1441988"/>
              <a:gd name="connsiteX7" fmla="*/ 2425434 w 2425434"/>
              <a:gd name="connsiteY7" fmla="*/ 183071 h 1441988"/>
              <a:gd name="connsiteX8" fmla="*/ 2413993 w 2425434"/>
              <a:gd name="connsiteY8" fmla="*/ 0 h 1441988"/>
              <a:gd name="connsiteX0" fmla="*/ 0 w 2413993"/>
              <a:gd name="connsiteY0" fmla="*/ 1327263 h 1441988"/>
              <a:gd name="connsiteX1" fmla="*/ 297459 w 2413993"/>
              <a:gd name="connsiteY1" fmla="*/ 1292937 h 1441988"/>
              <a:gd name="connsiteX2" fmla="*/ 766529 w 2413993"/>
              <a:gd name="connsiteY2" fmla="*/ 1441682 h 1441988"/>
              <a:gd name="connsiteX3" fmla="*/ 1121191 w 2413993"/>
              <a:gd name="connsiteY3" fmla="*/ 1247169 h 1441988"/>
              <a:gd name="connsiteX4" fmla="*/ 1395769 w 2413993"/>
              <a:gd name="connsiteY4" fmla="*/ 755167 h 1441988"/>
              <a:gd name="connsiteX5" fmla="*/ 2036449 w 2413993"/>
              <a:gd name="connsiteY5" fmla="*/ 892470 h 1441988"/>
              <a:gd name="connsiteX6" fmla="*/ 2299586 w 2413993"/>
              <a:gd name="connsiteY6" fmla="*/ 366142 h 1441988"/>
              <a:gd name="connsiteX7" fmla="*/ 2413993 w 2413993"/>
              <a:gd name="connsiteY7" fmla="*/ 0 h 1441988"/>
              <a:gd name="connsiteX0" fmla="*/ 0 w 2402553"/>
              <a:gd name="connsiteY0" fmla="*/ 1247169 h 1361894"/>
              <a:gd name="connsiteX1" fmla="*/ 297459 w 2402553"/>
              <a:gd name="connsiteY1" fmla="*/ 1212843 h 1361894"/>
              <a:gd name="connsiteX2" fmla="*/ 766529 w 2402553"/>
              <a:gd name="connsiteY2" fmla="*/ 1361588 h 1361894"/>
              <a:gd name="connsiteX3" fmla="*/ 1121191 w 2402553"/>
              <a:gd name="connsiteY3" fmla="*/ 1167075 h 1361894"/>
              <a:gd name="connsiteX4" fmla="*/ 1395769 w 2402553"/>
              <a:gd name="connsiteY4" fmla="*/ 675073 h 1361894"/>
              <a:gd name="connsiteX5" fmla="*/ 2036449 w 2402553"/>
              <a:gd name="connsiteY5" fmla="*/ 812376 h 1361894"/>
              <a:gd name="connsiteX6" fmla="*/ 2299586 w 2402553"/>
              <a:gd name="connsiteY6" fmla="*/ 286048 h 1361894"/>
              <a:gd name="connsiteX7" fmla="*/ 2402553 w 2402553"/>
              <a:gd name="connsiteY7" fmla="*/ 0 h 136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2553" h="1361894">
                <a:moveTo>
                  <a:pt x="0" y="1247169"/>
                </a:moveTo>
                <a:cubicBezTo>
                  <a:pt x="84852" y="1220471"/>
                  <a:pt x="169704" y="1193773"/>
                  <a:pt x="297459" y="1212843"/>
                </a:cubicBezTo>
                <a:cubicBezTo>
                  <a:pt x="425214" y="1231913"/>
                  <a:pt x="629240" y="1369216"/>
                  <a:pt x="766529" y="1361588"/>
                </a:cubicBezTo>
                <a:cubicBezTo>
                  <a:pt x="903818" y="1353960"/>
                  <a:pt x="1016318" y="1281494"/>
                  <a:pt x="1121191" y="1167075"/>
                </a:cubicBezTo>
                <a:cubicBezTo>
                  <a:pt x="1226064" y="1052656"/>
                  <a:pt x="1243226" y="734189"/>
                  <a:pt x="1395769" y="675073"/>
                </a:cubicBezTo>
                <a:cubicBezTo>
                  <a:pt x="1548312" y="615956"/>
                  <a:pt x="1885813" y="877213"/>
                  <a:pt x="2036449" y="812376"/>
                </a:cubicBezTo>
                <a:cubicBezTo>
                  <a:pt x="2187085" y="747539"/>
                  <a:pt x="2238569" y="421444"/>
                  <a:pt x="2299586" y="286048"/>
                </a:cubicBezTo>
                <a:cubicBezTo>
                  <a:pt x="2360603" y="150652"/>
                  <a:pt x="2378718" y="76280"/>
                  <a:pt x="2402553" y="0"/>
                </a:cubicBezTo>
              </a:path>
            </a:pathLst>
          </a:custGeom>
          <a:ln>
            <a:solidFill>
              <a:schemeClr val="tx1"/>
            </a:solidFill>
            <a:tailEnd type="arrow"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a:off x="753534" y="1852850"/>
            <a:ext cx="750589" cy="369332"/>
          </a:xfrm>
          <a:prstGeom prst="rect">
            <a:avLst/>
          </a:prstGeom>
          <a:noFill/>
        </p:spPr>
        <p:txBody>
          <a:bodyPr wrap="none" rtlCol="0">
            <a:spAutoFit/>
          </a:bodyPr>
          <a:lstStyle/>
          <a:p>
            <a:r>
              <a:rPr lang="en-US" b="1" dirty="0" smtClean="0"/>
              <a:t>Room</a:t>
            </a:r>
            <a:endParaRPr lang="en-US" b="1" dirty="0"/>
          </a:p>
        </p:txBody>
      </p:sp>
      <p:sp>
        <p:nvSpPr>
          <p:cNvPr id="35" name="TextBox 34"/>
          <p:cNvSpPr txBox="1"/>
          <p:nvPr/>
        </p:nvSpPr>
        <p:spPr>
          <a:xfrm>
            <a:off x="8602134" y="1852850"/>
            <a:ext cx="540044" cy="369332"/>
          </a:xfrm>
          <a:prstGeom prst="rect">
            <a:avLst/>
          </a:prstGeom>
          <a:noFill/>
        </p:spPr>
        <p:txBody>
          <a:bodyPr wrap="none" rtlCol="0">
            <a:spAutoFit/>
          </a:bodyPr>
          <a:lstStyle/>
          <a:p>
            <a:r>
              <a:rPr lang="en-US" b="1" dirty="0" smtClean="0"/>
              <a:t>Exit</a:t>
            </a:r>
            <a:endParaRPr lang="en-US" b="1" dirty="0"/>
          </a:p>
        </p:txBody>
      </p:sp>
      <p:sp>
        <p:nvSpPr>
          <p:cNvPr id="36" name="TextBox 35"/>
          <p:cNvSpPr txBox="1"/>
          <p:nvPr/>
        </p:nvSpPr>
        <p:spPr>
          <a:xfrm>
            <a:off x="3420534" y="3300650"/>
            <a:ext cx="968572" cy="369332"/>
          </a:xfrm>
          <a:prstGeom prst="rect">
            <a:avLst/>
          </a:prstGeom>
          <a:noFill/>
        </p:spPr>
        <p:txBody>
          <a:bodyPr wrap="none" rtlCol="0">
            <a:spAutoFit/>
          </a:bodyPr>
          <a:lstStyle/>
          <a:p>
            <a:r>
              <a:rPr lang="en-US" dirty="0" smtClean="0"/>
              <a:t>Stairs L3</a:t>
            </a:r>
            <a:endParaRPr lang="en-US" dirty="0"/>
          </a:p>
        </p:txBody>
      </p:sp>
      <p:sp>
        <p:nvSpPr>
          <p:cNvPr id="37" name="TextBox 36"/>
          <p:cNvSpPr txBox="1"/>
          <p:nvPr/>
        </p:nvSpPr>
        <p:spPr>
          <a:xfrm>
            <a:off x="5401734" y="3300650"/>
            <a:ext cx="968572" cy="369332"/>
          </a:xfrm>
          <a:prstGeom prst="rect">
            <a:avLst/>
          </a:prstGeom>
          <a:noFill/>
        </p:spPr>
        <p:txBody>
          <a:bodyPr wrap="none" rtlCol="0">
            <a:spAutoFit/>
          </a:bodyPr>
          <a:lstStyle/>
          <a:p>
            <a:r>
              <a:rPr lang="en-US" dirty="0" smtClean="0"/>
              <a:t>Stairs L1</a:t>
            </a:r>
            <a:endParaRPr lang="en-US" dirty="0"/>
          </a:p>
        </p:txBody>
      </p:sp>
      <p:sp>
        <p:nvSpPr>
          <p:cNvPr id="38" name="TextBox 37"/>
          <p:cNvSpPr txBox="1"/>
          <p:nvPr/>
        </p:nvSpPr>
        <p:spPr>
          <a:xfrm>
            <a:off x="3801534" y="1940718"/>
            <a:ext cx="2359553" cy="369332"/>
          </a:xfrm>
          <a:prstGeom prst="rect">
            <a:avLst/>
          </a:prstGeom>
          <a:noFill/>
        </p:spPr>
        <p:txBody>
          <a:bodyPr wrap="none" rtlCol="0">
            <a:spAutoFit/>
          </a:bodyPr>
          <a:lstStyle/>
          <a:p>
            <a:r>
              <a:rPr lang="en-US" i="1" dirty="0" smtClean="0"/>
              <a:t>Edge in Campus Graph</a:t>
            </a:r>
            <a:endParaRPr lang="en-US" i="1" dirty="0"/>
          </a:p>
        </p:txBody>
      </p:sp>
      <p:sp>
        <p:nvSpPr>
          <p:cNvPr id="39" name="TextBox 38"/>
          <p:cNvSpPr txBox="1"/>
          <p:nvPr/>
        </p:nvSpPr>
        <p:spPr>
          <a:xfrm rot="1731886">
            <a:off x="1625200" y="2859180"/>
            <a:ext cx="1883849" cy="307777"/>
          </a:xfrm>
          <a:prstGeom prst="rect">
            <a:avLst/>
          </a:prstGeom>
          <a:noFill/>
        </p:spPr>
        <p:txBody>
          <a:bodyPr wrap="none" rtlCol="0">
            <a:spAutoFit/>
          </a:bodyPr>
          <a:lstStyle/>
          <a:p>
            <a:r>
              <a:rPr lang="en-US" sz="1400" i="1" dirty="0" smtClean="0"/>
              <a:t>Edge in Building Graph</a:t>
            </a:r>
            <a:endParaRPr lang="en-US" sz="1400" i="1" dirty="0"/>
          </a:p>
        </p:txBody>
      </p:sp>
      <p:sp>
        <p:nvSpPr>
          <p:cNvPr id="40" name="TextBox 39"/>
          <p:cNvSpPr txBox="1"/>
          <p:nvPr/>
        </p:nvSpPr>
        <p:spPr>
          <a:xfrm rot="20011957">
            <a:off x="7306076" y="3514339"/>
            <a:ext cx="1642334" cy="307777"/>
          </a:xfrm>
          <a:prstGeom prst="rect">
            <a:avLst/>
          </a:prstGeom>
          <a:noFill/>
        </p:spPr>
        <p:txBody>
          <a:bodyPr wrap="none" rtlCol="0">
            <a:spAutoFit/>
          </a:bodyPr>
          <a:lstStyle/>
          <a:p>
            <a:r>
              <a:rPr lang="en-US" sz="1400" i="1" dirty="0" smtClean="0"/>
              <a:t>Path in Floor Graph</a:t>
            </a:r>
            <a:endParaRPr lang="en-US" sz="1400" i="1" dirty="0"/>
          </a:p>
        </p:txBody>
      </p:sp>
      <p:cxnSp>
        <p:nvCxnSpPr>
          <p:cNvPr id="41" name="Straight Connector 40"/>
          <p:cNvCxnSpPr>
            <a:stCxn id="20" idx="4"/>
          </p:cNvCxnSpPr>
          <p:nvPr/>
        </p:nvCxnSpPr>
        <p:spPr>
          <a:xfrm flipH="1">
            <a:off x="829734" y="1033940"/>
            <a:ext cx="4089403" cy="838197"/>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477934" y="1026318"/>
            <a:ext cx="3886200" cy="83820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677334" y="1864518"/>
            <a:ext cx="8686800" cy="2590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674599" y="569687"/>
            <a:ext cx="2602545" cy="369332"/>
          </a:xfrm>
          <a:prstGeom prst="rect">
            <a:avLst/>
          </a:prstGeom>
          <a:noFill/>
        </p:spPr>
        <p:txBody>
          <a:bodyPr wrap="none" rtlCol="0">
            <a:spAutoFit/>
          </a:bodyPr>
          <a:lstStyle/>
          <a:p>
            <a:r>
              <a:rPr lang="en-US" dirty="0" smtClean="0"/>
              <a:t>Building in Campus Graph</a:t>
            </a:r>
            <a:endParaRPr lang="en-US" dirty="0"/>
          </a:p>
        </p:txBody>
      </p:sp>
    </p:spTree>
    <p:extLst>
      <p:ext uri="{BB962C8B-B14F-4D97-AF65-F5344CB8AC3E}">
        <p14:creationId xmlns:p14="http://schemas.microsoft.com/office/powerpoint/2010/main" val="2980656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Path finding </a:t>
            </a:r>
            <a:r>
              <a:rPr lang="en-US" dirty="0"/>
              <a:t>across </a:t>
            </a:r>
            <a:r>
              <a:rPr lang="en-US" dirty="0" smtClean="0"/>
              <a:t>buildings </a:t>
            </a:r>
            <a:r>
              <a:rPr lang="en-US" dirty="0"/>
              <a:t>o</a:t>
            </a:r>
            <a:r>
              <a:rPr lang="en-US" dirty="0" smtClean="0"/>
              <a:t>n </a:t>
            </a:r>
            <a:r>
              <a:rPr lang="en-US" dirty="0"/>
              <a:t>campus</a:t>
            </a:r>
          </a:p>
        </p:txBody>
      </p:sp>
      <p:sp>
        <p:nvSpPr>
          <p:cNvPr id="5" name="Text Placeholder 4"/>
          <p:cNvSpPr>
            <a:spLocks noGrp="1"/>
          </p:cNvSpPr>
          <p:nvPr>
            <p:ph type="body" idx="1"/>
          </p:nvPr>
        </p:nvSpPr>
        <p:spPr/>
        <p:txBody>
          <a:bodyPr/>
          <a:lstStyle/>
          <a:p>
            <a:r>
              <a:rPr lang="en-US" dirty="0" smtClean="0"/>
              <a:t>Challenge</a:t>
            </a:r>
            <a:endParaRPr lang="en-US" dirty="0"/>
          </a:p>
        </p:txBody>
      </p:sp>
      <p:sp>
        <p:nvSpPr>
          <p:cNvPr id="6" name="Content Placeholder 5"/>
          <p:cNvSpPr>
            <a:spLocks noGrp="1"/>
          </p:cNvSpPr>
          <p:nvPr>
            <p:ph sz="half" idx="2"/>
          </p:nvPr>
        </p:nvSpPr>
        <p:spPr/>
        <p:txBody>
          <a:bodyPr/>
          <a:lstStyle/>
          <a:p>
            <a:r>
              <a:rPr lang="en-US" dirty="0"/>
              <a:t>We must find the path between two rooms in two different building that consists of going up and down </a:t>
            </a:r>
            <a:r>
              <a:rPr lang="en-US" dirty="0" smtClean="0"/>
              <a:t>floors, getting </a:t>
            </a:r>
            <a:r>
              <a:rPr lang="en-US" dirty="0"/>
              <a:t>in and out of buildings before reaching the destination </a:t>
            </a:r>
            <a:r>
              <a:rPr lang="en-US" dirty="0" smtClean="0"/>
              <a:t>room.</a:t>
            </a:r>
          </a:p>
          <a:p>
            <a:r>
              <a:rPr lang="en-US" dirty="0"/>
              <a:t>Interior distance is not scaled to the </a:t>
            </a:r>
            <a:r>
              <a:rPr lang="en-US" dirty="0" smtClean="0"/>
              <a:t>exterior.</a:t>
            </a:r>
          </a:p>
          <a:p>
            <a:r>
              <a:rPr lang="en-US" dirty="0" smtClean="0"/>
              <a:t>Missing data.</a:t>
            </a:r>
            <a:endParaRPr lang="en-US" dirty="0"/>
          </a:p>
        </p:txBody>
      </p:sp>
      <p:sp>
        <p:nvSpPr>
          <p:cNvPr id="7" name="Text Placeholder 6"/>
          <p:cNvSpPr>
            <a:spLocks noGrp="1"/>
          </p:cNvSpPr>
          <p:nvPr>
            <p:ph type="body" sz="quarter" idx="3"/>
          </p:nvPr>
        </p:nvSpPr>
        <p:spPr/>
        <p:txBody>
          <a:bodyPr/>
          <a:lstStyle/>
          <a:p>
            <a:r>
              <a:rPr lang="en-US" dirty="0" smtClean="0"/>
              <a:t>Solution</a:t>
            </a:r>
            <a:endParaRPr lang="en-US" dirty="0"/>
          </a:p>
        </p:txBody>
      </p:sp>
      <p:sp>
        <p:nvSpPr>
          <p:cNvPr id="8" name="Content Placeholder 7"/>
          <p:cNvSpPr>
            <a:spLocks noGrp="1"/>
          </p:cNvSpPr>
          <p:nvPr>
            <p:ph sz="quarter" idx="4"/>
          </p:nvPr>
        </p:nvSpPr>
        <p:spPr/>
        <p:txBody>
          <a:bodyPr>
            <a:normAutofit/>
          </a:bodyPr>
          <a:lstStyle/>
          <a:p>
            <a:r>
              <a:rPr lang="en-US" dirty="0"/>
              <a:t>For each entrance of a building, we find </a:t>
            </a:r>
            <a:r>
              <a:rPr lang="en-US" dirty="0" smtClean="0"/>
              <a:t>paths </a:t>
            </a:r>
            <a:r>
              <a:rPr lang="en-US" dirty="0"/>
              <a:t>to every entrance of other buildings. </a:t>
            </a:r>
            <a:endParaRPr lang="en-US" dirty="0" smtClean="0"/>
          </a:p>
          <a:p>
            <a:r>
              <a:rPr lang="en-US" dirty="0" smtClean="0"/>
              <a:t>We </a:t>
            </a:r>
            <a:r>
              <a:rPr lang="en-US" dirty="0"/>
              <a:t>find </a:t>
            </a:r>
            <a:r>
              <a:rPr lang="en-US" dirty="0" smtClean="0"/>
              <a:t>the shortest </a:t>
            </a:r>
            <a:r>
              <a:rPr lang="en-US" dirty="0"/>
              <a:t>interior </a:t>
            </a:r>
            <a:r>
              <a:rPr lang="en-US" dirty="0" smtClean="0"/>
              <a:t>path </a:t>
            </a:r>
            <a:r>
              <a:rPr lang="en-US" dirty="0"/>
              <a:t>between entrances of </a:t>
            </a:r>
            <a:r>
              <a:rPr lang="en-US" dirty="0" smtClean="0"/>
              <a:t>the </a:t>
            </a:r>
            <a:r>
              <a:rPr lang="en-US" dirty="0"/>
              <a:t>same building using </a:t>
            </a:r>
            <a:r>
              <a:rPr lang="en-US" dirty="0" smtClean="0"/>
              <a:t>path finding </a:t>
            </a:r>
            <a:r>
              <a:rPr lang="en-US" dirty="0"/>
              <a:t>between rooms in </a:t>
            </a:r>
            <a:r>
              <a:rPr lang="en-US" dirty="0" smtClean="0"/>
              <a:t>the same </a:t>
            </a:r>
            <a:r>
              <a:rPr lang="en-US" dirty="0"/>
              <a:t>building algorithm</a:t>
            </a:r>
            <a:r>
              <a:rPr lang="en-US" dirty="0" smtClean="0"/>
              <a:t>.</a:t>
            </a:r>
          </a:p>
          <a:p>
            <a:r>
              <a:rPr lang="en-US" dirty="0"/>
              <a:t>We manually </a:t>
            </a:r>
            <a:r>
              <a:rPr lang="en-US" dirty="0" smtClean="0"/>
              <a:t>mapped </a:t>
            </a:r>
            <a:r>
              <a:rPr lang="en-US" dirty="0"/>
              <a:t>some </a:t>
            </a:r>
            <a:r>
              <a:rPr lang="en-US" dirty="0" smtClean="0"/>
              <a:t>entrances with </a:t>
            </a:r>
            <a:r>
              <a:rPr lang="en-US" dirty="0" err="1" smtClean="0"/>
              <a:t>lat</a:t>
            </a:r>
            <a:r>
              <a:rPr lang="en-US" dirty="0" smtClean="0"/>
              <a:t>/</a:t>
            </a:r>
            <a:r>
              <a:rPr lang="en-US" dirty="0" err="1" smtClean="0"/>
              <a:t>lng</a:t>
            </a:r>
            <a:r>
              <a:rPr lang="en-US" dirty="0" smtClean="0"/>
              <a:t> coordinates.</a:t>
            </a:r>
            <a:endParaRPr lang="en-US" dirty="0"/>
          </a:p>
        </p:txBody>
      </p:sp>
    </p:spTree>
    <p:extLst>
      <p:ext uri="{BB962C8B-B14F-4D97-AF65-F5344CB8AC3E}">
        <p14:creationId xmlns:p14="http://schemas.microsoft.com/office/powerpoint/2010/main" val="3712646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7290" y="872490"/>
            <a:ext cx="3344974" cy="369332"/>
          </a:xfrm>
          <a:prstGeom prst="rect">
            <a:avLst/>
          </a:prstGeom>
          <a:noFill/>
        </p:spPr>
        <p:txBody>
          <a:bodyPr wrap="none" rtlCol="0">
            <a:spAutoFit/>
          </a:bodyPr>
          <a:lstStyle/>
          <a:p>
            <a:r>
              <a:rPr lang="en-US" dirty="0" smtClean="0"/>
              <a:t>Sample campus connection graph</a:t>
            </a:r>
            <a:endParaRPr lang="en-US" dirty="0"/>
          </a:p>
        </p:txBody>
      </p:sp>
      <p:sp>
        <p:nvSpPr>
          <p:cNvPr id="3" name="Rectangle 2"/>
          <p:cNvSpPr/>
          <p:nvPr/>
        </p:nvSpPr>
        <p:spPr>
          <a:xfrm>
            <a:off x="1253490" y="2015490"/>
            <a:ext cx="1371600" cy="1219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863090" y="19392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48890" y="25488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63090" y="31584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177290" y="25488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7"/>
            <a:endCxn id="4" idx="3"/>
          </p:cNvCxnSpPr>
          <p:nvPr/>
        </p:nvCxnSpPr>
        <p:spPr>
          <a:xfrm flipV="1">
            <a:off x="1307372" y="20693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5"/>
            <a:endCxn id="5" idx="1"/>
          </p:cNvCxnSpPr>
          <p:nvPr/>
        </p:nvCxnSpPr>
        <p:spPr>
          <a:xfrm>
            <a:off x="1993172" y="20693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7"/>
            <a:endCxn id="5" idx="3"/>
          </p:cNvCxnSpPr>
          <p:nvPr/>
        </p:nvCxnSpPr>
        <p:spPr>
          <a:xfrm flipV="1">
            <a:off x="1993172" y="26789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1"/>
            <a:endCxn id="7" idx="5"/>
          </p:cNvCxnSpPr>
          <p:nvPr/>
        </p:nvCxnSpPr>
        <p:spPr>
          <a:xfrm flipH="1" flipV="1">
            <a:off x="1307372" y="26789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863090" y="2548890"/>
            <a:ext cx="152400" cy="152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2" idx="0"/>
            <a:endCxn id="4" idx="4"/>
          </p:cNvCxnSpPr>
          <p:nvPr/>
        </p:nvCxnSpPr>
        <p:spPr>
          <a:xfrm flipV="1">
            <a:off x="1939290" y="2091690"/>
            <a:ext cx="0" cy="4572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6"/>
            <a:endCxn id="5" idx="2"/>
          </p:cNvCxnSpPr>
          <p:nvPr/>
        </p:nvCxnSpPr>
        <p:spPr>
          <a:xfrm>
            <a:off x="2015490" y="2625090"/>
            <a:ext cx="5334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2"/>
            <a:endCxn id="7" idx="6"/>
          </p:cNvCxnSpPr>
          <p:nvPr/>
        </p:nvCxnSpPr>
        <p:spPr>
          <a:xfrm flipH="1">
            <a:off x="1329690" y="2625090"/>
            <a:ext cx="5334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4"/>
            <a:endCxn id="6" idx="0"/>
          </p:cNvCxnSpPr>
          <p:nvPr/>
        </p:nvCxnSpPr>
        <p:spPr>
          <a:xfrm>
            <a:off x="1939290" y="2701290"/>
            <a:ext cx="0" cy="4572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35090" y="2091690"/>
            <a:ext cx="1371600" cy="1219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044690" y="20154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730490" y="26250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044690" y="32346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58890" y="26250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7"/>
            <a:endCxn id="18" idx="3"/>
          </p:cNvCxnSpPr>
          <p:nvPr/>
        </p:nvCxnSpPr>
        <p:spPr>
          <a:xfrm flipV="1">
            <a:off x="6488972" y="21455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5"/>
            <a:endCxn id="19" idx="1"/>
          </p:cNvCxnSpPr>
          <p:nvPr/>
        </p:nvCxnSpPr>
        <p:spPr>
          <a:xfrm>
            <a:off x="7174772" y="21455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7"/>
            <a:endCxn id="19" idx="3"/>
          </p:cNvCxnSpPr>
          <p:nvPr/>
        </p:nvCxnSpPr>
        <p:spPr>
          <a:xfrm flipV="1">
            <a:off x="7174772" y="27551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1"/>
            <a:endCxn id="21" idx="5"/>
          </p:cNvCxnSpPr>
          <p:nvPr/>
        </p:nvCxnSpPr>
        <p:spPr>
          <a:xfrm flipH="1" flipV="1">
            <a:off x="6488972" y="27551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044690" y="2625090"/>
            <a:ext cx="152400" cy="152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18" idx="4"/>
          </p:cNvCxnSpPr>
          <p:nvPr/>
        </p:nvCxnSpPr>
        <p:spPr>
          <a:xfrm flipV="1">
            <a:off x="7120890" y="2167890"/>
            <a:ext cx="0" cy="4572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6"/>
            <a:endCxn id="19" idx="2"/>
          </p:cNvCxnSpPr>
          <p:nvPr/>
        </p:nvCxnSpPr>
        <p:spPr>
          <a:xfrm>
            <a:off x="7197090" y="2701290"/>
            <a:ext cx="5334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6" idx="2"/>
            <a:endCxn id="21" idx="6"/>
          </p:cNvCxnSpPr>
          <p:nvPr/>
        </p:nvCxnSpPr>
        <p:spPr>
          <a:xfrm flipH="1">
            <a:off x="6511290" y="2701290"/>
            <a:ext cx="5334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4"/>
            <a:endCxn id="20" idx="0"/>
          </p:cNvCxnSpPr>
          <p:nvPr/>
        </p:nvCxnSpPr>
        <p:spPr>
          <a:xfrm>
            <a:off x="7120890" y="2777490"/>
            <a:ext cx="0" cy="4572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920490" y="4225290"/>
            <a:ext cx="1371600" cy="1219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530090" y="41490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215890" y="47586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530090" y="53682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44290" y="4758690"/>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5" idx="7"/>
            <a:endCxn id="32" idx="3"/>
          </p:cNvCxnSpPr>
          <p:nvPr/>
        </p:nvCxnSpPr>
        <p:spPr>
          <a:xfrm flipV="1">
            <a:off x="3974372" y="42791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a:endCxn id="33" idx="1"/>
          </p:cNvCxnSpPr>
          <p:nvPr/>
        </p:nvCxnSpPr>
        <p:spPr>
          <a:xfrm>
            <a:off x="4660172" y="42791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4" idx="7"/>
            <a:endCxn id="33" idx="3"/>
          </p:cNvCxnSpPr>
          <p:nvPr/>
        </p:nvCxnSpPr>
        <p:spPr>
          <a:xfrm flipV="1">
            <a:off x="4660172" y="48887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1"/>
            <a:endCxn id="35" idx="5"/>
          </p:cNvCxnSpPr>
          <p:nvPr/>
        </p:nvCxnSpPr>
        <p:spPr>
          <a:xfrm flipH="1" flipV="1">
            <a:off x="3974372" y="4888772"/>
            <a:ext cx="578036" cy="50183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0"/>
            <a:endCxn id="32" idx="4"/>
          </p:cNvCxnSpPr>
          <p:nvPr/>
        </p:nvCxnSpPr>
        <p:spPr>
          <a:xfrm flipV="1">
            <a:off x="4606290" y="4301490"/>
            <a:ext cx="0" cy="10668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5" idx="6"/>
            <a:endCxn id="33" idx="2"/>
          </p:cNvCxnSpPr>
          <p:nvPr/>
        </p:nvCxnSpPr>
        <p:spPr>
          <a:xfrm>
            <a:off x="3996690" y="4834890"/>
            <a:ext cx="12192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6" idx="5"/>
            <a:endCxn id="35" idx="1"/>
          </p:cNvCxnSpPr>
          <p:nvPr/>
        </p:nvCxnSpPr>
        <p:spPr>
          <a:xfrm>
            <a:off x="1993172" y="3288572"/>
            <a:ext cx="1873436" cy="149243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7"/>
            <a:endCxn id="20" idx="3"/>
          </p:cNvCxnSpPr>
          <p:nvPr/>
        </p:nvCxnSpPr>
        <p:spPr>
          <a:xfrm flipV="1">
            <a:off x="5345972" y="3364772"/>
            <a:ext cx="1721036" cy="141623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5" idx="5"/>
            <a:endCxn id="32" idx="1"/>
          </p:cNvCxnSpPr>
          <p:nvPr/>
        </p:nvCxnSpPr>
        <p:spPr>
          <a:xfrm>
            <a:off x="2678972" y="2678972"/>
            <a:ext cx="1873436" cy="149243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2" idx="7"/>
            <a:endCxn id="21" idx="3"/>
          </p:cNvCxnSpPr>
          <p:nvPr/>
        </p:nvCxnSpPr>
        <p:spPr>
          <a:xfrm flipV="1">
            <a:off x="4660172" y="2755172"/>
            <a:ext cx="1721036" cy="141623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 idx="6"/>
            <a:endCxn id="21" idx="2"/>
          </p:cNvCxnSpPr>
          <p:nvPr/>
        </p:nvCxnSpPr>
        <p:spPr>
          <a:xfrm>
            <a:off x="2701290" y="2625090"/>
            <a:ext cx="3657600" cy="762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7" name="Straight Connector 79"/>
          <p:cNvCxnSpPr>
            <a:stCxn id="4" idx="7"/>
            <a:endCxn id="18" idx="1"/>
          </p:cNvCxnSpPr>
          <p:nvPr/>
        </p:nvCxnSpPr>
        <p:spPr>
          <a:xfrm rot="16200000" flipH="1">
            <a:off x="4491990" y="-537210"/>
            <a:ext cx="76200" cy="5073836"/>
          </a:xfrm>
          <a:prstGeom prst="curvedConnector3">
            <a:avLst>
              <a:gd name="adj1" fmla="val -329289"/>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24890" y="3463290"/>
            <a:ext cx="1110813" cy="369332"/>
          </a:xfrm>
          <a:prstGeom prst="rect">
            <a:avLst/>
          </a:prstGeom>
          <a:noFill/>
        </p:spPr>
        <p:txBody>
          <a:bodyPr wrap="none" rtlCol="0">
            <a:spAutoFit/>
          </a:bodyPr>
          <a:lstStyle/>
          <a:p>
            <a:r>
              <a:rPr lang="en-US" dirty="0" smtClean="0"/>
              <a:t>Building 1</a:t>
            </a:r>
            <a:endParaRPr lang="en-US" dirty="0"/>
          </a:p>
        </p:txBody>
      </p:sp>
      <p:sp>
        <p:nvSpPr>
          <p:cNvPr id="49" name="TextBox 48"/>
          <p:cNvSpPr txBox="1"/>
          <p:nvPr/>
        </p:nvSpPr>
        <p:spPr>
          <a:xfrm>
            <a:off x="2625090" y="5139690"/>
            <a:ext cx="1110813" cy="369332"/>
          </a:xfrm>
          <a:prstGeom prst="rect">
            <a:avLst/>
          </a:prstGeom>
          <a:noFill/>
        </p:spPr>
        <p:txBody>
          <a:bodyPr wrap="none" rtlCol="0">
            <a:spAutoFit/>
          </a:bodyPr>
          <a:lstStyle/>
          <a:p>
            <a:r>
              <a:rPr lang="en-US" dirty="0" smtClean="0"/>
              <a:t>Building 2</a:t>
            </a:r>
            <a:endParaRPr lang="en-US" dirty="0"/>
          </a:p>
        </p:txBody>
      </p:sp>
      <p:sp>
        <p:nvSpPr>
          <p:cNvPr id="50" name="TextBox 49"/>
          <p:cNvSpPr txBox="1"/>
          <p:nvPr/>
        </p:nvSpPr>
        <p:spPr>
          <a:xfrm>
            <a:off x="7044690" y="3463290"/>
            <a:ext cx="1110813" cy="369332"/>
          </a:xfrm>
          <a:prstGeom prst="rect">
            <a:avLst/>
          </a:prstGeom>
          <a:noFill/>
        </p:spPr>
        <p:txBody>
          <a:bodyPr wrap="none" rtlCol="0">
            <a:spAutoFit/>
          </a:bodyPr>
          <a:lstStyle/>
          <a:p>
            <a:r>
              <a:rPr lang="en-US" dirty="0" smtClean="0"/>
              <a:t>Building 3</a:t>
            </a:r>
            <a:endParaRPr lang="en-US" dirty="0"/>
          </a:p>
        </p:txBody>
      </p:sp>
    </p:spTree>
    <p:extLst>
      <p:ext uri="{BB962C8B-B14F-4D97-AF65-F5344CB8AC3E}">
        <p14:creationId xmlns:p14="http://schemas.microsoft.com/office/powerpoint/2010/main" val="1829157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t>To be managed, or not to be managed?</a:t>
            </a:r>
          </a:p>
        </p:txBody>
      </p:sp>
      <p:sp>
        <p:nvSpPr>
          <p:cNvPr id="3" name="Subtitle 2"/>
          <p:cNvSpPr>
            <a:spLocks noGrp="1"/>
          </p:cNvSpPr>
          <p:nvPr>
            <p:ph type="subTitle" idx="1"/>
          </p:nvPr>
        </p:nvSpPr>
        <p:spPr/>
        <p:txBody>
          <a:bodyPr/>
          <a:lstStyle/>
          <a:p>
            <a:r>
              <a:rPr lang="en-US" dirty="0" smtClean="0"/>
              <a:t>Handling multiple clients</a:t>
            </a:r>
            <a:endParaRPr lang="en-US" dirty="0"/>
          </a:p>
        </p:txBody>
      </p:sp>
    </p:spTree>
    <p:extLst>
      <p:ext uri="{BB962C8B-B14F-4D97-AF65-F5344CB8AC3E}">
        <p14:creationId xmlns:p14="http://schemas.microsoft.com/office/powerpoint/2010/main" val="363101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pPr marL="0" indent="0">
              <a:buNone/>
            </a:pPr>
            <a:r>
              <a:rPr lang="en-US" sz="2400" dirty="0"/>
              <a:t>The team will be organized as a egoless, self organizing team. This allows for each member to work with collective ownership in mind while we are learning new languages and development methods. It also allows us to work by consensus so that the best ideas and solutions can be implemented while </a:t>
            </a:r>
            <a:r>
              <a:rPr lang="en-US" sz="2400" b="1" dirty="0">
                <a:solidFill>
                  <a:schemeClr val="accent5"/>
                </a:solidFill>
              </a:rPr>
              <a:t>guaranteeing</a:t>
            </a:r>
            <a:r>
              <a:rPr lang="en-US" sz="2400" dirty="0">
                <a:solidFill>
                  <a:schemeClr val="accent5"/>
                </a:solidFill>
              </a:rPr>
              <a:t> </a:t>
            </a:r>
            <a:r>
              <a:rPr lang="en-US" sz="2400" dirty="0"/>
              <a:t>we meet our management requirements</a:t>
            </a:r>
            <a:r>
              <a:rPr lang="en-US" dirty="0"/>
              <a:t>.</a:t>
            </a:r>
          </a:p>
        </p:txBody>
      </p:sp>
    </p:spTree>
    <p:extLst>
      <p:ext uri="{BB962C8B-B14F-4D97-AF65-F5344CB8AC3E}">
        <p14:creationId xmlns:p14="http://schemas.microsoft.com/office/powerpoint/2010/main" val="1175827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473"/>
          </a:xfrm>
        </p:spPr>
        <p:txBody>
          <a:bodyPr/>
          <a:lstStyle/>
          <a:p>
            <a:r>
              <a:rPr lang="en-US" dirty="0" smtClean="0"/>
              <a:t>The goals</a:t>
            </a:r>
            <a:endParaRPr lang="en-US" dirty="0"/>
          </a:p>
        </p:txBody>
      </p:sp>
      <p:sp>
        <p:nvSpPr>
          <p:cNvPr id="3" name="Content Placeholder 2"/>
          <p:cNvSpPr>
            <a:spLocks noGrp="1"/>
          </p:cNvSpPr>
          <p:nvPr>
            <p:ph idx="1"/>
          </p:nvPr>
        </p:nvSpPr>
        <p:spPr>
          <a:xfrm>
            <a:off x="677334" y="1367073"/>
            <a:ext cx="8596668" cy="4674289"/>
          </a:xfrm>
        </p:spPr>
        <p:txBody>
          <a:bodyPr>
            <a:normAutofit/>
          </a:bodyPr>
          <a:lstStyle/>
          <a:p>
            <a:pPr lvl="0"/>
            <a:r>
              <a:rPr lang="en-US" dirty="0"/>
              <a:t>Story points </a:t>
            </a:r>
            <a:endParaRPr lang="en-US" dirty="0" smtClean="0"/>
          </a:p>
          <a:p>
            <a:pPr lvl="0"/>
            <a:r>
              <a:rPr lang="en-US" dirty="0" smtClean="0"/>
              <a:t>Weekly </a:t>
            </a:r>
            <a:r>
              <a:rPr lang="en-US" dirty="0"/>
              <a:t>sprints </a:t>
            </a:r>
            <a:endParaRPr lang="en-US" dirty="0" smtClean="0"/>
          </a:p>
          <a:p>
            <a:pPr lvl="0"/>
            <a:r>
              <a:rPr lang="en-US" dirty="0" smtClean="0"/>
              <a:t>Simple design </a:t>
            </a:r>
          </a:p>
          <a:p>
            <a:pPr lvl="0"/>
            <a:r>
              <a:rPr lang="en-US" dirty="0" smtClean="0"/>
              <a:t>Collective ownership</a:t>
            </a:r>
          </a:p>
          <a:p>
            <a:pPr lvl="0"/>
            <a:r>
              <a:rPr lang="en-US" dirty="0" smtClean="0"/>
              <a:t>Introduce </a:t>
            </a:r>
            <a:r>
              <a:rPr lang="en-US" dirty="0"/>
              <a:t>any required redesigns and re-factorings constantly.</a:t>
            </a:r>
          </a:p>
          <a:p>
            <a:pPr lvl="0"/>
            <a:r>
              <a:rPr lang="en-US" dirty="0"/>
              <a:t>Test </a:t>
            </a:r>
            <a:r>
              <a:rPr lang="en-US" dirty="0" smtClean="0"/>
              <a:t>first driven development</a:t>
            </a:r>
          </a:p>
          <a:p>
            <a:pPr lvl="0"/>
            <a:r>
              <a:rPr lang="en-US" dirty="0" smtClean="0"/>
              <a:t>Create </a:t>
            </a:r>
            <a:r>
              <a:rPr lang="en-US" dirty="0"/>
              <a:t>and follow code reviews through </a:t>
            </a:r>
            <a:r>
              <a:rPr lang="en-US" dirty="0" err="1"/>
              <a:t>GitHub</a:t>
            </a:r>
            <a:r>
              <a:rPr lang="en-US" dirty="0"/>
              <a:t> </a:t>
            </a:r>
            <a:endParaRPr lang="en-US" dirty="0" smtClean="0"/>
          </a:p>
          <a:p>
            <a:pPr lvl="0"/>
            <a:r>
              <a:rPr lang="en-US" dirty="0" smtClean="0"/>
              <a:t>Continuous </a:t>
            </a:r>
            <a:r>
              <a:rPr lang="en-US" dirty="0"/>
              <a:t>integration using the server, non-stop build/testing </a:t>
            </a:r>
            <a:endParaRPr lang="en-US" dirty="0" smtClean="0"/>
          </a:p>
          <a:p>
            <a:pPr lvl="0"/>
            <a:r>
              <a:rPr lang="en-US" dirty="0" smtClean="0"/>
              <a:t>Code </a:t>
            </a:r>
            <a:r>
              <a:rPr lang="en-US" dirty="0"/>
              <a:t>commenting, simple, functional.</a:t>
            </a:r>
          </a:p>
          <a:p>
            <a:pPr lvl="0"/>
            <a:r>
              <a:rPr lang="en-US" dirty="0"/>
              <a:t>No overtime</a:t>
            </a:r>
          </a:p>
          <a:p>
            <a:pPr lvl="0"/>
            <a:r>
              <a:rPr lang="en-US" dirty="0"/>
              <a:t>Beer (team building</a:t>
            </a:r>
            <a:r>
              <a:rPr lang="en-US" dirty="0" smtClean="0"/>
              <a:t>)</a:t>
            </a:r>
            <a:endParaRPr lang="en-US" dirty="0"/>
          </a:p>
          <a:p>
            <a:endParaRPr lang="en-US" dirty="0"/>
          </a:p>
        </p:txBody>
      </p:sp>
    </p:spTree>
    <p:extLst>
      <p:ext uri="{BB962C8B-B14F-4D97-AF65-F5344CB8AC3E}">
        <p14:creationId xmlns:p14="http://schemas.microsoft.com/office/powerpoint/2010/main" val="2876416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clients</a:t>
            </a:r>
            <a:br>
              <a:rPr lang="en-US" dirty="0" smtClean="0"/>
            </a:br>
            <a:r>
              <a:rPr lang="en-US" sz="2400" dirty="0" smtClean="0">
                <a:solidFill>
                  <a:schemeClr val="bg1">
                    <a:lumMod val="50000"/>
                  </a:schemeClr>
                </a:solidFill>
              </a:rPr>
              <a:t>Conflicting requirements</a:t>
            </a:r>
            <a:endParaRPr lang="en-US" sz="4000" dirty="0">
              <a:solidFill>
                <a:schemeClr val="bg1">
                  <a:lumMod val="50000"/>
                </a:schemeClr>
              </a:solidFill>
            </a:endParaRPr>
          </a:p>
        </p:txBody>
      </p:sp>
      <p:sp>
        <p:nvSpPr>
          <p:cNvPr id="3" name="Content Placeholder 2"/>
          <p:cNvSpPr>
            <a:spLocks noGrp="1"/>
          </p:cNvSpPr>
          <p:nvPr>
            <p:ph sz="half" idx="1"/>
          </p:nvPr>
        </p:nvSpPr>
        <p:spPr/>
        <p:txBody>
          <a:bodyPr>
            <a:normAutofit lnSpcReduction="10000"/>
          </a:bodyPr>
          <a:lstStyle/>
          <a:p>
            <a:pPr marL="0" indent="0">
              <a:buNone/>
            </a:pPr>
            <a:r>
              <a:rPr lang="en-US" b="1" dirty="0" smtClean="0"/>
              <a:t>Client</a:t>
            </a:r>
          </a:p>
          <a:p>
            <a:r>
              <a:rPr lang="en-US" sz="2400" dirty="0" smtClean="0"/>
              <a:t>We want an interior pathfinding algorithm </a:t>
            </a:r>
          </a:p>
          <a:p>
            <a:r>
              <a:rPr lang="en-US" sz="2400" dirty="0" smtClean="0"/>
              <a:t>Single path</a:t>
            </a:r>
          </a:p>
          <a:p>
            <a:r>
              <a:rPr lang="en-US" sz="2400" dirty="0" smtClean="0"/>
              <a:t>It has to use our data  </a:t>
            </a:r>
          </a:p>
          <a:p>
            <a:r>
              <a:rPr lang="en-US" sz="2400" dirty="0" smtClean="0"/>
              <a:t>We don’t need a user interface</a:t>
            </a:r>
          </a:p>
          <a:p>
            <a:r>
              <a:rPr lang="en-US" sz="2400" dirty="0" smtClean="0"/>
              <a:t>This is only a prototype</a:t>
            </a:r>
            <a:endParaRPr lang="en-US" sz="2400" dirty="0"/>
          </a:p>
        </p:txBody>
      </p:sp>
      <p:sp>
        <p:nvSpPr>
          <p:cNvPr id="4" name="Content Placeholder 3"/>
          <p:cNvSpPr>
            <a:spLocks noGrp="1"/>
          </p:cNvSpPr>
          <p:nvPr>
            <p:ph sz="half" idx="2"/>
          </p:nvPr>
        </p:nvSpPr>
        <p:spPr/>
        <p:txBody>
          <a:bodyPr>
            <a:normAutofit lnSpcReduction="10000"/>
          </a:bodyPr>
          <a:lstStyle/>
          <a:p>
            <a:pPr marL="0" indent="0">
              <a:buNone/>
            </a:pPr>
            <a:r>
              <a:rPr lang="en-US" b="1" dirty="0" smtClean="0"/>
              <a:t>CMPUT 401</a:t>
            </a:r>
          </a:p>
          <a:p>
            <a:r>
              <a:rPr lang="en-US" sz="2400" dirty="0" smtClean="0"/>
              <a:t>We need a visual interface to demo </a:t>
            </a:r>
          </a:p>
          <a:p>
            <a:r>
              <a:rPr lang="en-US" sz="2400" dirty="0" smtClean="0"/>
              <a:t>Path with waypoints</a:t>
            </a:r>
          </a:p>
          <a:p>
            <a:r>
              <a:rPr lang="en-US" sz="2400" dirty="0"/>
              <a:t>Mobile applications</a:t>
            </a:r>
          </a:p>
          <a:p>
            <a:r>
              <a:rPr lang="en-US" sz="2400" dirty="0" smtClean="0"/>
              <a:t>Worklight</a:t>
            </a:r>
          </a:p>
          <a:p>
            <a:r>
              <a:rPr lang="en-US" sz="2400" dirty="0" smtClean="0"/>
              <a:t>This is a product</a:t>
            </a:r>
            <a:endParaRPr lang="en-US" dirty="0"/>
          </a:p>
          <a:p>
            <a:r>
              <a:rPr lang="en-US" sz="2400" dirty="0" smtClean="0"/>
              <a:t>Turn-by-turn natural language directions</a:t>
            </a:r>
          </a:p>
        </p:txBody>
      </p:sp>
    </p:spTree>
    <p:extLst>
      <p:ext uri="{BB962C8B-B14F-4D97-AF65-F5344CB8AC3E}">
        <p14:creationId xmlns:p14="http://schemas.microsoft.com/office/powerpoint/2010/main" val="210870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to be managed</a:t>
            </a:r>
            <a:br>
              <a:rPr lang="en-US" dirty="0" smtClean="0"/>
            </a:br>
            <a:r>
              <a:rPr lang="en-US" sz="2400" dirty="0" smtClean="0">
                <a:solidFill>
                  <a:schemeClr val="bg1">
                    <a:lumMod val="50000"/>
                  </a:schemeClr>
                </a:solidFill>
              </a:rPr>
              <a:t>The result</a:t>
            </a:r>
            <a:endParaRPr lang="en-US" sz="4000" dirty="0"/>
          </a:p>
        </p:txBody>
      </p:sp>
      <p:sp>
        <p:nvSpPr>
          <p:cNvPr id="3" name="Content Placeholder 2"/>
          <p:cNvSpPr>
            <a:spLocks noGrp="1"/>
          </p:cNvSpPr>
          <p:nvPr>
            <p:ph idx="1"/>
          </p:nvPr>
        </p:nvSpPr>
        <p:spPr>
          <a:xfrm>
            <a:off x="677334" y="2286000"/>
            <a:ext cx="8596668" cy="3755362"/>
          </a:xfrm>
        </p:spPr>
        <p:txBody>
          <a:bodyPr>
            <a:normAutofit fontScale="92500" lnSpcReduction="20000"/>
          </a:bodyPr>
          <a:lstStyle/>
          <a:p>
            <a:r>
              <a:rPr lang="en-US" sz="2800" dirty="0" smtClean="0"/>
              <a:t>Conflicting requirements caused confusion and lack of organization</a:t>
            </a:r>
          </a:p>
          <a:p>
            <a:r>
              <a:rPr lang="en-US" sz="2800" dirty="0" smtClean="0"/>
              <a:t>Not having access to the client’s data stalled progress</a:t>
            </a:r>
          </a:p>
          <a:p>
            <a:r>
              <a:rPr lang="en-US" sz="2800" dirty="0" smtClean="0"/>
              <a:t>Nobody knew what to do </a:t>
            </a:r>
          </a:p>
          <a:p>
            <a:r>
              <a:rPr lang="en-US" sz="2800" dirty="0" smtClean="0"/>
              <a:t>Paperwork combined with the above scenario lead to thrashing </a:t>
            </a:r>
          </a:p>
          <a:p>
            <a:r>
              <a:rPr lang="en-US" sz="2800" dirty="0" smtClean="0"/>
              <a:t>Lack of leadership, and direction</a:t>
            </a:r>
          </a:p>
          <a:p>
            <a:r>
              <a:rPr lang="en-US" sz="2800" dirty="0" smtClean="0"/>
              <a:t>Needed help to get focused and gain access to required resources</a:t>
            </a:r>
          </a:p>
          <a:p>
            <a:endParaRPr lang="en-US" i="1" dirty="0"/>
          </a:p>
        </p:txBody>
      </p:sp>
    </p:spTree>
    <p:extLst>
      <p:ext uri="{BB962C8B-B14F-4D97-AF65-F5344CB8AC3E}">
        <p14:creationId xmlns:p14="http://schemas.microsoft.com/office/powerpoint/2010/main" val="2543012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Feb </a:t>
            </a:r>
            <a:r>
              <a:rPr lang="en-US" sz="4000" dirty="0" smtClean="0"/>
              <a:t>20</a:t>
            </a:r>
            <a:r>
              <a:rPr lang="en-US" sz="4000" baseline="30000" dirty="0" smtClean="0"/>
              <a:t>th</a:t>
            </a:r>
            <a:r>
              <a:rPr lang="en-US" dirty="0" smtClean="0"/>
              <a:t/>
            </a:r>
            <a:br>
              <a:rPr lang="en-US" dirty="0" smtClean="0"/>
            </a:br>
            <a:r>
              <a:rPr lang="en-US" sz="2700" dirty="0" smtClean="0">
                <a:solidFill>
                  <a:schemeClr val="bg1">
                    <a:lumMod val="50000"/>
                  </a:schemeClr>
                </a:solidFill>
              </a:rPr>
              <a:t>Code start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800" dirty="0" smtClean="0"/>
              <a:t>Have API access! </a:t>
            </a:r>
          </a:p>
          <a:p>
            <a:r>
              <a:rPr lang="en-US" sz="2800" dirty="0" smtClean="0"/>
              <a:t>Set the server up and acquire data for pathfinding</a:t>
            </a:r>
          </a:p>
          <a:p>
            <a:r>
              <a:rPr lang="en-US" sz="2800" dirty="0" smtClean="0"/>
              <a:t>IBM Worklight </a:t>
            </a:r>
          </a:p>
          <a:p>
            <a:pPr lvl="1"/>
            <a:r>
              <a:rPr lang="en-US" sz="2600" dirty="0" smtClean="0"/>
              <a:t>Used up valuable </a:t>
            </a:r>
            <a:r>
              <a:rPr lang="en-US" sz="2600" dirty="0"/>
              <a:t>time </a:t>
            </a:r>
            <a:r>
              <a:rPr lang="en-US" sz="2600" dirty="0" smtClean="0"/>
              <a:t>attempting to implement</a:t>
            </a:r>
          </a:p>
          <a:p>
            <a:pPr lvl="1"/>
            <a:r>
              <a:rPr lang="en-US" sz="2600" dirty="0" smtClean="0"/>
              <a:t>In reality it was the wrong tool for the problem</a:t>
            </a:r>
          </a:p>
          <a:p>
            <a:r>
              <a:rPr lang="en-US" sz="2800" dirty="0" smtClean="0"/>
              <a:t>Rotating product manager</a:t>
            </a:r>
          </a:p>
          <a:p>
            <a:pPr lvl="1"/>
            <a:r>
              <a:rPr lang="en-US" sz="2600" dirty="0"/>
              <a:t>N</a:t>
            </a:r>
            <a:r>
              <a:rPr lang="en-US" sz="2600" dirty="0" smtClean="0"/>
              <a:t>ew manager each sprint</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046104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March 1</a:t>
            </a:r>
            <a:r>
              <a:rPr lang="en-US" sz="4000" baseline="30000" dirty="0" smtClean="0"/>
              <a:t>st</a:t>
            </a:r>
            <a:r>
              <a:rPr lang="en-US" sz="4000" dirty="0" smtClean="0"/>
              <a:t> </a:t>
            </a:r>
            <a:r>
              <a:rPr lang="en-US" dirty="0" smtClean="0"/>
              <a:t/>
            </a:r>
            <a:br>
              <a:rPr lang="en-US" dirty="0" smtClean="0"/>
            </a:br>
            <a:r>
              <a:rPr lang="en-US" sz="2200" dirty="0" smtClean="0">
                <a:solidFill>
                  <a:schemeClr val="bg1">
                    <a:lumMod val="50000"/>
                  </a:schemeClr>
                </a:solidFill>
              </a:rPr>
              <a:t>Houston </a:t>
            </a:r>
            <a:r>
              <a:rPr lang="en-US" sz="2200" dirty="0">
                <a:solidFill>
                  <a:schemeClr val="bg1">
                    <a:lumMod val="50000"/>
                  </a:schemeClr>
                </a:solidFill>
              </a:rPr>
              <a:t>we have a problem</a:t>
            </a:r>
            <a:r>
              <a:rPr lang="en-US" i="1" dirty="0">
                <a:solidFill>
                  <a:schemeClr val="accent5"/>
                </a:solidFill>
              </a:rPr>
              <a:t/>
            </a:r>
            <a:br>
              <a:rPr lang="en-US" i="1" dirty="0">
                <a:solidFill>
                  <a:schemeClr val="accent5"/>
                </a:solidFill>
              </a:rPr>
            </a:br>
            <a:endParaRPr lang="en-US" dirty="0"/>
          </a:p>
        </p:txBody>
      </p:sp>
      <p:sp>
        <p:nvSpPr>
          <p:cNvPr id="3" name="Content Placeholder 2"/>
          <p:cNvSpPr>
            <a:spLocks noGrp="1"/>
          </p:cNvSpPr>
          <p:nvPr>
            <p:ph idx="1"/>
          </p:nvPr>
        </p:nvSpPr>
        <p:spPr/>
        <p:txBody>
          <a:bodyPr>
            <a:normAutofit fontScale="92500" lnSpcReduction="20000"/>
          </a:bodyPr>
          <a:lstStyle/>
          <a:p>
            <a:pPr>
              <a:buFont typeface="Courier New" panose="02070309020205020404" pitchFamily="49" charset="0"/>
              <a:buChar char="o"/>
            </a:pPr>
            <a:r>
              <a:rPr lang="en-US" sz="2800" dirty="0"/>
              <a:t>“I'm unsure what to do next and </a:t>
            </a:r>
            <a:r>
              <a:rPr lang="en-US" sz="2800" dirty="0">
                <a:solidFill>
                  <a:schemeClr val="accent5"/>
                </a:solidFill>
              </a:rPr>
              <a:t>cannot imagine </a:t>
            </a:r>
            <a:r>
              <a:rPr lang="en-US" sz="2800" dirty="0"/>
              <a:t>how we'll </a:t>
            </a:r>
            <a:r>
              <a:rPr lang="en-US" sz="2800" dirty="0">
                <a:solidFill>
                  <a:schemeClr val="accent5"/>
                </a:solidFill>
              </a:rPr>
              <a:t>finish the project</a:t>
            </a:r>
            <a:r>
              <a:rPr lang="en-US" sz="2800" dirty="0" smtClean="0"/>
              <a:t>”</a:t>
            </a:r>
          </a:p>
          <a:p>
            <a:pPr>
              <a:buFont typeface="Courier New" panose="02070309020205020404" pitchFamily="49" charset="0"/>
              <a:buChar char="o"/>
            </a:pPr>
            <a:endParaRPr lang="en-US" sz="2800" dirty="0"/>
          </a:p>
          <a:p>
            <a:pPr>
              <a:buFont typeface="Courier New" panose="02070309020205020404" pitchFamily="49" charset="0"/>
              <a:buChar char="o"/>
            </a:pPr>
            <a:r>
              <a:rPr lang="en-US" sz="2800" dirty="0"/>
              <a:t>“I feel I am not </a:t>
            </a:r>
            <a:r>
              <a:rPr lang="en-US" sz="2800" dirty="0">
                <a:solidFill>
                  <a:schemeClr val="accent5"/>
                </a:solidFill>
              </a:rPr>
              <a:t>contributing</a:t>
            </a:r>
            <a:r>
              <a:rPr lang="en-US" sz="2800" dirty="0"/>
              <a:t> as much as I should be</a:t>
            </a:r>
            <a:r>
              <a:rPr lang="en-US" sz="2800" dirty="0" smtClean="0"/>
              <a:t>”</a:t>
            </a:r>
          </a:p>
          <a:p>
            <a:pPr>
              <a:buFont typeface="Courier New" panose="02070309020205020404" pitchFamily="49" charset="0"/>
              <a:buChar char="o"/>
            </a:pPr>
            <a:endParaRPr lang="en-US" sz="2800" dirty="0"/>
          </a:p>
          <a:p>
            <a:pPr>
              <a:buFont typeface="Courier New" panose="02070309020205020404" pitchFamily="49" charset="0"/>
              <a:buChar char="o"/>
            </a:pPr>
            <a:r>
              <a:rPr lang="en-US" sz="2800" dirty="0"/>
              <a:t>“I think some people </a:t>
            </a:r>
            <a:r>
              <a:rPr lang="en-US" sz="2800" dirty="0">
                <a:solidFill>
                  <a:schemeClr val="accent5"/>
                </a:solidFill>
              </a:rPr>
              <a:t>lost a lot of steam</a:t>
            </a:r>
            <a:r>
              <a:rPr lang="en-US" sz="2800" dirty="0" smtClean="0">
                <a:solidFill>
                  <a:schemeClr val="tx2"/>
                </a:solidFill>
              </a:rPr>
              <a:t>”</a:t>
            </a:r>
          </a:p>
          <a:p>
            <a:pPr>
              <a:buFont typeface="Courier New" panose="02070309020205020404" pitchFamily="49" charset="0"/>
              <a:buChar char="o"/>
            </a:pPr>
            <a:endParaRPr lang="en-US" sz="2800" dirty="0">
              <a:solidFill>
                <a:schemeClr val="tx2"/>
              </a:solidFill>
            </a:endParaRPr>
          </a:p>
          <a:p>
            <a:pPr>
              <a:buFont typeface="Courier New" panose="02070309020205020404" pitchFamily="49" charset="0"/>
              <a:buChar char="o"/>
            </a:pPr>
            <a:r>
              <a:rPr lang="en-US" sz="2800" dirty="0"/>
              <a:t>“I personally don't have any </a:t>
            </a:r>
            <a:r>
              <a:rPr lang="en-US" sz="2800" dirty="0">
                <a:solidFill>
                  <a:schemeClr val="accent5"/>
                </a:solidFill>
              </a:rPr>
              <a:t>experience</a:t>
            </a:r>
            <a:r>
              <a:rPr lang="en-US" sz="2800" dirty="0"/>
              <a:t> with anything we are doing”</a:t>
            </a:r>
            <a:endParaRPr lang="en-US" sz="2800" dirty="0">
              <a:solidFill>
                <a:schemeClr val="tx2"/>
              </a:solidFill>
            </a:endParaRPr>
          </a:p>
          <a:p>
            <a:endParaRPr lang="en-US" dirty="0"/>
          </a:p>
        </p:txBody>
      </p:sp>
    </p:spTree>
    <p:extLst>
      <p:ext uri="{BB962C8B-B14F-4D97-AF65-F5344CB8AC3E}">
        <p14:creationId xmlns:p14="http://schemas.microsoft.com/office/powerpoint/2010/main" val="3401162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The Campus Maps team is striving to provide a real time, </a:t>
            </a:r>
            <a:r>
              <a:rPr lang="en-US" dirty="0" smtClean="0"/>
              <a:t>user</a:t>
            </a:r>
            <a:r>
              <a:rPr lang="en-US" dirty="0"/>
              <a:t>-friendly path finding </a:t>
            </a:r>
            <a:r>
              <a:rPr lang="en-US" dirty="0" smtClean="0"/>
              <a:t>experience </a:t>
            </a:r>
            <a:r>
              <a:rPr lang="en-US" dirty="0"/>
              <a:t>across all of the University of Alberta campuses. </a:t>
            </a:r>
            <a:endParaRPr lang="en-US" dirty="0" smtClean="0"/>
          </a:p>
          <a:p>
            <a:r>
              <a:rPr lang="en-US" dirty="0"/>
              <a:t>Currently anyone who would like to </a:t>
            </a:r>
            <a:r>
              <a:rPr lang="en-US" dirty="0" smtClean="0"/>
              <a:t>find </a:t>
            </a:r>
            <a:r>
              <a:rPr lang="en-US" dirty="0"/>
              <a:t>their way around using campus maps can do so, but the path provided does not give you </a:t>
            </a:r>
            <a:r>
              <a:rPr lang="en-US" dirty="0" smtClean="0"/>
              <a:t>directions </a:t>
            </a:r>
            <a:r>
              <a:rPr lang="en-US" dirty="0"/>
              <a:t>directly to a door or specific service inside of a building. </a:t>
            </a:r>
            <a:endParaRPr lang="en-US" dirty="0" smtClean="0"/>
          </a:p>
          <a:p>
            <a:r>
              <a:rPr lang="en-US" dirty="0"/>
              <a:t>One </a:t>
            </a:r>
            <a:r>
              <a:rPr lang="en-US" dirty="0" smtClean="0"/>
              <a:t>will </a:t>
            </a:r>
            <a:r>
              <a:rPr lang="en-US" dirty="0"/>
              <a:t>also be able to add waypoints to a specific path. </a:t>
            </a:r>
          </a:p>
          <a:p>
            <a:r>
              <a:rPr lang="en-US" dirty="0"/>
              <a:t>Another example </a:t>
            </a:r>
            <a:r>
              <a:rPr lang="en-US" dirty="0" smtClean="0"/>
              <a:t>would </a:t>
            </a:r>
            <a:r>
              <a:rPr lang="en-US" dirty="0"/>
              <a:t>be a disabled route, taking into account both stairs and elevators when planning the </a:t>
            </a:r>
            <a:r>
              <a:rPr lang="en-US" dirty="0" smtClean="0"/>
              <a:t>route</a:t>
            </a:r>
            <a:endParaRPr lang="en-US" dirty="0"/>
          </a:p>
          <a:p>
            <a:endParaRPr lang="en-US" dirty="0"/>
          </a:p>
        </p:txBody>
      </p:sp>
    </p:spTree>
    <p:extLst>
      <p:ext uri="{BB962C8B-B14F-4D97-AF65-F5344CB8AC3E}">
        <p14:creationId xmlns:p14="http://schemas.microsoft.com/office/powerpoint/2010/main" val="1329828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 be managed</a:t>
            </a:r>
            <a:r>
              <a:rPr lang="en-US" smtClean="0"/>
              <a:t/>
            </a:r>
            <a:br>
              <a:rPr lang="en-US" smtClean="0"/>
            </a:br>
            <a:r>
              <a:rPr lang="en-US" sz="2400" smtClean="0">
                <a:solidFill>
                  <a:schemeClr val="bg1">
                    <a:lumMod val="50000"/>
                  </a:schemeClr>
                </a:solidFill>
              </a:rPr>
              <a:t>Actually starting, </a:t>
            </a:r>
            <a:r>
              <a:rPr lang="en-US" sz="2400" dirty="0">
                <a:solidFill>
                  <a:schemeClr val="bg1">
                    <a:lumMod val="50000"/>
                  </a:schemeClr>
                </a:solidFill>
              </a:rPr>
              <a:t>March 2</a:t>
            </a:r>
            <a:r>
              <a:rPr lang="en-US" sz="2400" baseline="30000" dirty="0">
                <a:solidFill>
                  <a:schemeClr val="bg1">
                    <a:lumMod val="50000"/>
                  </a:schemeClr>
                </a:solidFill>
              </a:rPr>
              <a:t>nd</a:t>
            </a:r>
            <a:r>
              <a:rPr lang="en-US" sz="2400" dirty="0">
                <a:solidFill>
                  <a:schemeClr val="bg1">
                    <a:lumMod val="50000"/>
                  </a:schemeClr>
                </a:solidFill>
              </a:rPr>
              <a:t> to April 2</a:t>
            </a:r>
            <a:r>
              <a:rPr lang="en-US" sz="2400" baseline="30000" dirty="0">
                <a:solidFill>
                  <a:schemeClr val="bg1">
                    <a:lumMod val="50000"/>
                  </a:schemeClr>
                </a:solidFill>
              </a:rPr>
              <a:t>nd</a:t>
            </a:r>
            <a:endParaRPr lang="en-US" sz="2400" dirty="0">
              <a:solidFill>
                <a:schemeClr val="bg1">
                  <a:lumMod val="50000"/>
                </a:schemeClr>
              </a:solidFill>
            </a:endParaRPr>
          </a:p>
        </p:txBody>
      </p:sp>
      <p:sp>
        <p:nvSpPr>
          <p:cNvPr id="3" name="Content Placeholder 2"/>
          <p:cNvSpPr>
            <a:spLocks noGrp="1"/>
          </p:cNvSpPr>
          <p:nvPr>
            <p:ph idx="1"/>
          </p:nvPr>
        </p:nvSpPr>
        <p:spPr>
          <a:xfrm>
            <a:off x="677334" y="1930400"/>
            <a:ext cx="8596668" cy="4207509"/>
          </a:xfrm>
        </p:spPr>
        <p:txBody>
          <a:bodyPr>
            <a:normAutofit/>
          </a:bodyPr>
          <a:lstStyle/>
          <a:p>
            <a:r>
              <a:rPr lang="en-US" sz="2400" dirty="0" smtClean="0"/>
              <a:t>Self organization isn’t working: </a:t>
            </a:r>
          </a:p>
          <a:p>
            <a:pPr lvl="1">
              <a:buFont typeface="Wingdings" panose="05000000000000000000" pitchFamily="2" charset="2"/>
              <a:buChar char="§"/>
            </a:pPr>
            <a:r>
              <a:rPr lang="en-US" sz="2000" dirty="0" smtClean="0"/>
              <a:t>Split the team into three ‘focused’ teams</a:t>
            </a:r>
          </a:p>
          <a:p>
            <a:r>
              <a:rPr lang="en-US" sz="2400" dirty="0" smtClean="0"/>
              <a:t>We don’t have any issues or tasks: </a:t>
            </a:r>
          </a:p>
          <a:p>
            <a:pPr lvl="1">
              <a:buFont typeface="Wingdings" panose="05000000000000000000" pitchFamily="2" charset="2"/>
              <a:buChar char="§"/>
            </a:pPr>
            <a:r>
              <a:rPr lang="en-US" sz="2000" dirty="0" smtClean="0"/>
              <a:t>Issues were created and assigned to individuals</a:t>
            </a:r>
          </a:p>
          <a:p>
            <a:r>
              <a:rPr lang="en-US" sz="2400" dirty="0" smtClean="0"/>
              <a:t>Dedicated manager: </a:t>
            </a:r>
          </a:p>
          <a:p>
            <a:pPr lvl="1">
              <a:buFont typeface="Wingdings" panose="05000000000000000000" pitchFamily="2" charset="2"/>
              <a:buChar char="§"/>
            </a:pPr>
            <a:r>
              <a:rPr lang="en-US" sz="2000" dirty="0" smtClean="0"/>
              <a:t>Keep the project going, stay organized</a:t>
            </a:r>
          </a:p>
          <a:p>
            <a:r>
              <a:rPr lang="en-US" sz="2400" dirty="0" smtClean="0"/>
              <a:t>Coding session every week: </a:t>
            </a:r>
          </a:p>
          <a:p>
            <a:pPr lvl="1">
              <a:buFont typeface="Wingdings" panose="05000000000000000000" pitchFamily="2" charset="2"/>
              <a:buChar char="§"/>
            </a:pPr>
            <a:r>
              <a:rPr lang="en-US" sz="1800" dirty="0" smtClean="0"/>
              <a:t>Worked most Tuesday's and Thursday’s</a:t>
            </a:r>
          </a:p>
        </p:txBody>
      </p:sp>
    </p:spTree>
    <p:extLst>
      <p:ext uri="{BB962C8B-B14F-4D97-AF65-F5344CB8AC3E}">
        <p14:creationId xmlns:p14="http://schemas.microsoft.com/office/powerpoint/2010/main" val="585035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creation</a:t>
            </a:r>
            <a:br>
              <a:rPr lang="en-US" dirty="0" smtClean="0"/>
            </a:br>
            <a:r>
              <a:rPr lang="en-US" sz="2400" dirty="0" smtClean="0">
                <a:solidFill>
                  <a:schemeClr val="bg1">
                    <a:lumMod val="50000"/>
                  </a:schemeClr>
                </a:solidFill>
              </a:rPr>
              <a:t>Getting started</a:t>
            </a:r>
            <a:endParaRPr lang="en-US" sz="4000" dirty="0">
              <a:solidFill>
                <a:schemeClr val="bg1">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3691732"/>
              </p:ext>
            </p:extLst>
          </p:nvPr>
        </p:nvGraphicFramePr>
        <p:xfrm>
          <a:off x="677863" y="1593410"/>
          <a:ext cx="8596139" cy="44486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7291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2" y="5399314"/>
            <a:ext cx="8596667" cy="1012371"/>
          </a:xfrm>
        </p:spPr>
        <p:txBody>
          <a:bodyPr>
            <a:normAutofit/>
          </a:bodyPr>
          <a:lstStyle/>
          <a:p>
            <a:r>
              <a:rPr lang="en-US" sz="3200" dirty="0" smtClean="0"/>
              <a:t>Tuesdays and Thursdays</a:t>
            </a:r>
            <a:r>
              <a:rPr lang="en-US" dirty="0"/>
              <a:t/>
            </a:r>
            <a:br>
              <a:rPr lang="en-US" dirty="0"/>
            </a:br>
            <a:r>
              <a:rPr lang="en-US" dirty="0" smtClean="0">
                <a:solidFill>
                  <a:schemeClr val="bg1">
                    <a:lumMod val="50000"/>
                  </a:schemeClr>
                </a:solidFill>
              </a:rPr>
              <a:t>Teamwork, lots of hours to catch-up</a:t>
            </a:r>
            <a:endParaRPr lang="en-US" dirty="0">
              <a:solidFill>
                <a:schemeClr val="bg1">
                  <a:lumMod val="50000"/>
                </a:schemeClr>
              </a:solidFill>
            </a:endParaRPr>
          </a:p>
        </p:txBody>
      </p:sp>
      <p:pic>
        <p:nvPicPr>
          <p:cNvPr id="10" name="Picture 9"/>
          <p:cNvPicPr>
            <a:picLocks noChangeAspect="1"/>
          </p:cNvPicPr>
          <p:nvPr/>
        </p:nvPicPr>
        <p:blipFill>
          <a:blip r:embed="rId3"/>
          <a:stretch>
            <a:fillRect/>
          </a:stretch>
        </p:blipFill>
        <p:spPr>
          <a:xfrm>
            <a:off x="494155" y="380999"/>
            <a:ext cx="8477958" cy="4702969"/>
          </a:xfrm>
          <a:prstGeom prst="rect">
            <a:avLst/>
          </a:prstGeom>
        </p:spPr>
      </p:pic>
    </p:spTree>
    <p:extLst>
      <p:ext uri="{BB962C8B-B14F-4D97-AF65-F5344CB8AC3E}">
        <p14:creationId xmlns:p14="http://schemas.microsoft.com/office/powerpoint/2010/main" val="23732082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issues</a:t>
            </a:r>
            <a:br>
              <a:rPr lang="en-US" dirty="0" smtClean="0"/>
            </a:br>
            <a:r>
              <a:rPr lang="en-US" sz="2400" dirty="0" smtClean="0">
                <a:solidFill>
                  <a:schemeClr val="bg1">
                    <a:lumMod val="50000"/>
                  </a:schemeClr>
                </a:solidFill>
              </a:rPr>
              <a:t>A representation of progress</a:t>
            </a:r>
            <a:endParaRPr lang="en-US" sz="2400" dirty="0">
              <a:solidFill>
                <a:schemeClr val="bg1">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5986412"/>
              </p:ext>
            </p:extLst>
          </p:nvPr>
        </p:nvGraphicFramePr>
        <p:xfrm>
          <a:off x="516048" y="1674891"/>
          <a:ext cx="9234533" cy="4870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6667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 and Milestones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7731505"/>
              </p:ext>
            </p:extLst>
          </p:nvPr>
        </p:nvGraphicFramePr>
        <p:xfrm>
          <a:off x="677334" y="1493822"/>
          <a:ext cx="8792062" cy="4734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1810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473"/>
          </a:xfrm>
        </p:spPr>
        <p:txBody>
          <a:bodyPr/>
          <a:lstStyle/>
          <a:p>
            <a:r>
              <a:rPr lang="en-US" dirty="0" smtClean="0"/>
              <a:t>The goals (Recap)</a:t>
            </a:r>
            <a:endParaRPr lang="en-US" dirty="0"/>
          </a:p>
        </p:txBody>
      </p:sp>
      <p:sp>
        <p:nvSpPr>
          <p:cNvPr id="3" name="Content Placeholder 2"/>
          <p:cNvSpPr>
            <a:spLocks noGrp="1"/>
          </p:cNvSpPr>
          <p:nvPr>
            <p:ph idx="1"/>
          </p:nvPr>
        </p:nvSpPr>
        <p:spPr>
          <a:xfrm>
            <a:off x="677334" y="1367073"/>
            <a:ext cx="8596668" cy="4674289"/>
          </a:xfrm>
        </p:spPr>
        <p:txBody>
          <a:bodyPr>
            <a:normAutofit/>
          </a:bodyPr>
          <a:lstStyle/>
          <a:p>
            <a:pPr lvl="0"/>
            <a:r>
              <a:rPr lang="en-US" dirty="0"/>
              <a:t>Story points </a:t>
            </a:r>
            <a:endParaRPr lang="en-US" dirty="0" smtClean="0"/>
          </a:p>
          <a:p>
            <a:pPr lvl="0"/>
            <a:r>
              <a:rPr lang="en-US" dirty="0" smtClean="0"/>
              <a:t>Weekly </a:t>
            </a:r>
            <a:r>
              <a:rPr lang="en-US" dirty="0"/>
              <a:t>sprints </a:t>
            </a:r>
            <a:endParaRPr lang="en-US" dirty="0" smtClean="0"/>
          </a:p>
          <a:p>
            <a:pPr lvl="0"/>
            <a:r>
              <a:rPr lang="en-US" dirty="0" smtClean="0"/>
              <a:t>Simple design </a:t>
            </a:r>
          </a:p>
          <a:p>
            <a:pPr lvl="0"/>
            <a:r>
              <a:rPr lang="en-US" dirty="0" smtClean="0"/>
              <a:t>Collective ownership</a:t>
            </a:r>
          </a:p>
          <a:p>
            <a:pPr lvl="0"/>
            <a:r>
              <a:rPr lang="en-US" dirty="0" smtClean="0"/>
              <a:t>Re-factorings </a:t>
            </a:r>
            <a:r>
              <a:rPr lang="en-US" dirty="0"/>
              <a:t>constantly.</a:t>
            </a:r>
          </a:p>
          <a:p>
            <a:pPr lvl="0"/>
            <a:r>
              <a:rPr lang="en-US" dirty="0"/>
              <a:t>Test </a:t>
            </a:r>
            <a:r>
              <a:rPr lang="en-US" dirty="0" smtClean="0"/>
              <a:t>first driven development</a:t>
            </a:r>
          </a:p>
          <a:p>
            <a:pPr lvl="0"/>
            <a:r>
              <a:rPr lang="en-US" dirty="0" smtClean="0"/>
              <a:t>Create </a:t>
            </a:r>
            <a:r>
              <a:rPr lang="en-US" dirty="0"/>
              <a:t>and follow code reviews through </a:t>
            </a:r>
            <a:r>
              <a:rPr lang="en-US" dirty="0" err="1"/>
              <a:t>GitHub</a:t>
            </a:r>
            <a:r>
              <a:rPr lang="en-US" dirty="0"/>
              <a:t> </a:t>
            </a:r>
            <a:endParaRPr lang="en-US" dirty="0" smtClean="0"/>
          </a:p>
          <a:p>
            <a:pPr lvl="0"/>
            <a:r>
              <a:rPr lang="en-US" dirty="0" smtClean="0"/>
              <a:t>Continuous </a:t>
            </a:r>
            <a:r>
              <a:rPr lang="en-US" dirty="0"/>
              <a:t>integration using the server, non-stop build/testing </a:t>
            </a:r>
            <a:endParaRPr lang="en-US" dirty="0" smtClean="0"/>
          </a:p>
          <a:p>
            <a:pPr lvl="0"/>
            <a:r>
              <a:rPr lang="en-US" dirty="0" smtClean="0"/>
              <a:t>Code </a:t>
            </a:r>
            <a:r>
              <a:rPr lang="en-US" dirty="0"/>
              <a:t>commenting, simple, functional.</a:t>
            </a:r>
          </a:p>
          <a:p>
            <a:pPr lvl="0"/>
            <a:r>
              <a:rPr lang="en-US" dirty="0"/>
              <a:t>No overtime</a:t>
            </a:r>
          </a:p>
          <a:p>
            <a:pPr lvl="0"/>
            <a:r>
              <a:rPr lang="en-US" dirty="0"/>
              <a:t>Beer (team building)</a:t>
            </a:r>
          </a:p>
          <a:p>
            <a:endParaRPr lang="en-US" dirty="0"/>
          </a:p>
        </p:txBody>
      </p:sp>
    </p:spTree>
    <p:extLst>
      <p:ext uri="{BB962C8B-B14F-4D97-AF65-F5344CB8AC3E}">
        <p14:creationId xmlns:p14="http://schemas.microsoft.com/office/powerpoint/2010/main" val="42174686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473"/>
          </a:xfrm>
        </p:spPr>
        <p:txBody>
          <a:bodyPr/>
          <a:lstStyle/>
          <a:p>
            <a:r>
              <a:rPr lang="en-US" dirty="0" smtClean="0"/>
              <a:t>The goals we </a:t>
            </a:r>
            <a:r>
              <a:rPr lang="en-US" dirty="0" smtClean="0"/>
              <a:t>didn’t accomplished</a:t>
            </a:r>
            <a:endParaRPr lang="en-US" dirty="0"/>
          </a:p>
        </p:txBody>
      </p:sp>
      <p:sp>
        <p:nvSpPr>
          <p:cNvPr id="3" name="Content Placeholder 2"/>
          <p:cNvSpPr>
            <a:spLocks noGrp="1"/>
          </p:cNvSpPr>
          <p:nvPr>
            <p:ph idx="1"/>
          </p:nvPr>
        </p:nvSpPr>
        <p:spPr>
          <a:xfrm>
            <a:off x="677334" y="1367073"/>
            <a:ext cx="8596668" cy="4674289"/>
          </a:xfrm>
        </p:spPr>
        <p:txBody>
          <a:bodyPr>
            <a:normAutofit/>
          </a:bodyPr>
          <a:lstStyle/>
          <a:p>
            <a:pPr lvl="0"/>
            <a:r>
              <a:rPr lang="en-US" strike="sngStrike" dirty="0"/>
              <a:t>Story points </a:t>
            </a:r>
            <a:endParaRPr lang="en-US" strike="sngStrike" dirty="0" smtClean="0"/>
          </a:p>
          <a:p>
            <a:pPr lvl="0"/>
            <a:r>
              <a:rPr lang="en-US" dirty="0" smtClean="0"/>
              <a:t>Weekly </a:t>
            </a:r>
            <a:r>
              <a:rPr lang="en-US" dirty="0"/>
              <a:t>sprints </a:t>
            </a:r>
            <a:r>
              <a:rPr lang="en-US" dirty="0" smtClean="0"/>
              <a:t>– </a:t>
            </a:r>
            <a:r>
              <a:rPr lang="en-US" dirty="0" smtClean="0">
                <a:solidFill>
                  <a:schemeClr val="accent5"/>
                </a:solidFill>
              </a:rPr>
              <a:t>~2 week sprints</a:t>
            </a:r>
          </a:p>
          <a:p>
            <a:pPr lvl="0"/>
            <a:r>
              <a:rPr lang="en-US" strike="sngStrike" dirty="0" smtClean="0"/>
              <a:t>Simple design </a:t>
            </a:r>
          </a:p>
          <a:p>
            <a:pPr lvl="0"/>
            <a:r>
              <a:rPr lang="en-US" strike="sngStrike" dirty="0" smtClean="0"/>
              <a:t>Collective ownership</a:t>
            </a:r>
            <a:endParaRPr lang="en-US" strike="sngStrike" dirty="0"/>
          </a:p>
          <a:p>
            <a:pPr lvl="0"/>
            <a:r>
              <a:rPr lang="en-US" dirty="0" smtClean="0"/>
              <a:t>Re-factorings constantly – </a:t>
            </a:r>
            <a:r>
              <a:rPr lang="en-US" dirty="0" smtClean="0">
                <a:solidFill>
                  <a:schemeClr val="accent5"/>
                </a:solidFill>
              </a:rPr>
              <a:t>Where was the time?</a:t>
            </a:r>
            <a:endParaRPr lang="en-US" dirty="0"/>
          </a:p>
          <a:p>
            <a:pPr lvl="0"/>
            <a:r>
              <a:rPr lang="en-US" dirty="0" smtClean="0"/>
              <a:t>Test first </a:t>
            </a:r>
            <a:r>
              <a:rPr lang="en-US" dirty="0"/>
              <a:t>driven </a:t>
            </a:r>
            <a:r>
              <a:rPr lang="en-US" dirty="0" smtClean="0"/>
              <a:t>development – </a:t>
            </a:r>
            <a:r>
              <a:rPr lang="en-US" dirty="0" smtClean="0">
                <a:solidFill>
                  <a:schemeClr val="accent5"/>
                </a:solidFill>
              </a:rPr>
              <a:t>Did not have time for the learning curve</a:t>
            </a:r>
            <a:endParaRPr lang="en-US" dirty="0" smtClean="0"/>
          </a:p>
          <a:p>
            <a:pPr lvl="0"/>
            <a:r>
              <a:rPr lang="en-US" dirty="0" smtClean="0"/>
              <a:t>Create </a:t>
            </a:r>
            <a:r>
              <a:rPr lang="en-US" dirty="0"/>
              <a:t>and follow code reviews through </a:t>
            </a:r>
            <a:r>
              <a:rPr lang="en-US" dirty="0" err="1"/>
              <a:t>GitHub</a:t>
            </a:r>
            <a:r>
              <a:rPr lang="en-US" dirty="0"/>
              <a:t> </a:t>
            </a:r>
            <a:r>
              <a:rPr lang="en-US" dirty="0" smtClean="0"/>
              <a:t>– </a:t>
            </a:r>
            <a:r>
              <a:rPr lang="en-US" dirty="0" smtClean="0">
                <a:solidFill>
                  <a:schemeClr val="accent5"/>
                </a:solidFill>
              </a:rPr>
              <a:t>We need it working now!</a:t>
            </a:r>
            <a:endParaRPr lang="en-US" dirty="0" smtClean="0"/>
          </a:p>
          <a:p>
            <a:pPr lvl="0"/>
            <a:r>
              <a:rPr lang="en-US" strike="sngStrike" dirty="0" smtClean="0"/>
              <a:t>Continuous </a:t>
            </a:r>
            <a:r>
              <a:rPr lang="en-US" strike="sngStrike" dirty="0"/>
              <a:t>integration using the server, non-stop build/testing </a:t>
            </a:r>
            <a:endParaRPr lang="en-US" strike="sngStrike" dirty="0" smtClean="0"/>
          </a:p>
          <a:p>
            <a:pPr lvl="0"/>
            <a:r>
              <a:rPr lang="en-US" dirty="0" smtClean="0"/>
              <a:t>Code </a:t>
            </a:r>
            <a:r>
              <a:rPr lang="en-US" dirty="0"/>
              <a:t>commenting, simple, functional</a:t>
            </a:r>
            <a:r>
              <a:rPr lang="en-US" dirty="0" smtClean="0"/>
              <a:t>. – </a:t>
            </a:r>
            <a:r>
              <a:rPr lang="en-US" dirty="0" smtClean="0">
                <a:solidFill>
                  <a:schemeClr val="accent5"/>
                </a:solidFill>
              </a:rPr>
              <a:t>Post-implementation commenting</a:t>
            </a:r>
            <a:endParaRPr lang="en-US" dirty="0"/>
          </a:p>
          <a:p>
            <a:pPr lvl="0"/>
            <a:r>
              <a:rPr lang="en-US" dirty="0"/>
              <a:t>No </a:t>
            </a:r>
            <a:r>
              <a:rPr lang="en-US" dirty="0" smtClean="0"/>
              <a:t>overtime – </a:t>
            </a:r>
            <a:r>
              <a:rPr lang="en-US" dirty="0" smtClean="0">
                <a:solidFill>
                  <a:schemeClr val="accent5"/>
                </a:solidFill>
              </a:rPr>
              <a:t>Right. </a:t>
            </a:r>
            <a:endParaRPr lang="en-US" dirty="0"/>
          </a:p>
          <a:p>
            <a:pPr lvl="0"/>
            <a:r>
              <a:rPr lang="en-US" strike="sngStrike" dirty="0"/>
              <a:t>Beer (team building)</a:t>
            </a:r>
          </a:p>
          <a:p>
            <a:endParaRPr lang="en-US" dirty="0"/>
          </a:p>
        </p:txBody>
      </p:sp>
    </p:spTree>
    <p:extLst>
      <p:ext uri="{BB962C8B-B14F-4D97-AF65-F5344CB8AC3E}">
        <p14:creationId xmlns:p14="http://schemas.microsoft.com/office/powerpoint/2010/main" val="1855035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Lessons Learned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11500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Bad…</a:t>
            </a:r>
            <a:endParaRPr lang="en-US" dirty="0"/>
          </a:p>
        </p:txBody>
      </p:sp>
      <p:sp>
        <p:nvSpPr>
          <p:cNvPr id="3" name="Content Placeholder 2"/>
          <p:cNvSpPr>
            <a:spLocks noGrp="1"/>
          </p:cNvSpPr>
          <p:nvPr>
            <p:ph idx="1"/>
          </p:nvPr>
        </p:nvSpPr>
        <p:spPr/>
        <p:txBody>
          <a:bodyPr>
            <a:normAutofit fontScale="92500" lnSpcReduction="10000"/>
          </a:bodyPr>
          <a:lstStyle/>
          <a:p>
            <a:r>
              <a:rPr lang="en-US" dirty="0"/>
              <a:t>Python can be </a:t>
            </a:r>
            <a:r>
              <a:rPr lang="en-US" dirty="0" smtClean="0"/>
              <a:t>slow</a:t>
            </a:r>
          </a:p>
          <a:p>
            <a:pPr lvl="1"/>
            <a:r>
              <a:rPr lang="en-US" dirty="0"/>
              <a:t>Should perhaps have written some things in C+</a:t>
            </a:r>
            <a:r>
              <a:rPr lang="en-US" dirty="0" smtClean="0"/>
              <a:t>+</a:t>
            </a:r>
            <a:endParaRPr lang="en-US" dirty="0"/>
          </a:p>
          <a:p>
            <a:r>
              <a:rPr lang="en-US" dirty="0"/>
              <a:t>Do not assume client provided data to </a:t>
            </a:r>
            <a:r>
              <a:rPr lang="en-US" dirty="0" smtClean="0"/>
              <a:t>always be correct</a:t>
            </a:r>
          </a:p>
          <a:p>
            <a:r>
              <a:rPr lang="en-US" dirty="0" smtClean="0"/>
              <a:t>Python environment runtime issues</a:t>
            </a:r>
          </a:p>
          <a:p>
            <a:r>
              <a:rPr lang="en-US" dirty="0" smtClean="0"/>
              <a:t>more </a:t>
            </a:r>
            <a:r>
              <a:rPr lang="en-US" dirty="0"/>
              <a:t>up-front </a:t>
            </a:r>
            <a:r>
              <a:rPr lang="en-US" dirty="0" smtClean="0"/>
              <a:t>design</a:t>
            </a:r>
          </a:p>
          <a:p>
            <a:pPr lvl="1"/>
            <a:r>
              <a:rPr lang="en-US" dirty="0"/>
              <a:t>have a design meeting</a:t>
            </a:r>
          </a:p>
          <a:p>
            <a:pPr lvl="1"/>
            <a:r>
              <a:rPr lang="en-US" dirty="0" smtClean="0"/>
              <a:t>Documents</a:t>
            </a:r>
          </a:p>
          <a:p>
            <a:pPr lvl="1"/>
            <a:r>
              <a:rPr lang="en-US" dirty="0" smtClean="0"/>
              <a:t>Diagrams</a:t>
            </a:r>
          </a:p>
          <a:p>
            <a:r>
              <a:rPr lang="en-US" dirty="0"/>
              <a:t>think ahead a little more to the upcoming challenges</a:t>
            </a:r>
          </a:p>
          <a:p>
            <a:pPr lvl="1"/>
            <a:r>
              <a:rPr lang="en-US" dirty="0"/>
              <a:t>some things ended up surprising us and causing problems near the end</a:t>
            </a:r>
          </a:p>
          <a:p>
            <a:r>
              <a:rPr lang="en-US" dirty="0"/>
              <a:t>Better planning using use case points or story points in a chart (</a:t>
            </a:r>
            <a:r>
              <a:rPr lang="en-US" dirty="0" err="1"/>
              <a:t>gantt</a:t>
            </a:r>
            <a:r>
              <a:rPr lang="en-US" dirty="0"/>
              <a:t> or </a:t>
            </a:r>
            <a:r>
              <a:rPr lang="en-US" dirty="0" err="1"/>
              <a:t>burndown</a:t>
            </a:r>
            <a:r>
              <a:rPr lang="en-US" dirty="0"/>
              <a:t>)</a:t>
            </a:r>
          </a:p>
          <a:p>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4054533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a:t>
            </a:r>
            <a:endParaRPr lang="en-US" dirty="0"/>
          </a:p>
        </p:txBody>
      </p:sp>
      <p:sp>
        <p:nvSpPr>
          <p:cNvPr id="3" name="Content Placeholder 2"/>
          <p:cNvSpPr>
            <a:spLocks noGrp="1"/>
          </p:cNvSpPr>
          <p:nvPr>
            <p:ph idx="1"/>
          </p:nvPr>
        </p:nvSpPr>
        <p:spPr/>
        <p:txBody>
          <a:bodyPr/>
          <a:lstStyle/>
          <a:p>
            <a:r>
              <a:rPr lang="en-US" dirty="0"/>
              <a:t>Learned how to use </a:t>
            </a:r>
            <a:r>
              <a:rPr lang="en-US" dirty="0" smtClean="0"/>
              <a:t>CSS3, HTML5, and JavaScript</a:t>
            </a:r>
          </a:p>
          <a:p>
            <a:r>
              <a:rPr lang="en-US" dirty="0" smtClean="0"/>
              <a:t>Learned </a:t>
            </a:r>
            <a:r>
              <a:rPr lang="en-US" dirty="0"/>
              <a:t>how to wrap </a:t>
            </a:r>
            <a:r>
              <a:rPr lang="en-US" dirty="0" smtClean="0"/>
              <a:t>HTML5/JQuery </a:t>
            </a:r>
            <a:r>
              <a:rPr lang="en-US" dirty="0"/>
              <a:t>code into a cross-platform app.</a:t>
            </a:r>
          </a:p>
          <a:p>
            <a:r>
              <a:rPr lang="en-US" dirty="0"/>
              <a:t>Learned about responsive design.</a:t>
            </a:r>
          </a:p>
          <a:p>
            <a:r>
              <a:rPr lang="en-US" dirty="0" smtClean="0"/>
              <a:t>Learned </a:t>
            </a:r>
            <a:r>
              <a:rPr lang="en-US" dirty="0"/>
              <a:t>about the importance of management firsthand</a:t>
            </a:r>
          </a:p>
          <a:p>
            <a:r>
              <a:rPr lang="en-US" dirty="0"/>
              <a:t>Learned How to apply esoteric algorithms to solve real world problems</a:t>
            </a:r>
          </a:p>
          <a:p>
            <a:pPr lvl="1"/>
            <a:r>
              <a:rPr lang="en-US" dirty="0" err="1"/>
              <a:t>V</a:t>
            </a:r>
            <a:r>
              <a:rPr lang="en-US" dirty="0" err="1" smtClean="0"/>
              <a:t>oronoi</a:t>
            </a:r>
            <a:r>
              <a:rPr lang="en-US" dirty="0" smtClean="0"/>
              <a:t> </a:t>
            </a:r>
            <a:r>
              <a:rPr lang="en-US" dirty="0"/>
              <a:t>diagrams for interior pathfinding</a:t>
            </a:r>
          </a:p>
          <a:p>
            <a:r>
              <a:rPr lang="en-US" dirty="0"/>
              <a:t>Learned Python</a:t>
            </a:r>
          </a:p>
          <a:p>
            <a:pPr lvl="1"/>
            <a:r>
              <a:rPr lang="en-US" dirty="0"/>
              <a:t>using a mixture of OO and Procedural styles</a:t>
            </a:r>
          </a:p>
          <a:p>
            <a:pPr lvl="1"/>
            <a:endParaRPr lang="en-US" dirty="0"/>
          </a:p>
        </p:txBody>
      </p:sp>
    </p:spTree>
    <p:extLst>
      <p:ext uri="{BB962C8B-B14F-4D97-AF65-F5344CB8AC3E}">
        <p14:creationId xmlns:p14="http://schemas.microsoft.com/office/powerpoint/2010/main" val="70457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a:t>
            </a:r>
            <a:endParaRPr lang="en-US" dirty="0"/>
          </a:p>
        </p:txBody>
      </p:sp>
      <p:pic>
        <p:nvPicPr>
          <p:cNvPr id="5" name="Content Placeholder 4" descr="Screen Shot 2013-04-07 at 2.25.15 PM.png"/>
          <p:cNvPicPr>
            <a:picLocks noGrp="1" noChangeAspect="1"/>
          </p:cNvPicPr>
          <p:nvPr>
            <p:ph idx="1"/>
          </p:nvPr>
        </p:nvPicPr>
        <p:blipFill>
          <a:blip r:embed="rId2">
            <a:extLst>
              <a:ext uri="{28A0092B-C50C-407E-A947-70E740481C1C}">
                <a14:useLocalDpi xmlns:a14="http://schemas.microsoft.com/office/drawing/2010/main" val="0"/>
              </a:ext>
            </a:extLst>
          </a:blip>
          <a:srcRect t="-20750" b="-20750"/>
          <a:stretch>
            <a:fillRect/>
          </a:stretch>
        </p:blipFill>
        <p:spPr>
          <a:xfrm>
            <a:off x="3362813" y="514924"/>
            <a:ext cx="5911189" cy="5526437"/>
          </a:xfrm>
        </p:spPr>
      </p:pic>
      <p:sp>
        <p:nvSpPr>
          <p:cNvPr id="4" name="Text Placeholder 3"/>
          <p:cNvSpPr>
            <a:spLocks noGrp="1"/>
          </p:cNvSpPr>
          <p:nvPr>
            <p:ph type="body" sz="half" idx="2"/>
          </p:nvPr>
        </p:nvSpPr>
        <p:spPr>
          <a:xfrm>
            <a:off x="677334" y="2777069"/>
            <a:ext cx="2699911" cy="2584449"/>
          </a:xfrm>
        </p:spPr>
        <p:txBody>
          <a:bodyPr/>
          <a:lstStyle/>
          <a:p>
            <a:r>
              <a:rPr lang="en-US" sz="1800" dirty="0"/>
              <a:t>We would like to see this service working on modern browsers, accessible by both HTML5 capable computers and mobile devices</a:t>
            </a:r>
          </a:p>
          <a:p>
            <a:endParaRPr lang="en-US" dirty="0"/>
          </a:p>
        </p:txBody>
      </p:sp>
    </p:spTree>
    <p:extLst>
      <p:ext uri="{BB962C8B-B14F-4D97-AF65-F5344CB8AC3E}">
        <p14:creationId xmlns:p14="http://schemas.microsoft.com/office/powerpoint/2010/main" val="10600818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Awkward</a:t>
            </a:r>
            <a:endParaRPr lang="en-US" dirty="0"/>
          </a:p>
        </p:txBody>
      </p:sp>
      <p:sp>
        <p:nvSpPr>
          <p:cNvPr id="3" name="Content Placeholder 2"/>
          <p:cNvSpPr>
            <a:spLocks noGrp="1"/>
          </p:cNvSpPr>
          <p:nvPr>
            <p:ph idx="1"/>
          </p:nvPr>
        </p:nvSpPr>
        <p:spPr/>
        <p:txBody>
          <a:bodyPr>
            <a:normAutofit lnSpcReduction="10000"/>
          </a:bodyPr>
          <a:lstStyle/>
          <a:p>
            <a:r>
              <a:rPr lang="en-US" dirty="0"/>
              <a:t>Its shorter to go down the stairs and take the elevator up than just going directly to the elevator</a:t>
            </a:r>
            <a:r>
              <a:rPr lang="en-US" dirty="0" smtClean="0"/>
              <a:t>.</a:t>
            </a:r>
          </a:p>
          <a:p>
            <a:endParaRPr lang="en-US" dirty="0"/>
          </a:p>
          <a:p>
            <a:r>
              <a:rPr lang="en-US" dirty="0" smtClean="0"/>
              <a:t>There’s no enforcement about booking the same breakout room for the entire day of the entire week.</a:t>
            </a:r>
            <a:endParaRPr lang="en-US" dirty="0"/>
          </a:p>
          <a:p>
            <a:endParaRPr lang="en-US" dirty="0" smtClean="0"/>
          </a:p>
          <a:p>
            <a:r>
              <a:rPr lang="en-US" dirty="0" smtClean="0"/>
              <a:t>Tim Horton’s is not opened on Sunday.</a:t>
            </a:r>
            <a:endParaRPr lang="en-US" dirty="0"/>
          </a:p>
          <a:p>
            <a:endParaRPr lang="en-US" dirty="0" smtClean="0"/>
          </a:p>
          <a:p>
            <a:r>
              <a:rPr lang="en-US" dirty="0" smtClean="0"/>
              <a:t>50% student discount at Dominos Pizza.</a:t>
            </a:r>
          </a:p>
          <a:p>
            <a:endParaRPr lang="en-US" dirty="0"/>
          </a:p>
          <a:p>
            <a:r>
              <a:rPr lang="en-US" dirty="0" smtClean="0"/>
              <a:t>RATT is cheap for using plastic cups.</a:t>
            </a:r>
            <a:endParaRPr lang="en-US" dirty="0"/>
          </a:p>
        </p:txBody>
      </p:sp>
    </p:spTree>
    <p:extLst>
      <p:ext uri="{BB962C8B-B14F-4D97-AF65-F5344CB8AC3E}">
        <p14:creationId xmlns:p14="http://schemas.microsoft.com/office/powerpoint/2010/main" val="3180388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Future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34688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Implementations</a:t>
            </a:r>
            <a:br>
              <a:rPr lang="en-US" dirty="0" smtClean="0"/>
            </a:br>
            <a:endParaRPr lang="en-US" dirty="0"/>
          </a:p>
        </p:txBody>
      </p:sp>
      <p:sp>
        <p:nvSpPr>
          <p:cNvPr id="3" name="Content Placeholder 2"/>
          <p:cNvSpPr>
            <a:spLocks noGrp="1"/>
          </p:cNvSpPr>
          <p:nvPr>
            <p:ph idx="1"/>
          </p:nvPr>
        </p:nvSpPr>
        <p:spPr/>
        <p:txBody>
          <a:bodyPr/>
          <a:lstStyle/>
          <a:p>
            <a:r>
              <a:rPr lang="en-US" dirty="0" smtClean="0"/>
              <a:t>Mostly indoor paths</a:t>
            </a:r>
          </a:p>
          <a:p>
            <a:pPr marL="0" indent="0">
              <a:buNone/>
            </a:pPr>
            <a:endParaRPr lang="en-US" dirty="0" smtClean="0"/>
          </a:p>
          <a:p>
            <a:r>
              <a:rPr lang="en-US" dirty="0" smtClean="0"/>
              <a:t>Mostly outdoor paths</a:t>
            </a:r>
          </a:p>
          <a:p>
            <a:endParaRPr lang="en-US" dirty="0" smtClean="0"/>
          </a:p>
          <a:p>
            <a:r>
              <a:rPr lang="en-US" dirty="0" smtClean="0"/>
              <a:t>Using </a:t>
            </a:r>
            <a:r>
              <a:rPr lang="en-US" dirty="0" err="1" smtClean="0"/>
              <a:t>Lat</a:t>
            </a:r>
            <a:r>
              <a:rPr lang="en-US" dirty="0" smtClean="0"/>
              <a:t>/Long coordinates in outdoor paths</a:t>
            </a:r>
          </a:p>
          <a:p>
            <a:endParaRPr lang="en-US" dirty="0" smtClean="0"/>
          </a:p>
          <a:p>
            <a:r>
              <a:rPr lang="en-US" dirty="0" smtClean="0"/>
              <a:t>Turn by turn natural language directions</a:t>
            </a:r>
          </a:p>
          <a:p>
            <a:endParaRPr lang="en-US" dirty="0"/>
          </a:p>
        </p:txBody>
      </p:sp>
    </p:spTree>
    <p:extLst>
      <p:ext uri="{BB962C8B-B14F-4D97-AF65-F5344CB8AC3E}">
        <p14:creationId xmlns:p14="http://schemas.microsoft.com/office/powerpoint/2010/main" val="275980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a:t>
            </a:r>
            <a:endParaRPr lang="en-US" dirty="0"/>
          </a:p>
        </p:txBody>
      </p:sp>
      <p:sp>
        <p:nvSpPr>
          <p:cNvPr id="4" name="Text Placeholder 3"/>
          <p:cNvSpPr>
            <a:spLocks noGrp="1"/>
          </p:cNvSpPr>
          <p:nvPr>
            <p:ph type="body" sz="half" idx="2"/>
          </p:nvPr>
        </p:nvSpPr>
        <p:spPr/>
        <p:txBody>
          <a:bodyPr/>
          <a:lstStyle/>
          <a:p>
            <a:r>
              <a:rPr lang="en-US" sz="2000" dirty="0"/>
              <a:t>Using </a:t>
            </a:r>
            <a:r>
              <a:rPr lang="en-US" sz="2000" dirty="0" err="1"/>
              <a:t>phonegap</a:t>
            </a:r>
            <a:r>
              <a:rPr lang="en-US" sz="2000" dirty="0"/>
              <a:t> the </a:t>
            </a:r>
            <a:r>
              <a:rPr lang="en-US" sz="2000" dirty="0" smtClean="0"/>
              <a:t>desktop version can be </a:t>
            </a:r>
            <a:r>
              <a:rPr lang="en-US" sz="2000" dirty="0"/>
              <a:t>easily wrapped into native apps for both </a:t>
            </a:r>
            <a:r>
              <a:rPr lang="en-US" sz="2000" dirty="0" err="1"/>
              <a:t>iOS</a:t>
            </a:r>
            <a:r>
              <a:rPr lang="en-US" sz="2000" dirty="0"/>
              <a:t> and Android</a:t>
            </a:r>
          </a:p>
          <a:p>
            <a:endParaRPr lang="en-US" dirty="0"/>
          </a:p>
        </p:txBody>
      </p:sp>
      <p:pic>
        <p:nvPicPr>
          <p:cNvPr id="7" name="Content Placeholder 6" descr="iOS Simulator Screen shot 2013-04-07 2.30.59 PM.png"/>
          <p:cNvPicPr>
            <a:picLocks noGrp="1" noChangeAspect="1"/>
          </p:cNvPicPr>
          <p:nvPr>
            <p:ph idx="1"/>
          </p:nvPr>
        </p:nvPicPr>
        <p:blipFill>
          <a:blip r:embed="rId2">
            <a:extLst>
              <a:ext uri="{28A0092B-C50C-407E-A947-70E740481C1C}">
                <a14:useLocalDpi xmlns:a14="http://schemas.microsoft.com/office/drawing/2010/main" val="0"/>
              </a:ext>
            </a:extLst>
          </a:blip>
          <a:srcRect l="-11254" r="-11254"/>
          <a:stretch>
            <a:fillRect/>
          </a:stretch>
        </p:blipFill>
        <p:spPr/>
      </p:pic>
    </p:spTree>
    <p:extLst>
      <p:ext uri="{BB962C8B-B14F-4D97-AF65-F5344CB8AC3E}">
        <p14:creationId xmlns:p14="http://schemas.microsoft.com/office/powerpoint/2010/main" val="2974366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i="1" dirty="0" smtClean="0">
                <a:solidFill>
                  <a:schemeClr val="bg1">
                    <a:lumMod val="50000"/>
                  </a:schemeClr>
                </a:solidFill>
              </a:rPr>
              <a:t>Video</a:t>
            </a:r>
            <a:r>
              <a:rPr lang="en-US" sz="4800" i="1" dirty="0">
                <a:solidFill>
                  <a:schemeClr val="bg1">
                    <a:lumMod val="50000"/>
                  </a:schemeClr>
                </a:solidFill>
              </a:rPr>
              <a:t> </a:t>
            </a:r>
            <a:r>
              <a:rPr lang="en-US" sz="4800" i="1" dirty="0" smtClean="0">
                <a:solidFill>
                  <a:schemeClr val="bg1">
                    <a:lumMod val="50000"/>
                  </a:schemeClr>
                </a:solidFill>
              </a:rPr>
              <a:t>and User Scenarios</a:t>
            </a:r>
            <a:br>
              <a:rPr lang="en-US" sz="4800" i="1" dirty="0" smtClean="0">
                <a:solidFill>
                  <a:schemeClr val="bg1">
                    <a:lumMod val="50000"/>
                  </a:schemeClr>
                </a:solidFill>
              </a:rPr>
            </a:br>
            <a:endParaRPr lang="en-US" sz="4800" dirty="0">
              <a:solidFill>
                <a:schemeClr val="bg1">
                  <a:lumMod val="50000"/>
                </a:schemeClr>
              </a:solidFill>
            </a:endParaRPr>
          </a:p>
        </p:txBody>
      </p:sp>
    </p:spTree>
    <p:extLst>
      <p:ext uri="{BB962C8B-B14F-4D97-AF65-F5344CB8AC3E}">
        <p14:creationId xmlns:p14="http://schemas.microsoft.com/office/powerpoint/2010/main" val="3398058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Architecture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134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2389" y="2583024"/>
            <a:ext cx="184666" cy="369332"/>
          </a:xfrm>
          <a:prstGeom prst="rect">
            <a:avLst/>
          </a:prstGeom>
          <a:noFill/>
        </p:spPr>
        <p:txBody>
          <a:bodyPr wrap="none" rtlCol="0">
            <a:spAutoFit/>
          </a:bodyPr>
          <a:lstStyle/>
          <a:p>
            <a:endParaRPr lang="en-US" dirty="0"/>
          </a:p>
        </p:txBody>
      </p:sp>
      <p:pic>
        <p:nvPicPr>
          <p:cNvPr id="6" name="Picture 5" descr="ComponentDiagr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517" y="245316"/>
            <a:ext cx="4525926" cy="6416272"/>
          </a:xfrm>
          <a:prstGeom prst="rect">
            <a:avLst/>
          </a:prstGeom>
        </p:spPr>
      </p:pic>
    </p:spTree>
    <p:extLst>
      <p:ext uri="{BB962C8B-B14F-4D97-AF65-F5344CB8AC3E}">
        <p14:creationId xmlns:p14="http://schemas.microsoft.com/office/powerpoint/2010/main" val="2043681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Issues</a:t>
            </a:r>
            <a:endParaRPr lang="en-US" dirty="0"/>
          </a:p>
        </p:txBody>
      </p:sp>
      <p:sp>
        <p:nvSpPr>
          <p:cNvPr id="3" name="Subtitle 2"/>
          <p:cNvSpPr>
            <a:spLocks noGrp="1"/>
          </p:cNvSpPr>
          <p:nvPr>
            <p:ph type="subTitle" idx="1"/>
          </p:nvPr>
        </p:nvSpPr>
        <p:spPr/>
        <p:txBody>
          <a:bodyPr/>
          <a:lstStyle/>
          <a:p>
            <a:r>
              <a:rPr lang="en-US" dirty="0" smtClean="0"/>
              <a:t>Frontend/Backend</a:t>
            </a:r>
          </a:p>
          <a:p>
            <a:endParaRPr lang="en-US" dirty="0"/>
          </a:p>
        </p:txBody>
      </p:sp>
    </p:spTree>
    <p:extLst>
      <p:ext uri="{BB962C8B-B14F-4D97-AF65-F5344CB8AC3E}">
        <p14:creationId xmlns:p14="http://schemas.microsoft.com/office/powerpoint/2010/main" val="3203738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362</TotalTime>
  <Words>1869</Words>
  <Application>Microsoft Office PowerPoint</Application>
  <PresentationFormat>Widescreen</PresentationFormat>
  <Paragraphs>277</Paragraphs>
  <Slides>42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 New</vt:lpstr>
      <vt:lpstr>Trebuchet MS</vt:lpstr>
      <vt:lpstr>Wingdings</vt:lpstr>
      <vt:lpstr>Wingdings 3</vt:lpstr>
      <vt:lpstr>Facet</vt:lpstr>
      <vt:lpstr>Campus Maps</vt:lpstr>
      <vt:lpstr>Product Overview</vt:lpstr>
      <vt:lpstr>Summary</vt:lpstr>
      <vt:lpstr>Desktop</vt:lpstr>
      <vt:lpstr>Mobile</vt:lpstr>
      <vt:lpstr>Video and User Scenarios </vt:lpstr>
      <vt:lpstr>System Architecture</vt:lpstr>
      <vt:lpstr>PowerPoint Presentation</vt:lpstr>
      <vt:lpstr>Implementation Issues</vt:lpstr>
      <vt:lpstr>IBM Worklight</vt:lpstr>
      <vt:lpstr>IBM Worklight</vt:lpstr>
      <vt:lpstr>Solution – Back to basics</vt:lpstr>
      <vt:lpstr>Conflicting Requirements</vt:lpstr>
      <vt:lpstr>Awkward requirements</vt:lpstr>
      <vt:lpstr>Progress</vt:lpstr>
      <vt:lpstr>Implementation Issues</vt:lpstr>
      <vt:lpstr>API Limitations</vt:lpstr>
      <vt:lpstr>Overall pathfinding challenge</vt:lpstr>
      <vt:lpstr>Path finding across floors of the same building </vt:lpstr>
      <vt:lpstr>PowerPoint Presentation</vt:lpstr>
      <vt:lpstr>Path finding across buildings on campus</vt:lpstr>
      <vt:lpstr>PowerPoint Presentation</vt:lpstr>
      <vt:lpstr>To be managed, or not to be managed?</vt:lpstr>
      <vt:lpstr>The plan</vt:lpstr>
      <vt:lpstr>The goals</vt:lpstr>
      <vt:lpstr>Multiple clients Conflicting requirements</vt:lpstr>
      <vt:lpstr>Not to be managed The result</vt:lpstr>
      <vt:lpstr>Feb 20th Code start </vt:lpstr>
      <vt:lpstr>March 1st  Houston we have a problem </vt:lpstr>
      <vt:lpstr>To be managed Actually starting, March 2nd to April 2nd</vt:lpstr>
      <vt:lpstr>Issue creation Getting started</vt:lpstr>
      <vt:lpstr>Tuesdays and Thursdays Teamwork, lots of hours to catch-up</vt:lpstr>
      <vt:lpstr>Closing issues A representation of progress</vt:lpstr>
      <vt:lpstr>Sprints and Milestones</vt:lpstr>
      <vt:lpstr>The goals (Recap)</vt:lpstr>
      <vt:lpstr>The goals we didn’t accomplished</vt:lpstr>
      <vt:lpstr>Lessons Learned</vt:lpstr>
      <vt:lpstr>The Bad…</vt:lpstr>
      <vt:lpstr>The Good…</vt:lpstr>
      <vt:lpstr>The Awkward</vt:lpstr>
      <vt:lpstr>Future</vt:lpstr>
      <vt:lpstr>Future Implementations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be managed, or not to be managed?</dc:title>
  <dc:creator>Josh Stagg</dc:creator>
  <cp:lastModifiedBy>Josh Stagg</cp:lastModifiedBy>
  <cp:revision>118</cp:revision>
  <dcterms:created xsi:type="dcterms:W3CDTF">2013-04-06T23:44:49Z</dcterms:created>
  <dcterms:modified xsi:type="dcterms:W3CDTF">2013-04-08T01:29:42Z</dcterms:modified>
</cp:coreProperties>
</file>