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AA78F12-2B37-4078-99C8-328B3FDBF02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Learn to Code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Fort Collins Start Up Week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Christine Stone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JavaScript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Manipulates the HTML and CSS of a website</a:t>
            </a:r>
            <a:endParaRPr/>
          </a:p>
          <a:p>
            <a:r>
              <a:rPr lang="en-US" sz="3200">
                <a:latin typeface="Arial"/>
              </a:rPr>
              <a:t>- the human walking around the house doing things</a:t>
            </a:r>
            <a:endParaRPr/>
          </a:p>
          <a:p>
            <a:r>
              <a:rPr lang="en-US" sz="3200">
                <a:latin typeface="Arial"/>
              </a:rPr>
              <a:t>Full Programming Language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.js files</a:t>
            </a:r>
            <a:endParaRPr/>
          </a:p>
          <a:p>
            <a:r>
              <a:rPr lang="en-US" sz="3200">
                <a:latin typeface="Arial"/>
              </a:rPr>
              <a:t>&lt;script&gt;&lt;/script&gt;</a:t>
            </a:r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Variables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Variables store a value to be used again</a:t>
            </a:r>
            <a:endParaRPr/>
          </a:p>
          <a:p>
            <a:r>
              <a:rPr lang="en-US" sz="3200">
                <a:latin typeface="Arial"/>
              </a:rPr>
              <a:t>They can be changed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number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test =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3</a:t>
            </a:r>
            <a:r>
              <a:rPr lang="en-US" sz="3200">
                <a:latin typeface="Arial"/>
              </a:rPr>
              <a:t>; // setting the variable test to 3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temperature =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15</a:t>
            </a:r>
            <a:r>
              <a:rPr lang="en-US" sz="3200">
                <a:latin typeface="Arial"/>
              </a:rPr>
              <a:t>; //setting the variable temperature to 15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String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name = </a:t>
            </a:r>
            <a:r>
              <a:rPr lang="en-US" sz="3200">
                <a:solidFill>
                  <a:srgbClr val="007826"/>
                </a:solidFill>
                <a:latin typeface="Arial"/>
              </a:rPr>
              <a:t>“Christine”</a:t>
            </a:r>
            <a:r>
              <a:rPr lang="en-US" sz="3200">
                <a:latin typeface="Arial"/>
              </a:rPr>
              <a:t>; //setting the variable name to Christine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location = </a:t>
            </a:r>
            <a:r>
              <a:rPr lang="en-US" sz="3200">
                <a:solidFill>
                  <a:srgbClr val="007826"/>
                </a:solidFill>
                <a:latin typeface="Arial"/>
              </a:rPr>
              <a:t>“Fort Collins”</a:t>
            </a:r>
            <a:r>
              <a:rPr lang="en-US" sz="3200">
                <a:latin typeface="Arial"/>
              </a:rPr>
              <a:t>; //setting the variable location to FC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Operators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460800" y="18122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Used to assign values, to do math operations, compare values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a </a:t>
            </a:r>
            <a:r>
              <a:rPr lang="en-US" sz="3200">
                <a:solidFill>
                  <a:srgbClr val="66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10</a:t>
            </a:r>
            <a:r>
              <a:rPr lang="en-US" sz="3200">
                <a:latin typeface="Arial"/>
              </a:rPr>
              <a:t>;                  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b </a:t>
            </a:r>
            <a:r>
              <a:rPr lang="en-US" sz="3200">
                <a:solidFill>
                  <a:srgbClr val="66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2</a:t>
            </a:r>
            <a:r>
              <a:rPr lang="en-US" sz="3200"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c </a:t>
            </a:r>
            <a:r>
              <a:rPr lang="en-US" sz="3200">
                <a:solidFill>
                  <a:srgbClr val="66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a 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+</a:t>
            </a:r>
            <a:r>
              <a:rPr lang="en-US" sz="3200">
                <a:latin typeface="Arial"/>
              </a:rPr>
              <a:t> b;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         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c 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a 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–</a:t>
            </a:r>
            <a:r>
              <a:rPr lang="en-US" sz="3200">
                <a:latin typeface="Arial"/>
              </a:rPr>
              <a:t> b;</a:t>
            </a:r>
            <a:endParaRPr/>
          </a:p>
          <a:p>
            <a:r>
              <a:rPr lang="en-US" sz="3200">
                <a:latin typeface="Arial"/>
              </a:rPr>
              <a:t>c has the value of 12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c has the value of 8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c 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a 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*</a:t>
            </a:r>
            <a:r>
              <a:rPr lang="en-US" sz="3200">
                <a:latin typeface="Arial"/>
              </a:rPr>
              <a:t> b;                                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c 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=</a:t>
            </a:r>
            <a:r>
              <a:rPr lang="en-US" sz="3200">
                <a:latin typeface="Arial"/>
              </a:rPr>
              <a:t> a 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/</a:t>
            </a:r>
            <a:r>
              <a:rPr lang="en-US" sz="3200">
                <a:latin typeface="Arial"/>
              </a:rPr>
              <a:t> b;</a:t>
            </a:r>
            <a:endParaRPr/>
          </a:p>
          <a:p>
            <a:r>
              <a:rPr lang="en-US" sz="3200">
                <a:latin typeface="Arial"/>
              </a:rPr>
              <a:t>c has the value of 20                   c has the value of 5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if/else Statement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Block of code that executes if the statement is true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number =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4</a:t>
            </a:r>
            <a:r>
              <a:rPr lang="en-US" sz="3200">
                <a:latin typeface="Arial"/>
              </a:rPr>
              <a:t>;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if</a:t>
            </a:r>
            <a:r>
              <a:rPr lang="en-US" sz="3200">
                <a:latin typeface="Arial"/>
              </a:rPr>
              <a:t>  (number == </a:t>
            </a:r>
            <a:r>
              <a:rPr lang="en-US" sz="3200">
                <a:solidFill>
                  <a:srgbClr val="cc3300"/>
                </a:solidFill>
                <a:latin typeface="Arial"/>
              </a:rPr>
              <a:t>4</a:t>
            </a:r>
            <a:r>
              <a:rPr lang="en-US" sz="3200">
                <a:latin typeface="Arial"/>
              </a:rPr>
              <a:t>) {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console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log</a:t>
            </a:r>
            <a:r>
              <a:rPr lang="en-US" sz="3200">
                <a:latin typeface="Arial"/>
              </a:rPr>
              <a:t>('true');</a:t>
            </a:r>
            <a:endParaRPr/>
          </a:p>
          <a:p>
            <a:r>
              <a:rPr lang="en-US" sz="3200">
                <a:latin typeface="Arial"/>
              </a:rPr>
              <a:t>}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else</a:t>
            </a:r>
            <a:r>
              <a:rPr lang="en-US" sz="3200">
                <a:latin typeface="Arial"/>
              </a:rPr>
              <a:t> {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console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log</a:t>
            </a:r>
            <a:r>
              <a:rPr lang="en-US" sz="3200">
                <a:latin typeface="Arial"/>
              </a:rPr>
              <a:t>('false');</a:t>
            </a:r>
            <a:endParaRPr/>
          </a:p>
          <a:p>
            <a:r>
              <a:rPr lang="en-US" sz="32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Check if a value is equal to 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Functions let you save a piece of code for later use</a:t>
            </a:r>
            <a:endParaRPr/>
          </a:p>
          <a:p>
            <a:r>
              <a:rPr lang="en-US" sz="3200">
                <a:latin typeface="Arial"/>
              </a:rPr>
              <a:t>You can use a function as many times as you like</a:t>
            </a:r>
            <a:endParaRPr/>
          </a:p>
          <a:p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Syntax:</a:t>
            </a:r>
            <a:endParaRPr/>
          </a:p>
          <a:p>
            <a:r>
              <a:rPr lang="en-US" sz="3200">
                <a:latin typeface="Arial"/>
              </a:rPr>
              <a:t>defining a function: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function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printChristine</a:t>
            </a:r>
            <a:r>
              <a:rPr lang="en-US" sz="3200">
                <a:latin typeface="Arial"/>
              </a:rPr>
              <a:t> ()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console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log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009900"/>
                </a:solidFill>
                <a:latin typeface="Arial"/>
              </a:rPr>
              <a:t>'Christine'</a:t>
            </a:r>
            <a:r>
              <a:rPr lang="en-US" sz="3200">
                <a:latin typeface="Arial"/>
              </a:rPr>
              <a:t>);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  <a:p>
            <a:r>
              <a:rPr lang="en-US" sz="3200">
                <a:latin typeface="Arial"/>
              </a:rPr>
              <a:t>calling a function: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printChristine</a:t>
            </a:r>
            <a:r>
              <a:rPr lang="en-US" sz="3200">
                <a:latin typeface="Arial"/>
              </a:rPr>
              <a:t>();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63320" y="341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 Arguments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382680" y="1863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Functions can take values to use inside them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function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addNumbers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number1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solidFill>
                  <a:srgbClr val="00cccc"/>
                </a:solidFill>
                <a:latin typeface="Arial"/>
              </a:rPr>
              <a:t>number2</a:t>
            </a:r>
            <a:r>
              <a:rPr lang="en-US" sz="3200">
                <a:latin typeface="Arial"/>
              </a:rPr>
              <a:t>)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3200">
                <a:latin typeface="Arial"/>
              </a:rPr>
              <a:t> total = 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number1</a:t>
            </a:r>
            <a:r>
              <a:rPr lang="en-US" sz="3200">
                <a:latin typeface="Arial"/>
              </a:rPr>
              <a:t> + </a:t>
            </a:r>
            <a:r>
              <a:rPr lang="en-US" sz="3200">
                <a:solidFill>
                  <a:srgbClr val="00cccc"/>
                </a:solidFill>
                <a:latin typeface="Arial"/>
              </a:rPr>
              <a:t>number2</a:t>
            </a:r>
            <a:r>
              <a:rPr lang="en-US" sz="3200">
                <a:latin typeface="Arial"/>
              </a:rPr>
              <a:t>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console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log</a:t>
            </a:r>
            <a:r>
              <a:rPr lang="en-US" sz="3200">
                <a:latin typeface="Arial"/>
              </a:rPr>
              <a:t>(total);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};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addNumbers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3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solidFill>
                  <a:srgbClr val="00cccc"/>
                </a:solidFill>
                <a:latin typeface="Arial"/>
              </a:rPr>
              <a:t>4</a:t>
            </a:r>
            <a:r>
              <a:rPr lang="en-US" sz="3200">
                <a:latin typeface="Arial"/>
              </a:rPr>
              <a:t>); //prints out 7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addNumbers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10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solidFill>
                  <a:srgbClr val="00cccc"/>
                </a:solidFill>
                <a:latin typeface="Arial"/>
              </a:rPr>
              <a:t>40</a:t>
            </a:r>
            <a:r>
              <a:rPr lang="en-US" sz="3200">
                <a:latin typeface="Arial"/>
              </a:rPr>
              <a:t>); //prints out 50</a:t>
            </a:r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addNumbers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ff00cc"/>
                </a:solidFill>
                <a:latin typeface="Arial"/>
              </a:rPr>
              <a:t>300</a:t>
            </a:r>
            <a:r>
              <a:rPr lang="en-US" sz="3200">
                <a:latin typeface="Arial"/>
              </a:rPr>
              <a:t>,</a:t>
            </a:r>
            <a:r>
              <a:rPr lang="en-US" sz="3200">
                <a:solidFill>
                  <a:srgbClr val="00cccc"/>
                </a:solidFill>
                <a:latin typeface="Arial"/>
              </a:rPr>
              <a:t>2</a:t>
            </a:r>
            <a:r>
              <a:rPr lang="en-US" sz="3200">
                <a:latin typeface="Arial"/>
              </a:rPr>
              <a:t>); //prints out 302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Create a function that adds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DOM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Document Object Model</a:t>
            </a:r>
            <a:endParaRPr/>
          </a:p>
          <a:p>
            <a:r>
              <a:rPr lang="en-US" sz="3200">
                <a:latin typeface="Arial"/>
              </a:rPr>
              <a:t>Browser creates a model of the webpage from the HTML</a:t>
            </a:r>
            <a:endParaRPr/>
          </a:p>
          <a:p>
            <a:r>
              <a:rPr lang="en-US" sz="3200">
                <a:latin typeface="Arial"/>
              </a:rPr>
              <a:t>JavaScript can then manipulate it through the document object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Changing HTML with JavaScript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Getting the element to work with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&lt;p id=”example-text”&gt;test text&lt;/p&gt;</a:t>
            </a:r>
            <a:endParaRPr/>
          </a:p>
          <a:p>
            <a:r>
              <a:rPr lang="en-US" sz="28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2800">
                <a:latin typeface="Arial"/>
              </a:rPr>
              <a:t> </a:t>
            </a:r>
            <a:r>
              <a:rPr lang="en-US" sz="2800">
                <a:solidFill>
                  <a:srgbClr val="0000ff"/>
                </a:solidFill>
                <a:latin typeface="Arial"/>
              </a:rPr>
              <a:t>example</a:t>
            </a:r>
            <a:r>
              <a:rPr lang="en-US" sz="2800">
                <a:latin typeface="Arial"/>
              </a:rPr>
              <a:t> = </a:t>
            </a:r>
            <a:r>
              <a:rPr lang="en-US" sz="2800">
                <a:solidFill>
                  <a:srgbClr val="cc9900"/>
                </a:solidFill>
                <a:latin typeface="Arial"/>
              </a:rPr>
              <a:t>document</a:t>
            </a:r>
            <a:r>
              <a:rPr lang="en-US" sz="2800">
                <a:latin typeface="Arial"/>
              </a:rPr>
              <a:t>.</a:t>
            </a:r>
            <a:r>
              <a:rPr lang="en-US" sz="2800">
                <a:solidFill>
                  <a:srgbClr val="9933ff"/>
                </a:solidFill>
                <a:latin typeface="Arial"/>
              </a:rPr>
              <a:t>getElementById</a:t>
            </a:r>
            <a:r>
              <a:rPr lang="en-US" sz="2800">
                <a:latin typeface="Arial"/>
              </a:rPr>
              <a:t>(</a:t>
            </a:r>
            <a:r>
              <a:rPr lang="en-US" sz="2800">
                <a:solidFill>
                  <a:srgbClr val="009933"/>
                </a:solidFill>
                <a:latin typeface="Arial"/>
              </a:rPr>
              <a:t>'example-text'</a:t>
            </a:r>
            <a:r>
              <a:rPr lang="en-US" sz="2800">
                <a:latin typeface="Arial"/>
              </a:rPr>
              <a:t>);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Manipulate the element</a:t>
            </a:r>
            <a:endParaRPr/>
          </a:p>
          <a:p>
            <a:r>
              <a:rPr lang="en-US" sz="2800">
                <a:solidFill>
                  <a:srgbClr val="cc9900"/>
                </a:solidFill>
                <a:latin typeface="Arial"/>
              </a:rPr>
              <a:t>example</a:t>
            </a:r>
            <a:r>
              <a:rPr lang="en-US" sz="2800">
                <a:latin typeface="Arial"/>
              </a:rPr>
              <a:t>.</a:t>
            </a:r>
            <a:r>
              <a:rPr lang="en-US" sz="2800">
                <a:solidFill>
                  <a:srgbClr val="9933ff"/>
                </a:solidFill>
                <a:latin typeface="Arial"/>
              </a:rPr>
              <a:t>innerHTML</a:t>
            </a:r>
            <a:r>
              <a:rPr lang="en-US" sz="2800">
                <a:latin typeface="Arial"/>
              </a:rPr>
              <a:t> = </a:t>
            </a:r>
            <a:r>
              <a:rPr lang="en-US" sz="2800">
                <a:solidFill>
                  <a:srgbClr val="009933"/>
                </a:solidFill>
                <a:latin typeface="Arial"/>
              </a:rPr>
              <a:t>“new text”</a:t>
            </a:r>
            <a:r>
              <a:rPr lang="en-US" sz="2800"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&lt;p id=”example-text”&gt;new text&lt;/p&gt;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You'll Learn Today!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60800" y="18122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HTML Basics</a:t>
            </a:r>
            <a:endParaRPr/>
          </a:p>
          <a:p>
            <a:r>
              <a:rPr lang="en-US" sz="3200">
                <a:latin typeface="Arial"/>
              </a:rPr>
              <a:t>CSS Basics</a:t>
            </a:r>
            <a:endParaRPr/>
          </a:p>
          <a:p>
            <a:r>
              <a:rPr lang="en-US" sz="3200">
                <a:latin typeface="Arial"/>
              </a:rPr>
              <a:t>Javascript Basics</a:t>
            </a:r>
            <a:endParaRPr/>
          </a:p>
          <a:p>
            <a:r>
              <a:rPr lang="en-US" sz="3200">
                <a:latin typeface="Arial"/>
              </a:rPr>
              <a:t>How to combine them to make awesome things!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Tools:</a:t>
            </a:r>
            <a:endParaRPr/>
          </a:p>
          <a:p>
            <a:r>
              <a:rPr lang="en-US" sz="3200">
                <a:latin typeface="Arial"/>
              </a:rPr>
              <a:t>Codepen.io – rapid prototyping</a:t>
            </a:r>
            <a:endParaRPr/>
          </a:p>
          <a:p>
            <a:r>
              <a:rPr lang="en-US" sz="3200">
                <a:latin typeface="Arial"/>
              </a:rPr>
              <a:t>Developer Tools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Capturing Events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Events can be used to manipulate the DOM based on an action</a:t>
            </a:r>
            <a:endParaRPr/>
          </a:p>
          <a:p>
            <a:endParaRPr/>
          </a:p>
          <a:p>
            <a:r>
              <a:rPr lang="en-US" sz="3200">
                <a:solidFill>
                  <a:srgbClr val="cc9900"/>
                </a:solidFill>
                <a:latin typeface="Arial"/>
              </a:rPr>
              <a:t>example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9900ff"/>
                </a:solidFill>
                <a:latin typeface="Arial"/>
              </a:rPr>
              <a:t>addEventListener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009933"/>
                </a:solidFill>
                <a:latin typeface="Arial"/>
              </a:rPr>
              <a:t>'click'</a:t>
            </a:r>
            <a:r>
              <a:rPr lang="en-US" sz="3200">
                <a:latin typeface="Arial"/>
              </a:rPr>
              <a:t>, </a:t>
            </a:r>
            <a:r>
              <a:rPr lang="en-US" sz="3200">
                <a:solidFill>
                  <a:srgbClr val="cc9900"/>
                </a:solidFill>
                <a:latin typeface="Arial"/>
              </a:rPr>
              <a:t>function</a:t>
            </a:r>
            <a:r>
              <a:rPr lang="en-US" sz="3200">
                <a:latin typeface="Arial"/>
              </a:rPr>
              <a:t>() {</a:t>
            </a:r>
            <a:endParaRPr/>
          </a:p>
          <a:p>
            <a:r>
              <a:rPr lang="en-US" sz="2600">
                <a:solidFill>
                  <a:srgbClr val="cc9900"/>
                </a:solidFill>
                <a:latin typeface="Arial"/>
              </a:rPr>
              <a:t> </a:t>
            </a:r>
            <a:r>
              <a:rPr lang="en-US" sz="2600">
                <a:solidFill>
                  <a:srgbClr val="cc9900"/>
                </a:solidFill>
                <a:latin typeface="Arial"/>
              </a:rPr>
              <a:t>	</a:t>
            </a:r>
            <a:r>
              <a:rPr lang="en-US" sz="2600">
                <a:solidFill>
                  <a:srgbClr val="cc9900"/>
                </a:solidFill>
                <a:latin typeface="Arial"/>
              </a:rPr>
              <a:t>var</a:t>
            </a:r>
            <a:r>
              <a:rPr lang="en-US" sz="2600">
                <a:latin typeface="Arial"/>
              </a:rPr>
              <a:t> 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example</a:t>
            </a:r>
            <a:r>
              <a:rPr lang="en-US" sz="2600">
                <a:latin typeface="Arial"/>
              </a:rPr>
              <a:t> = </a:t>
            </a:r>
            <a:r>
              <a:rPr lang="en-US" sz="2600">
                <a:solidFill>
                  <a:srgbClr val="cc9900"/>
                </a:solidFill>
                <a:latin typeface="Arial"/>
              </a:rPr>
              <a:t>document</a:t>
            </a:r>
            <a:r>
              <a:rPr lang="en-US" sz="2600">
                <a:latin typeface="Arial"/>
              </a:rPr>
              <a:t>.</a:t>
            </a:r>
            <a:r>
              <a:rPr lang="en-US" sz="2600">
                <a:solidFill>
                  <a:srgbClr val="9900ff"/>
                </a:solidFill>
                <a:latin typeface="Arial"/>
              </a:rPr>
              <a:t>getElementById</a:t>
            </a:r>
            <a:r>
              <a:rPr lang="en-US" sz="2600">
                <a:latin typeface="Arial"/>
              </a:rPr>
              <a:t>(</a:t>
            </a:r>
            <a:r>
              <a:rPr lang="en-US" sz="2600">
                <a:solidFill>
                  <a:srgbClr val="009933"/>
                </a:solidFill>
                <a:latin typeface="Arial"/>
              </a:rPr>
              <a:t>'example-text'</a:t>
            </a:r>
            <a:r>
              <a:rPr lang="en-US" sz="2600">
                <a:latin typeface="Arial"/>
              </a:rPr>
              <a:t>);</a:t>
            </a:r>
            <a:endParaRPr/>
          </a:p>
          <a:p>
            <a:r>
              <a:rPr lang="en-US" sz="2600">
                <a:solidFill>
                  <a:srgbClr val="cc9900"/>
                </a:solidFill>
                <a:latin typeface="Arial"/>
              </a:rPr>
              <a:t> </a:t>
            </a:r>
            <a:r>
              <a:rPr lang="en-US" sz="2600">
                <a:solidFill>
                  <a:srgbClr val="cc9900"/>
                </a:solidFill>
                <a:latin typeface="Arial"/>
              </a:rPr>
              <a:t>	</a:t>
            </a:r>
            <a:r>
              <a:rPr lang="en-US" sz="2600">
                <a:solidFill>
                  <a:srgbClr val="0000ff"/>
                </a:solidFill>
                <a:latin typeface="Arial"/>
              </a:rPr>
              <a:t>example</a:t>
            </a:r>
            <a:r>
              <a:rPr lang="en-US" sz="2600">
                <a:latin typeface="Arial"/>
              </a:rPr>
              <a:t>.</a:t>
            </a:r>
            <a:r>
              <a:rPr lang="en-US" sz="2600">
                <a:solidFill>
                  <a:srgbClr val="9900ff"/>
                </a:solidFill>
                <a:latin typeface="Arial"/>
              </a:rPr>
              <a:t>innerHTML</a:t>
            </a:r>
            <a:r>
              <a:rPr lang="en-US" sz="2600">
                <a:latin typeface="Arial"/>
              </a:rPr>
              <a:t> = </a:t>
            </a:r>
            <a:r>
              <a:rPr lang="en-US" sz="2600">
                <a:solidFill>
                  <a:srgbClr val="009933"/>
                </a:solidFill>
                <a:latin typeface="Arial"/>
              </a:rPr>
              <a:t>“new text”</a:t>
            </a:r>
            <a:r>
              <a:rPr lang="en-US" sz="2600">
                <a:latin typeface="Arial"/>
              </a:rPr>
              <a:t>;</a:t>
            </a:r>
            <a:endParaRPr/>
          </a:p>
          <a:p>
            <a:r>
              <a:rPr lang="en-US" sz="3200">
                <a:latin typeface="Arial"/>
              </a:rPr>
              <a:t>});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Changing the content of a div on a click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Changing an image when hovered over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HTML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19760" y="18529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Hyper Text Markup Language</a:t>
            </a:r>
            <a:endParaRPr/>
          </a:p>
          <a:p>
            <a:r>
              <a:rPr lang="en-US" sz="3200">
                <a:latin typeface="Arial"/>
              </a:rPr>
              <a:t>It is the structure of every website</a:t>
            </a:r>
            <a:endParaRPr/>
          </a:p>
          <a:p>
            <a:r>
              <a:rPr lang="en-US" sz="3200">
                <a:latin typeface="Arial"/>
              </a:rPr>
              <a:t>- an empty house that was just built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.html files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HTML Basics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HTML is written with tags: &lt;tag&gt;&lt;/tag&gt;</a:t>
            </a:r>
            <a:endParaRPr/>
          </a:p>
          <a:p>
            <a:r>
              <a:rPr lang="en-US" sz="3200">
                <a:latin typeface="Arial"/>
              </a:rPr>
              <a:t>Most elements have a closing tag, some do not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Common Tags:</a:t>
            </a:r>
            <a:endParaRPr/>
          </a:p>
          <a:p>
            <a:r>
              <a:rPr lang="en-US" sz="3200">
                <a:latin typeface="Arial"/>
              </a:rPr>
              <a:t>&lt;p&gt;&lt;/p&gt;     Paragraph tag - for a block of text</a:t>
            </a:r>
            <a:endParaRPr/>
          </a:p>
          <a:p>
            <a:r>
              <a:rPr lang="en-US" sz="3200">
                <a:latin typeface="Arial"/>
              </a:rPr>
              <a:t>&lt;h1&gt;&lt;/h1&gt;    Header tag - for prominent text</a:t>
            </a:r>
            <a:endParaRPr/>
          </a:p>
          <a:p>
            <a:r>
              <a:rPr lang="en-US" sz="3200">
                <a:latin typeface="Arial"/>
              </a:rPr>
              <a:t>&lt;div&gt;&lt;/div&gt;    Div tag - for containing other tags</a:t>
            </a:r>
            <a:endParaRPr/>
          </a:p>
          <a:p>
            <a:r>
              <a:rPr lang="en-US" sz="3200">
                <a:latin typeface="Arial"/>
              </a:rPr>
              <a:t>&lt;ul&gt;&lt;/ul&gt;     Unordered List - to create bullet points</a:t>
            </a:r>
            <a:endParaRPr/>
          </a:p>
          <a:p>
            <a:r>
              <a:rPr lang="en-US" sz="3200">
                <a:latin typeface="Arial"/>
              </a:rPr>
              <a:t>&lt;a href=”</a:t>
            </a:r>
            <a:r>
              <a:rPr lang="en-US" sz="3200">
                <a:latin typeface="Arial"/>
              </a:rPr>
              <a:t>http://gooogle.com</a:t>
            </a:r>
            <a:r>
              <a:rPr lang="en-US" sz="3200">
                <a:latin typeface="Arial"/>
              </a:rPr>
              <a:t>”&gt;Google&lt;/a&gt; A tag - to create a link to another page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&lt;img src=”puppy.jpg”&gt; Image tag - for displaying an image</a:t>
            </a:r>
            <a:endParaRPr/>
          </a:p>
          <a:p>
            <a:r>
              <a:rPr lang="en-US" sz="3200">
                <a:latin typeface="Arial"/>
              </a:rPr>
              <a:t>&lt;br&gt; Line break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1 - HTML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Header tag</a:t>
            </a:r>
            <a:endParaRPr/>
          </a:p>
          <a:p>
            <a:r>
              <a:rPr lang="en-US" sz="3200">
                <a:latin typeface="Arial"/>
              </a:rPr>
              <a:t>Paragraph tag</a:t>
            </a:r>
            <a:endParaRPr/>
          </a:p>
          <a:p>
            <a:r>
              <a:rPr lang="en-US" sz="3200">
                <a:latin typeface="Arial"/>
              </a:rPr>
              <a:t>Image tag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http://codepen.io/digitalworkshopcenter/pen/jBWQJo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CSS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Cascading Style Sheet</a:t>
            </a:r>
            <a:endParaRPr/>
          </a:p>
          <a:p>
            <a:r>
              <a:rPr lang="en-US" sz="3200">
                <a:latin typeface="Arial"/>
              </a:rPr>
              <a:t>Adds style to the structure of the HTML</a:t>
            </a:r>
            <a:endParaRPr/>
          </a:p>
          <a:p>
            <a:r>
              <a:rPr lang="en-US" sz="3200">
                <a:latin typeface="Arial"/>
              </a:rPr>
              <a:t>Colors, fonts, margins are all added with CSS</a:t>
            </a:r>
            <a:endParaRPr/>
          </a:p>
          <a:p>
            <a:r>
              <a:rPr lang="en-US" sz="3200">
                <a:latin typeface="Arial"/>
              </a:rPr>
              <a:t>- adding paint, carpet, windows, doors to a house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.css files</a:t>
            </a:r>
            <a:endParaRPr/>
          </a:p>
          <a:p>
            <a:r>
              <a:rPr lang="en-US" sz="3200">
                <a:latin typeface="Arial"/>
              </a:rPr>
              <a:t>&lt;style&gt;&lt;/style&gt;</a:t>
            </a:r>
            <a:endParaRPr/>
          </a:p>
          <a:p>
            <a:r>
              <a:rPr lang="en-US" sz="3200">
                <a:latin typeface="Arial"/>
              </a:rPr>
              <a:t>style=””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CSS Basics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General Selector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h1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   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  <a:p>
            <a:r>
              <a:rPr lang="en-US" sz="3200">
                <a:latin typeface="Arial"/>
              </a:rPr>
              <a:t>Classes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.red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   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r>
              <a:rPr lang="en-US" sz="3200">
                <a:latin typeface="Arial"/>
              </a:rPr>
              <a:t>
</a:t>
            </a:r>
            <a:endParaRPr/>
          </a:p>
          <a:p>
            <a:r>
              <a:rPr lang="en-US" sz="3200">
                <a:latin typeface="Arial"/>
              </a:rPr>
              <a:t>IDs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#red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Arial"/>
              </a:rPr>
              <a:t>&lt;h1&gt;Christine&lt;/h1&gt;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400">
                <a:latin typeface="Arial"/>
              </a:rPr>
              <a:t>&lt;h1 class=”red”&gt;Christine&lt;/h1&gt;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400">
                <a:latin typeface="Arial"/>
              </a:rPr>
              <a:t>&lt;h1 id=”red”&gt;Christine&lt;/h1&gt;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Common CSS Properties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color </a:t>
            </a:r>
            <a:endParaRPr/>
          </a:p>
          <a:p>
            <a:r>
              <a:rPr lang="en-US" sz="3200">
                <a:latin typeface="Arial"/>
              </a:rPr>
              <a:t>background-color  </a:t>
            </a:r>
            <a:endParaRPr/>
          </a:p>
          <a:p>
            <a:r>
              <a:rPr lang="en-US" sz="3200">
                <a:latin typeface="Arial"/>
              </a:rPr>
              <a:t>font-family</a:t>
            </a:r>
            <a:endParaRPr/>
          </a:p>
          <a:p>
            <a:r>
              <a:rPr lang="en-US" sz="3200">
                <a:latin typeface="Arial"/>
              </a:rPr>
              <a:t>margin</a:t>
            </a:r>
            <a:endParaRPr/>
          </a:p>
          <a:p>
            <a:r>
              <a:rPr lang="en-US" sz="3200">
                <a:latin typeface="Arial"/>
              </a:rPr>
              <a:t>width</a:t>
            </a:r>
            <a:endParaRPr/>
          </a:p>
          <a:p>
            <a:r>
              <a:rPr lang="en-US" sz="3200">
                <a:latin typeface="Arial"/>
              </a:rPr>
              <a:t>height</a:t>
            </a:r>
            <a:endParaRPr/>
          </a:p>
          <a:p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4023360" y="1809720"/>
            <a:ext cx="6056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Changes the font color</a:t>
            </a:r>
            <a:endParaRPr/>
          </a:p>
          <a:p>
            <a:r>
              <a:rPr lang="en-US" sz="3200">
                <a:latin typeface="Arial"/>
              </a:rPr>
              <a:t>Changes the background color</a:t>
            </a:r>
            <a:endParaRPr/>
          </a:p>
          <a:p>
            <a:r>
              <a:rPr lang="en-US" sz="3200">
                <a:latin typeface="Arial"/>
              </a:rPr>
              <a:t>Changes the font</a:t>
            </a:r>
            <a:endParaRPr/>
          </a:p>
          <a:p>
            <a:r>
              <a:rPr lang="en-US" sz="3200">
                <a:latin typeface="Arial"/>
              </a:rPr>
              <a:t>Adds margins</a:t>
            </a:r>
            <a:endParaRPr/>
          </a:p>
          <a:p>
            <a:r>
              <a:rPr lang="en-US" sz="3200">
                <a:latin typeface="Arial"/>
              </a:rPr>
              <a:t>Element width</a:t>
            </a:r>
            <a:endParaRPr/>
          </a:p>
          <a:p>
            <a:r>
              <a:rPr lang="en-US" sz="3200">
                <a:latin typeface="Arial"/>
              </a:rPr>
              <a:t>Element height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US" sz="3200">
                <a:latin typeface="Arial"/>
              </a:rPr>
              <a:t>Add background color</a:t>
            </a:r>
            <a:endParaRPr/>
          </a:p>
          <a:p>
            <a:r>
              <a:rPr lang="en-US" sz="3200">
                <a:latin typeface="Arial"/>
              </a:rPr>
              <a:t>Add different font</a:t>
            </a:r>
            <a:endParaRPr/>
          </a:p>
          <a:p>
            <a:r>
              <a:rPr lang="en-US" sz="3200">
                <a:latin typeface="Arial"/>
              </a:rPr>
              <a:t>Add different font color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Application>LibreOffice/4.4.4.3$MacOSX_X86_64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2017-03-01T22:39:44Z</dcterms:created>
  <dc:language>en-US</dc:language>
  <dcterms:modified xsi:type="dcterms:W3CDTF">2017-03-02T16:21:23Z</dcterms:modified>
  <cp:revision>26</cp:revision>
</cp:coreProperties>
</file>