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66" d="100"/>
          <a:sy n="66" d="100"/>
        </p:scale>
        <p:origin x="-2490" y="-1297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7/16/2021</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192"/>
          <p:cNvSpPr txBox="1">
            <a:spLocks noChangeArrowheads="1"/>
          </p:cNvSpPr>
          <p:nvPr/>
        </p:nvSpPr>
        <p:spPr bwMode="auto">
          <a:xfrm>
            <a:off x="10925018" y="7069721"/>
            <a:ext cx="8407576" cy="1118501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p:txBody>
      </p:sp>
      <p:pic>
        <p:nvPicPr>
          <p:cNvPr id="1030" name="Picture 6" descr="Trong hình ảnh có thể có: văn bả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6573" y="1156736"/>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smtClean="0">
                <a:solidFill>
                  <a:schemeClr val="accent3">
                    <a:lumMod val="20000"/>
                    <a:lumOff val="80000"/>
                  </a:schemeClr>
                </a:solidFill>
                <a:latin typeface="+mn-lt"/>
              </a:rPr>
              <a:t>Le </a:t>
            </a:r>
            <a:r>
              <a:rPr lang="en-US" sz="4600" dirty="0" err="1" smtClean="0">
                <a:solidFill>
                  <a:schemeClr val="accent3">
                    <a:lumMod val="20000"/>
                    <a:lumOff val="80000"/>
                  </a:schemeClr>
                </a:solidFill>
                <a:latin typeface="+mn-lt"/>
              </a:rPr>
              <a:t>Huy</a:t>
            </a:r>
            <a:r>
              <a:rPr lang="en-US" sz="4600" dirty="0" smtClean="0">
                <a:solidFill>
                  <a:schemeClr val="accent3">
                    <a:lumMod val="20000"/>
                    <a:lumOff val="80000"/>
                  </a:schemeClr>
                </a:solidFill>
                <a:latin typeface="+mn-lt"/>
              </a:rPr>
              <a:t> Phat – Student Implementation</a:t>
            </a:r>
            <a:endParaRPr lang="en-US" sz="4600" baseline="30000" dirty="0">
              <a:solidFill>
                <a:schemeClr val="accent3">
                  <a:lumMod val="20000"/>
                  <a:lumOff val="80000"/>
                </a:schemeClr>
              </a:solidFill>
              <a:latin typeface="+mn-lt"/>
            </a:endParaRPr>
          </a:p>
          <a:p>
            <a:pPr algn="ctr" eaLnBrk="1" hangingPunct="1"/>
            <a:r>
              <a:rPr lang="en-US" sz="4600" dirty="0">
                <a:solidFill>
                  <a:schemeClr val="accent3">
                    <a:lumMod val="20000"/>
                    <a:lumOff val="80000"/>
                  </a:schemeClr>
                </a:solidFill>
                <a:latin typeface="+mn-lt"/>
              </a:rPr>
              <a:t>Industrial University of Ho Chi Minh City, Faculty of Electronics Technology</a:t>
            </a:r>
          </a:p>
        </p:txBody>
      </p:sp>
      <p:sp>
        <p:nvSpPr>
          <p:cNvPr id="26" name="TextBox 25"/>
          <p:cNvSpPr txBox="1"/>
          <p:nvPr/>
        </p:nvSpPr>
        <p:spPr>
          <a:xfrm>
            <a:off x="11514626" y="38661284"/>
            <a:ext cx="18494548" cy="2852949"/>
          </a:xfrm>
          <a:prstGeom prst="rect">
            <a:avLst/>
          </a:prstGeom>
          <a:noFill/>
        </p:spPr>
        <p:txBody>
          <a:bodyPr wrap="square" lIns="86970" tIns="86970" rIns="86970" bIns="86970" numCol="1" spcCol="434850" rtlCol="0">
            <a:noAutofit/>
          </a:bodyPr>
          <a:lstStyle/>
          <a:p>
            <a:r>
              <a:rPr lang="en-US" sz="2200" b="1" dirty="0"/>
              <a:t>1. </a:t>
            </a:r>
            <a:r>
              <a:rPr lang="en-US" sz="2200" dirty="0"/>
              <a:t>Kamal Nigam, Andrew McCallum, “A Comparison of Event Models for Naive Bayes Text Classification”, School of Computer Science Carnegie Mellon University Pittsburgh, PA 15213.</a:t>
            </a:r>
          </a:p>
          <a:p>
            <a:r>
              <a:rPr lang="en-US" sz="2200" b="1" dirty="0"/>
              <a:t>2.</a:t>
            </a:r>
            <a:r>
              <a:rPr lang="en-US" sz="2200" dirty="0"/>
              <a:t> Hiroshi </a:t>
            </a:r>
            <a:r>
              <a:rPr lang="en-US" sz="2200" dirty="0" err="1"/>
              <a:t>Shimodaira</a:t>
            </a:r>
            <a:r>
              <a:rPr lang="en-US" sz="2200" dirty="0"/>
              <a:t>, “Text Classification using Naive Bayes”, January-March 2020</a:t>
            </a:r>
          </a:p>
          <a:p>
            <a:r>
              <a:rPr lang="en-US" sz="2200" b="1" dirty="0"/>
              <a:t>3. </a:t>
            </a:r>
            <a:r>
              <a:rPr lang="en-US" sz="2200" dirty="0"/>
              <a:t>Mai </a:t>
            </a:r>
            <a:r>
              <a:rPr lang="en-US" sz="2200" dirty="0" err="1"/>
              <a:t>Thanh</a:t>
            </a:r>
            <a:r>
              <a:rPr lang="en-US" sz="2200" dirty="0"/>
              <a:t> </a:t>
            </a:r>
            <a:r>
              <a:rPr lang="en-US" sz="2200" dirty="0" err="1"/>
              <a:t>Tuấn</a:t>
            </a:r>
            <a:r>
              <a:rPr lang="en-US" sz="2200" dirty="0"/>
              <a:t>, “THIẾT KẾ ĐIỀU KHIỂN THIẾT BỊ BẰNG GIỌNG NÓI VỚI GOOGLE ASSISTANT (GOOGLE HOME)”, </a:t>
            </a:r>
            <a:r>
              <a:rPr lang="en-US" sz="2200" dirty="0" err="1"/>
              <a:t>Trường</a:t>
            </a:r>
            <a:r>
              <a:rPr lang="en-US" sz="2200" dirty="0"/>
              <a:t> </a:t>
            </a:r>
            <a:r>
              <a:rPr lang="en-US" sz="2200" dirty="0" err="1"/>
              <a:t>Đại</a:t>
            </a:r>
            <a:r>
              <a:rPr lang="en-US" sz="2200" dirty="0"/>
              <a:t> </a:t>
            </a:r>
            <a:r>
              <a:rPr lang="en-US" sz="2200" dirty="0" err="1"/>
              <a:t>Học</a:t>
            </a:r>
            <a:r>
              <a:rPr lang="en-US" sz="2200" dirty="0"/>
              <a:t> </a:t>
            </a:r>
            <a:r>
              <a:rPr lang="en-US" sz="2200" dirty="0" err="1"/>
              <a:t>Bà</a:t>
            </a:r>
            <a:r>
              <a:rPr lang="en-US" sz="2200" dirty="0"/>
              <a:t> </a:t>
            </a:r>
            <a:r>
              <a:rPr lang="en-US" sz="2200" dirty="0" err="1"/>
              <a:t>Rịa-Vũng</a:t>
            </a:r>
            <a:r>
              <a:rPr lang="en-US" sz="2200" dirty="0"/>
              <a:t> </a:t>
            </a:r>
            <a:r>
              <a:rPr lang="en-US" sz="2200" dirty="0" err="1"/>
              <a:t>Tàu</a:t>
            </a:r>
            <a:r>
              <a:rPr lang="en-US" sz="2200" dirty="0"/>
              <a:t>, </a:t>
            </a:r>
            <a:r>
              <a:rPr lang="en-US" sz="2200" dirty="0" err="1"/>
              <a:t>Bà</a:t>
            </a:r>
            <a:r>
              <a:rPr lang="en-US" sz="2200" dirty="0"/>
              <a:t> </a:t>
            </a:r>
            <a:r>
              <a:rPr lang="en-US" sz="2200" dirty="0" err="1"/>
              <a:t>Rịa-Vũng</a:t>
            </a:r>
            <a:r>
              <a:rPr lang="en-US" sz="2200" dirty="0"/>
              <a:t> </a:t>
            </a:r>
            <a:r>
              <a:rPr lang="en-US" sz="2200" dirty="0" err="1"/>
              <a:t>Tàu,Tháng</a:t>
            </a:r>
            <a:r>
              <a:rPr lang="en-US" sz="2200" dirty="0"/>
              <a:t> 06 </a:t>
            </a:r>
            <a:r>
              <a:rPr lang="en-US" sz="2200" dirty="0" err="1"/>
              <a:t>Năm</a:t>
            </a:r>
            <a:r>
              <a:rPr lang="en-US" sz="2200" dirty="0"/>
              <a:t> 2019.</a:t>
            </a:r>
          </a:p>
          <a:p>
            <a:r>
              <a:rPr lang="en-US" sz="2200" b="1" dirty="0"/>
              <a:t>4. </a:t>
            </a:r>
            <a:r>
              <a:rPr lang="en-US" sz="2200" dirty="0"/>
              <a:t>https://vietbaixuyenviet.com/ifttt-la-gi/</a:t>
            </a:r>
          </a:p>
          <a:p>
            <a:r>
              <a:rPr lang="en-US" sz="2200" b="1" dirty="0"/>
              <a:t>5. </a:t>
            </a:r>
            <a:r>
              <a:rPr lang="en-US" sz="2200" dirty="0"/>
              <a:t>https://viblo.asia/p/mo-hinh-phan-lop-naive-bayes-vyDZO0A7lwj</a:t>
            </a:r>
          </a:p>
          <a:p>
            <a:r>
              <a:rPr lang="en-US" sz="2200" b="1" dirty="0"/>
              <a:t>6.</a:t>
            </a:r>
            <a:r>
              <a:rPr lang="en-US" sz="2200" dirty="0"/>
              <a:t> https://machinelearningcoban.com/2017/08/08/nbc/</a:t>
            </a:r>
          </a:p>
          <a:p>
            <a:r>
              <a:rPr lang="en-US" sz="2200" b="1" dirty="0"/>
              <a:t>7.</a:t>
            </a:r>
            <a:r>
              <a:rPr lang="en-US" sz="2200" dirty="0"/>
              <a:t> https://codetudau.com/posts/machine-learning-nlp-scikit-learn/</a:t>
            </a:r>
          </a:p>
          <a:p>
            <a:r>
              <a:rPr lang="en-US" sz="2200" b="1" dirty="0"/>
              <a:t>8.</a:t>
            </a:r>
            <a:r>
              <a:rPr lang="en-US" sz="2200" dirty="0"/>
              <a:t> https://dientuviet.com/huong-dan-lam-mach-nguon-on-ap-su-dung-ic-lm2596/</a:t>
            </a:r>
          </a:p>
          <a:p>
            <a:endParaRPr lang="en-US" sz="2200" dirty="0"/>
          </a:p>
        </p:txBody>
      </p:sp>
      <p:sp>
        <p:nvSpPr>
          <p:cNvPr id="27" name="TextBox 26"/>
          <p:cNvSpPr txBox="1"/>
          <p:nvPr/>
        </p:nvSpPr>
        <p:spPr>
          <a:xfrm>
            <a:off x="11514626" y="37734448"/>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681515" y="7132373"/>
            <a:ext cx="8407576" cy="1069257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nSpc>
                <a:spcPct val="150000"/>
              </a:lnSpc>
              <a:buFont typeface="Arial" panose="020B0604020202020204" pitchFamily="34" charset="0"/>
              <a:buChar char="•"/>
            </a:pPr>
            <a:r>
              <a:rPr lang="en-US" sz="3200" dirty="0">
                <a:latin typeface="+mn-lt"/>
              </a:rPr>
              <a:t>Making the place where you are or where you work smart and optimizing daily work to improve lives and increase work productivity is something we are all concerned about</a:t>
            </a:r>
            <a:r>
              <a:rPr lang="en-US" sz="3200" dirty="0" smtClean="0">
                <a:latin typeface="+mn-lt"/>
              </a:rPr>
              <a:t>.</a:t>
            </a:r>
          </a:p>
          <a:p>
            <a:pPr marL="457200" indent="-457200">
              <a:lnSpc>
                <a:spcPct val="150000"/>
              </a:lnSpc>
              <a:buFont typeface="Arial" panose="020B0604020202020204" pitchFamily="34" charset="0"/>
              <a:buChar char="•"/>
            </a:pPr>
            <a:r>
              <a:rPr lang="en-US" sz="3200" dirty="0" smtClean="0">
                <a:latin typeface="+mn-lt"/>
              </a:rPr>
              <a:t>That's </a:t>
            </a:r>
            <a:r>
              <a:rPr lang="en-US" sz="3200" dirty="0">
                <a:latin typeface="+mn-lt"/>
              </a:rPr>
              <a:t>why I came up with the idea of applying AIOT to build a system capable of recognizing your voice and classifying what you intend to do to take action immediately. Immediately no matter where you are, just within the range of the device's voice recognition, everything around you is just waiting for your voice command to speak</a:t>
            </a:r>
            <a:r>
              <a:rPr lang="en-US" sz="3200" dirty="0" smtClean="0">
                <a:latin typeface="+mn-lt"/>
              </a:rPr>
              <a:t>.</a:t>
            </a:r>
          </a:p>
          <a:p>
            <a:pPr marL="457200" indent="-457200">
              <a:lnSpc>
                <a:spcPct val="150000"/>
              </a:lnSpc>
              <a:buFont typeface="Arial" panose="020B0604020202020204" pitchFamily="34" charset="0"/>
              <a:buChar char="•"/>
            </a:pPr>
            <a:endParaRPr lang="en-US" sz="3200" dirty="0">
              <a:latin typeface="+mn-lt"/>
            </a:endParaRPr>
          </a:p>
          <a:p>
            <a:pPr marL="457200" indent="-457200">
              <a:lnSpc>
                <a:spcPct val="150000"/>
              </a:lnSpc>
              <a:buFont typeface="Arial" panose="020B0604020202020204" pitchFamily="34" charset="0"/>
              <a:buChar char="•"/>
            </a:pPr>
            <a:endParaRPr lang="en-US" sz="3200" dirty="0" smtClean="0">
              <a:latin typeface="+mn-lt"/>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20186011" y="14083734"/>
            <a:ext cx="8407576" cy="14201223"/>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r>
              <a:rPr lang="en-US" sz="3000" dirty="0" smtClean="0">
                <a:latin typeface="Calibri" pitchFamily="34" charset="0"/>
              </a:rPr>
              <a:t> </a:t>
            </a: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p:txBody>
      </p:sp>
      <p:sp>
        <p:nvSpPr>
          <p:cNvPr id="34" name="Rectangle 33"/>
          <p:cNvSpPr/>
          <p:nvPr/>
        </p:nvSpPr>
        <p:spPr>
          <a:xfrm>
            <a:off x="10925018" y="6240826"/>
            <a:ext cx="8412408" cy="90689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System Structure</a:t>
            </a:r>
            <a:endParaRPr lang="en-US" sz="5400" b="1" dirty="0">
              <a:solidFill>
                <a:schemeClr val="accent3">
                  <a:lumMod val="20000"/>
                  <a:lumOff val="80000"/>
                </a:schemeClr>
              </a:solidFill>
            </a:endParaRPr>
          </a:p>
        </p:txBody>
      </p:sp>
      <p:sp>
        <p:nvSpPr>
          <p:cNvPr id="14" name="Text Box 193"/>
          <p:cNvSpPr txBox="1">
            <a:spLocks noChangeArrowheads="1"/>
          </p:cNvSpPr>
          <p:nvPr/>
        </p:nvSpPr>
        <p:spPr bwMode="auto">
          <a:xfrm>
            <a:off x="881175" y="29707350"/>
            <a:ext cx="28465095" cy="2197937"/>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ctr" eaLnBrk="1" hangingPunct="1">
              <a:buFontTx/>
              <a:buChar char="-"/>
            </a:pPr>
            <a:r>
              <a:rPr lang="en-US" sz="3000" dirty="0"/>
              <a:t>Latency of Node device and Control device depends on internet speed and processor speed of microcontroller.</a:t>
            </a:r>
          </a:p>
          <a:p>
            <a:pPr marL="457200" indent="-457200" algn="ctr" eaLnBrk="1" hangingPunct="1">
              <a:buFontTx/>
              <a:buChar char="-"/>
            </a:pPr>
            <a:r>
              <a:rPr lang="en-US" sz="3000" dirty="0"/>
              <a:t>Lora transmission distance is just over 100m in obstructed environment and 500m in unobstructed environment.</a:t>
            </a:r>
          </a:p>
          <a:p>
            <a:pPr marL="457200" indent="-457200" algn="ctr" eaLnBrk="1" hangingPunct="1">
              <a:buFontTx/>
              <a:buChar char="-"/>
            </a:pPr>
            <a:r>
              <a:rPr lang="en-US" sz="3000" dirty="0"/>
              <a:t>The accuracy of the predictive model depends on the number of documents that are included in training the model.</a:t>
            </a:r>
          </a:p>
          <a:p>
            <a:pPr marL="457200" indent="-457200" algn="ctr" eaLnBrk="1" hangingPunct="1">
              <a:buFontTx/>
              <a:buChar char="-"/>
            </a:pPr>
            <a:endParaRPr lang="en-US" sz="3000" dirty="0"/>
          </a:p>
        </p:txBody>
      </p:sp>
      <p:sp>
        <p:nvSpPr>
          <p:cNvPr id="36" name="Rectangle 35"/>
          <p:cNvSpPr/>
          <p:nvPr/>
        </p:nvSpPr>
        <p:spPr>
          <a:xfrm>
            <a:off x="881174" y="28619913"/>
            <a:ext cx="28465095" cy="106458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sp>
        <p:nvSpPr>
          <p:cNvPr id="45" name="Rectangle 44"/>
          <p:cNvSpPr/>
          <p:nvPr/>
        </p:nvSpPr>
        <p:spPr>
          <a:xfrm>
            <a:off x="20186011" y="13218808"/>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 and </a:t>
            </a:r>
            <a:r>
              <a:rPr lang="en-US" sz="5400" b="1" dirty="0" smtClean="0">
                <a:solidFill>
                  <a:schemeClr val="accent3">
                    <a:lumMod val="20000"/>
                    <a:lumOff val="80000"/>
                  </a:schemeClr>
                </a:solidFill>
              </a:rPr>
              <a:t>Discussion</a:t>
            </a:r>
            <a:endParaRPr lang="en-US" sz="5400" b="1" dirty="0">
              <a:solidFill>
                <a:schemeClr val="accent3">
                  <a:lumMod val="20000"/>
                  <a:lumOff val="80000"/>
                </a:schemeClr>
              </a:solidFill>
            </a:endParaRPr>
          </a:p>
        </p:txBody>
      </p:sp>
      <p:sp>
        <p:nvSpPr>
          <p:cNvPr id="42" name="Text Box 193"/>
          <p:cNvSpPr txBox="1">
            <a:spLocks noChangeArrowheads="1"/>
          </p:cNvSpPr>
          <p:nvPr/>
        </p:nvSpPr>
        <p:spPr bwMode="auto">
          <a:xfrm>
            <a:off x="1646239" y="19637885"/>
            <a:ext cx="8407576" cy="872280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a:p>
            <a:pPr defTabSz="1108833">
              <a:defRPr/>
            </a:pPr>
            <a:endParaRPr lang="en-US" sz="3200" dirty="0" smtClean="0">
              <a:latin typeface="Arial" panose="020B0604020202020204" pitchFamily="34" charset="0"/>
              <a:cs typeface="Arial" panose="020B0604020202020204" pitchFamily="34" charset="0"/>
            </a:endParaRPr>
          </a:p>
        </p:txBody>
      </p:sp>
      <p:sp>
        <p:nvSpPr>
          <p:cNvPr id="43" name="Rectangle 42"/>
          <p:cNvSpPr/>
          <p:nvPr/>
        </p:nvSpPr>
        <p:spPr>
          <a:xfrm>
            <a:off x="1646239" y="18746338"/>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Product</a:t>
            </a:r>
            <a:endParaRPr lang="en-US" sz="5400" b="1" dirty="0">
              <a:solidFill>
                <a:schemeClr val="accent3">
                  <a:lumMod val="20000"/>
                  <a:lumOff val="80000"/>
                </a:schemeClr>
              </a:solidFill>
            </a:endParaRPr>
          </a:p>
        </p:txBody>
      </p:sp>
      <p:sp>
        <p:nvSpPr>
          <p:cNvPr id="44" name="Text Box 193"/>
          <p:cNvSpPr txBox="1">
            <a:spLocks noChangeArrowheads="1"/>
          </p:cNvSpPr>
          <p:nvPr/>
        </p:nvSpPr>
        <p:spPr bwMode="auto">
          <a:xfrm>
            <a:off x="881175" y="36263617"/>
            <a:ext cx="28465096" cy="1159191"/>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09585" algn="ctr">
              <a:lnSpc>
                <a:spcPct val="150000"/>
              </a:lnSpc>
            </a:pPr>
            <a:r>
              <a:rPr lang="en-US" sz="3500" b="1" dirty="0">
                <a:latin typeface="+mn-lt"/>
                <a:cs typeface="Arial" panose="020B0604020202020204" pitchFamily="34" charset="0"/>
              </a:rPr>
              <a:t>Sincere thanks to </a:t>
            </a:r>
            <a:r>
              <a:rPr lang="en-US" sz="3500" b="1" dirty="0" smtClean="0">
                <a:latin typeface="+mn-lt"/>
                <a:cs typeface="Arial" panose="020B0604020202020204" pitchFamily="34" charset="0"/>
              </a:rPr>
              <a:t>MSc</a:t>
            </a:r>
            <a:r>
              <a:rPr lang="en-US" sz="3500" b="1" dirty="0" smtClean="0">
                <a:latin typeface="+mn-lt"/>
                <a:cs typeface="Arial" panose="020B0604020202020204" pitchFamily="34" charset="0"/>
              </a:rPr>
              <a:t> </a:t>
            </a:r>
            <a:r>
              <a:rPr lang="en-US" sz="3500" b="1" dirty="0">
                <a:latin typeface="+mn-lt"/>
                <a:cs typeface="Arial" panose="020B0604020202020204" pitchFamily="34" charset="0"/>
              </a:rPr>
              <a:t>Cao Van </a:t>
            </a:r>
            <a:r>
              <a:rPr lang="en-US" sz="3500" b="1" dirty="0" err="1">
                <a:latin typeface="+mn-lt"/>
                <a:cs typeface="Arial" panose="020B0604020202020204" pitchFamily="34" charset="0"/>
              </a:rPr>
              <a:t>Kien</a:t>
            </a:r>
            <a:r>
              <a:rPr lang="en-US" sz="3500" b="1" dirty="0">
                <a:latin typeface="+mn-lt"/>
                <a:cs typeface="Arial" panose="020B0604020202020204" pitchFamily="34" charset="0"/>
              </a:rPr>
              <a:t> for supporting and helping us complete the product and presentation.</a:t>
            </a:r>
          </a:p>
        </p:txBody>
      </p:sp>
      <p:sp>
        <p:nvSpPr>
          <p:cNvPr id="46" name="Rectangle 45"/>
          <p:cNvSpPr/>
          <p:nvPr/>
        </p:nvSpPr>
        <p:spPr>
          <a:xfrm>
            <a:off x="881175" y="34880762"/>
            <a:ext cx="28465095" cy="14212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Acknowledgment</a:t>
            </a:r>
            <a:endParaRPr lang="en-US" sz="5400" b="1" dirty="0">
              <a:solidFill>
                <a:schemeClr val="accent3">
                  <a:lumMod val="20000"/>
                  <a:lumOff val="80000"/>
                </a:schemeClr>
              </a:solidFill>
            </a:endParaRPr>
          </a:p>
        </p:txBody>
      </p:sp>
      <p:pic>
        <p:nvPicPr>
          <p:cNvPr id="1026" name="Picture 2" descr="Các mẫu logo và ý nghĩa logo trường ĐH Công nghiệp TP Hồ Chí Minh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294" y="1156736"/>
            <a:ext cx="2856914" cy="2856914"/>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122"/>
          <p:cNvSpPr txBox="1">
            <a:spLocks noChangeArrowheads="1"/>
          </p:cNvSpPr>
          <p:nvPr/>
        </p:nvSpPr>
        <p:spPr bwMode="auto">
          <a:xfrm>
            <a:off x="4570801" y="84189"/>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VOICE DEVICE CONTROL APPLY RECOGNITION API LIBRARY</a:t>
            </a:r>
          </a:p>
        </p:txBody>
      </p:sp>
      <p:sp>
        <p:nvSpPr>
          <p:cNvPr id="37" name="Text Box 193"/>
          <p:cNvSpPr txBox="1">
            <a:spLocks noChangeArrowheads="1"/>
          </p:cNvSpPr>
          <p:nvPr/>
        </p:nvSpPr>
        <p:spPr bwMode="auto">
          <a:xfrm>
            <a:off x="10917043" y="19668365"/>
            <a:ext cx="8407576" cy="872280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a:p>
            <a:pPr eaLnBrk="1" hangingPunct="1"/>
            <a:endParaRPr lang="en-US" sz="3200" dirty="0">
              <a:cs typeface="Arial" panose="020B0604020202020204" pitchFamily="34" charset="0"/>
            </a:endParaRPr>
          </a:p>
          <a:p>
            <a:pPr eaLnBrk="1" hangingPunct="1"/>
            <a:endParaRPr lang="en-US" sz="3200" dirty="0" smtClean="0">
              <a:cs typeface="Arial" panose="020B0604020202020204" pitchFamily="34" charset="0"/>
            </a:endParaRPr>
          </a:p>
        </p:txBody>
      </p:sp>
      <p:sp>
        <p:nvSpPr>
          <p:cNvPr id="38" name="Rectangle 37"/>
          <p:cNvSpPr/>
          <p:nvPr/>
        </p:nvSpPr>
        <p:spPr>
          <a:xfrm>
            <a:off x="10917043" y="18746338"/>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System Design</a:t>
            </a:r>
          </a:p>
        </p:txBody>
      </p:sp>
      <p:sp>
        <p:nvSpPr>
          <p:cNvPr id="6" name="TextBox 5"/>
          <p:cNvSpPr txBox="1"/>
          <p:nvPr/>
        </p:nvSpPr>
        <p:spPr>
          <a:xfrm>
            <a:off x="11611953" y="23467582"/>
            <a:ext cx="7156635" cy="553998"/>
          </a:xfrm>
          <a:prstGeom prst="rect">
            <a:avLst/>
          </a:prstGeom>
          <a:noFill/>
        </p:spPr>
        <p:txBody>
          <a:bodyPr wrap="square" rtlCol="0">
            <a:spAutoFit/>
          </a:bodyPr>
          <a:lstStyle/>
          <a:p>
            <a:pPr algn="ctr"/>
            <a:r>
              <a:rPr lang="en-US" sz="3000" dirty="0" smtClean="0"/>
              <a:t>Figure 3: Design 3D for End Node</a:t>
            </a:r>
            <a:endParaRPr lang="en-US" sz="3000" dirty="0"/>
          </a:p>
        </p:txBody>
      </p:sp>
      <p:sp>
        <p:nvSpPr>
          <p:cNvPr id="47" name="TextBox 46"/>
          <p:cNvSpPr txBox="1"/>
          <p:nvPr/>
        </p:nvSpPr>
        <p:spPr>
          <a:xfrm>
            <a:off x="11536544" y="27682847"/>
            <a:ext cx="7156635" cy="553998"/>
          </a:xfrm>
          <a:prstGeom prst="rect">
            <a:avLst/>
          </a:prstGeom>
          <a:noFill/>
        </p:spPr>
        <p:txBody>
          <a:bodyPr wrap="square" rtlCol="0">
            <a:spAutoFit/>
          </a:bodyPr>
          <a:lstStyle/>
          <a:p>
            <a:pPr algn="ctr"/>
            <a:r>
              <a:rPr lang="en-US" sz="3000" dirty="0" smtClean="0"/>
              <a:t>Figure 4: </a:t>
            </a:r>
            <a:r>
              <a:rPr lang="en-US" sz="3000" dirty="0"/>
              <a:t>Design </a:t>
            </a:r>
            <a:r>
              <a:rPr lang="en-US" sz="3000" dirty="0" smtClean="0"/>
              <a:t>2D </a:t>
            </a:r>
            <a:r>
              <a:rPr lang="en-US" sz="3000" dirty="0"/>
              <a:t>for End Node</a:t>
            </a:r>
          </a:p>
        </p:txBody>
      </p:sp>
      <p:sp>
        <p:nvSpPr>
          <p:cNvPr id="48" name="TextBox 47"/>
          <p:cNvSpPr txBox="1"/>
          <p:nvPr/>
        </p:nvSpPr>
        <p:spPr>
          <a:xfrm>
            <a:off x="2306293" y="23153040"/>
            <a:ext cx="7156635" cy="584775"/>
          </a:xfrm>
          <a:prstGeom prst="rect">
            <a:avLst/>
          </a:prstGeom>
          <a:noFill/>
        </p:spPr>
        <p:txBody>
          <a:bodyPr wrap="square" rtlCol="0">
            <a:spAutoFit/>
          </a:bodyPr>
          <a:lstStyle/>
          <a:p>
            <a:pPr algn="ctr"/>
            <a:r>
              <a:rPr lang="en-US" sz="3200" dirty="0" smtClean="0"/>
              <a:t>Figure 1: Node device</a:t>
            </a:r>
            <a:endParaRPr lang="en-US" sz="3200" dirty="0"/>
          </a:p>
        </p:txBody>
      </p:sp>
      <p:sp>
        <p:nvSpPr>
          <p:cNvPr id="50" name="TextBox 49"/>
          <p:cNvSpPr txBox="1"/>
          <p:nvPr/>
        </p:nvSpPr>
        <p:spPr>
          <a:xfrm>
            <a:off x="2414402" y="27447059"/>
            <a:ext cx="7156635" cy="584775"/>
          </a:xfrm>
          <a:prstGeom prst="rect">
            <a:avLst/>
          </a:prstGeom>
          <a:noFill/>
        </p:spPr>
        <p:txBody>
          <a:bodyPr wrap="square" rtlCol="0">
            <a:spAutoFit/>
          </a:bodyPr>
          <a:lstStyle/>
          <a:p>
            <a:pPr algn="ctr"/>
            <a:r>
              <a:rPr lang="en-US" sz="3200" dirty="0" smtClean="0"/>
              <a:t>Figure 2: Control device</a:t>
            </a:r>
            <a:endParaRPr lang="en-US" sz="3200" dirty="0"/>
          </a:p>
        </p:txBody>
      </p:sp>
      <p:sp>
        <p:nvSpPr>
          <p:cNvPr id="52" name="TextBox 51"/>
          <p:cNvSpPr txBox="1"/>
          <p:nvPr/>
        </p:nvSpPr>
        <p:spPr>
          <a:xfrm>
            <a:off x="20364033" y="19419302"/>
            <a:ext cx="8554207" cy="553998"/>
          </a:xfrm>
          <a:prstGeom prst="rect">
            <a:avLst/>
          </a:prstGeom>
          <a:noFill/>
        </p:spPr>
        <p:txBody>
          <a:bodyPr wrap="square" rtlCol="0">
            <a:spAutoFit/>
          </a:bodyPr>
          <a:lstStyle/>
          <a:p>
            <a:pPr algn="ctr"/>
            <a:r>
              <a:rPr lang="en-US" sz="3000" dirty="0" smtClean="0"/>
              <a:t>Figure 5: </a:t>
            </a:r>
            <a:r>
              <a:rPr lang="en-US" sz="3000" dirty="0"/>
              <a:t>Website interface on raspberry</a:t>
            </a:r>
          </a:p>
        </p:txBody>
      </p:sp>
      <p:sp>
        <p:nvSpPr>
          <p:cNvPr id="53" name="TextBox 52"/>
          <p:cNvSpPr txBox="1"/>
          <p:nvPr/>
        </p:nvSpPr>
        <p:spPr>
          <a:xfrm>
            <a:off x="20915827" y="25715815"/>
            <a:ext cx="7119333" cy="1477328"/>
          </a:xfrm>
          <a:prstGeom prst="rect">
            <a:avLst/>
          </a:prstGeom>
          <a:noFill/>
        </p:spPr>
        <p:txBody>
          <a:bodyPr wrap="square" rtlCol="0">
            <a:spAutoFit/>
          </a:bodyPr>
          <a:lstStyle/>
          <a:p>
            <a:pPr algn="ctr"/>
            <a:r>
              <a:rPr lang="en-US" sz="3000" dirty="0" smtClean="0"/>
              <a:t>Figure 6: </a:t>
            </a:r>
            <a:r>
              <a:rPr lang="en-US" sz="3000" dirty="0"/>
              <a:t>Results of controlling lights by voice through predictive machine learning model on 10 output layers</a:t>
            </a:r>
          </a:p>
        </p:txBody>
      </p:sp>
      <p:grpSp>
        <p:nvGrpSpPr>
          <p:cNvPr id="62" name="Group 61"/>
          <p:cNvGrpSpPr/>
          <p:nvPr/>
        </p:nvGrpSpPr>
        <p:grpSpPr>
          <a:xfrm>
            <a:off x="20186328" y="6240898"/>
            <a:ext cx="8407576" cy="6380542"/>
            <a:chOff x="34557348" y="14255675"/>
            <a:chExt cx="8407576" cy="6380542"/>
          </a:xfrm>
        </p:grpSpPr>
        <p:sp>
          <p:nvSpPr>
            <p:cNvPr id="57" name="Rectangle 56"/>
            <p:cNvSpPr/>
            <p:nvPr/>
          </p:nvSpPr>
          <p:spPr>
            <a:xfrm>
              <a:off x="34557348" y="14255675"/>
              <a:ext cx="8407576" cy="90689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Function/Advantages</a:t>
              </a:r>
            </a:p>
          </p:txBody>
        </p:sp>
        <p:sp>
          <p:nvSpPr>
            <p:cNvPr id="60" name="Text Box 193"/>
            <p:cNvSpPr txBox="1">
              <a:spLocks noChangeArrowheads="1"/>
            </p:cNvSpPr>
            <p:nvPr/>
          </p:nvSpPr>
          <p:spPr bwMode="auto">
            <a:xfrm>
              <a:off x="34557348" y="15114293"/>
              <a:ext cx="8407576" cy="552192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nSpc>
                  <a:spcPct val="150000"/>
                </a:lnSpc>
              </a:pPr>
              <a:r>
                <a:rPr lang="en-US" sz="3200" dirty="0">
                  <a:latin typeface="Calibri" panose="020F0502020204030204" pitchFamily="34" charset="0"/>
                  <a:cs typeface="Calibri" panose="020F0502020204030204" pitchFamily="34" charset="0"/>
                </a:rPr>
                <a:t>Control devices (lights, pumps, ..) by voice and monitor the status of devices on the website.</a:t>
              </a:r>
            </a:p>
            <a:p>
              <a:pPr marL="457200" indent="-457200">
                <a:lnSpc>
                  <a:spcPct val="150000"/>
                </a:lnSpc>
                <a:buFont typeface="Wingdings" panose="05000000000000000000" pitchFamily="2" charset="2"/>
                <a:buChar char="ü"/>
              </a:pPr>
              <a:r>
                <a:rPr lang="en-US" sz="3200" dirty="0">
                  <a:latin typeface="Calibri" panose="020F0502020204030204" pitchFamily="34" charset="0"/>
                  <a:cs typeface="Calibri" panose="020F0502020204030204" pitchFamily="34" charset="0"/>
                </a:rPr>
                <a:t>Simple and easy to use</a:t>
              </a:r>
            </a:p>
            <a:p>
              <a:pPr marL="457200" indent="-457200">
                <a:lnSpc>
                  <a:spcPct val="150000"/>
                </a:lnSpc>
                <a:buFont typeface="Wingdings" panose="05000000000000000000" pitchFamily="2" charset="2"/>
                <a:buChar char="ü"/>
              </a:pPr>
              <a:r>
                <a:rPr lang="en-US" sz="3200" dirty="0">
                  <a:latin typeface="Calibri" panose="020F0502020204030204" pitchFamily="34" charset="0"/>
                  <a:cs typeface="Calibri" panose="020F0502020204030204" pitchFamily="34" charset="0"/>
                </a:rPr>
                <a:t>Monitor all the time</a:t>
              </a:r>
            </a:p>
            <a:p>
              <a:pPr marL="457200" indent="-457200">
                <a:lnSpc>
                  <a:spcPct val="150000"/>
                </a:lnSpc>
                <a:buFont typeface="Wingdings" panose="05000000000000000000" pitchFamily="2" charset="2"/>
                <a:buChar char="ü"/>
              </a:pPr>
              <a:r>
                <a:rPr lang="en-US" sz="3200" dirty="0">
                  <a:latin typeface="Calibri" panose="020F0502020204030204" pitchFamily="34" charset="0"/>
                  <a:cs typeface="Calibri" panose="020F0502020204030204" pitchFamily="34" charset="0"/>
                </a:rPr>
                <a:t>Doesn't take up much </a:t>
              </a:r>
              <a:r>
                <a:rPr lang="en-US" sz="3200" dirty="0" err="1">
                  <a:latin typeface="Calibri" panose="020F0502020204030204" pitchFamily="34" charset="0"/>
                  <a:cs typeface="Calibri" panose="020F0502020204030204" pitchFamily="34" charset="0"/>
                </a:rPr>
                <a:t>spaceSimple</a:t>
              </a:r>
              <a:r>
                <a:rPr lang="en-US" sz="3200" dirty="0">
                  <a:latin typeface="Calibri" panose="020F0502020204030204" pitchFamily="34" charset="0"/>
                  <a:cs typeface="Calibri" panose="020F0502020204030204" pitchFamily="34" charset="0"/>
                </a:rPr>
                <a:t> chat</a:t>
              </a:r>
            </a:p>
            <a:p>
              <a:pPr marL="457200" indent="-457200">
                <a:lnSpc>
                  <a:spcPct val="150000"/>
                </a:lnSpc>
                <a:buFont typeface="Wingdings" panose="05000000000000000000" pitchFamily="2" charset="2"/>
                <a:buChar char="ü"/>
              </a:pPr>
              <a:r>
                <a:rPr lang="en-US" sz="3200" dirty="0">
                  <a:latin typeface="Calibri" panose="020F0502020204030204" pitchFamily="34" charset="0"/>
                  <a:cs typeface="Calibri" panose="020F0502020204030204" pitchFamily="34" charset="0"/>
                </a:rPr>
                <a:t>Control smart </a:t>
              </a:r>
              <a:r>
                <a:rPr lang="en-US" sz="3200" dirty="0" smtClean="0">
                  <a:latin typeface="Calibri" panose="020F0502020204030204" pitchFamily="34" charset="0"/>
                  <a:cs typeface="Calibri" panose="020F0502020204030204" pitchFamily="34" charset="0"/>
                </a:rPr>
                <a:t>devices</a:t>
              </a:r>
            </a:p>
            <a:p>
              <a:pPr>
                <a:lnSpc>
                  <a:spcPct val="150000"/>
                </a:lnSpc>
              </a:pPr>
              <a:endParaRPr lang="en-US" sz="3200" dirty="0">
                <a:latin typeface="Calibri" panose="020F0502020204030204" pitchFamily="34" charset="0"/>
                <a:cs typeface="Calibri" panose="020F0502020204030204" pitchFamily="34" charset="0"/>
              </a:endParaRPr>
            </a:p>
          </p:txBody>
        </p:sp>
      </p:grpSp>
      <p:sp>
        <p:nvSpPr>
          <p:cNvPr id="68" name="Text Box 193"/>
          <p:cNvSpPr txBox="1">
            <a:spLocks noChangeArrowheads="1"/>
          </p:cNvSpPr>
          <p:nvPr/>
        </p:nvSpPr>
        <p:spPr bwMode="auto">
          <a:xfrm>
            <a:off x="858315" y="32566915"/>
            <a:ext cx="16027922" cy="1736272"/>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defTabSz="1108833">
              <a:buFont typeface="Wingdings" panose="05000000000000000000" pitchFamily="2" charset="2"/>
              <a:buChar char="ü"/>
              <a:defRPr/>
            </a:pPr>
            <a:r>
              <a:rPr lang="en-US" sz="3000" dirty="0">
                <a:cs typeface="Arial" panose="020B0604020202020204" pitchFamily="34" charset="0"/>
              </a:rPr>
              <a:t>Step 1: Turn on the power and wait for the system to boot</a:t>
            </a:r>
          </a:p>
          <a:p>
            <a:pPr marL="571500" indent="-571500" defTabSz="1108833">
              <a:buFont typeface="Wingdings" panose="05000000000000000000" pitchFamily="2" charset="2"/>
              <a:buChar char="ü"/>
              <a:defRPr/>
            </a:pPr>
            <a:r>
              <a:rPr lang="en-US" sz="3000" dirty="0">
                <a:cs typeface="Arial" panose="020B0604020202020204" pitchFamily="34" charset="0"/>
              </a:rPr>
              <a:t>Step 2: Connect to the internet for Control device</a:t>
            </a:r>
          </a:p>
          <a:p>
            <a:pPr marL="571500" indent="-571500" defTabSz="1108833">
              <a:buFont typeface="Wingdings" panose="05000000000000000000" pitchFamily="2" charset="2"/>
              <a:buChar char="ü"/>
              <a:defRPr/>
            </a:pPr>
            <a:r>
              <a:rPr lang="en-US" sz="3000" dirty="0">
                <a:cs typeface="Arial" panose="020B0604020202020204" pitchFamily="34" charset="0"/>
              </a:rPr>
              <a:t>Step 3: Control the device by voice through the microphone.</a:t>
            </a:r>
          </a:p>
        </p:txBody>
      </p:sp>
      <p:sp>
        <p:nvSpPr>
          <p:cNvPr id="69" name="Rectangle 68"/>
          <p:cNvSpPr/>
          <p:nvPr/>
        </p:nvSpPr>
        <p:spPr>
          <a:xfrm>
            <a:off x="881175" y="31322788"/>
            <a:ext cx="13959119" cy="12215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How To </a:t>
            </a:r>
            <a:r>
              <a:rPr lang="en-US" sz="5400" b="1" dirty="0">
                <a:solidFill>
                  <a:schemeClr val="accent3">
                    <a:lumMod val="20000"/>
                    <a:lumOff val="80000"/>
                  </a:schemeClr>
                </a:solidFill>
              </a:rPr>
              <a:t>O</a:t>
            </a:r>
            <a:r>
              <a:rPr lang="en-US" sz="5400" b="1" dirty="0" smtClean="0">
                <a:solidFill>
                  <a:schemeClr val="accent3">
                    <a:lumMod val="20000"/>
                    <a:lumOff val="80000"/>
                  </a:schemeClr>
                </a:solidFill>
              </a:rPr>
              <a:t>perate</a:t>
            </a:r>
            <a:endParaRPr lang="en-US" sz="5400" b="1" dirty="0">
              <a:solidFill>
                <a:schemeClr val="accent3">
                  <a:lumMod val="20000"/>
                  <a:lumOff val="80000"/>
                </a:schemeClr>
              </a:solidFill>
            </a:endParaRPr>
          </a:p>
        </p:txBody>
      </p:sp>
      <p:sp>
        <p:nvSpPr>
          <p:cNvPr id="71" name="Text Box 193"/>
          <p:cNvSpPr txBox="1">
            <a:spLocks noChangeArrowheads="1"/>
          </p:cNvSpPr>
          <p:nvPr/>
        </p:nvSpPr>
        <p:spPr bwMode="auto">
          <a:xfrm>
            <a:off x="16886237" y="32561758"/>
            <a:ext cx="12460032" cy="1736272"/>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defTabSz="1108833">
              <a:buFont typeface="Wingdings" panose="05000000000000000000" pitchFamily="2" charset="2"/>
              <a:buChar char="ü"/>
              <a:defRPr/>
            </a:pPr>
            <a:r>
              <a:rPr lang="en-US" sz="3000" dirty="0" smtClean="0">
                <a:latin typeface="+mn-lt"/>
                <a:cs typeface="Arial" panose="020B0604020202020204" pitchFamily="34" charset="0"/>
              </a:rPr>
              <a:t>No throw the device</a:t>
            </a:r>
          </a:p>
          <a:p>
            <a:pPr marL="457200" indent="-457200" defTabSz="1108833">
              <a:buFont typeface="Wingdings" panose="05000000000000000000" pitchFamily="2" charset="2"/>
              <a:buChar char="ü"/>
              <a:defRPr/>
            </a:pPr>
            <a:r>
              <a:rPr lang="en-US" sz="3000" dirty="0" smtClean="0">
                <a:latin typeface="+mn-lt"/>
                <a:cs typeface="Arial" panose="020B0604020202020204" pitchFamily="34" charset="0"/>
              </a:rPr>
              <a:t>No water in the circuit board</a:t>
            </a:r>
          </a:p>
          <a:p>
            <a:pPr defTabSz="1108833">
              <a:defRPr/>
            </a:pPr>
            <a:endParaRPr lang="en-US" sz="3000" dirty="0">
              <a:latin typeface="+mn-lt"/>
              <a:cs typeface="Arial" panose="020B0604020202020204" pitchFamily="34" charset="0"/>
            </a:endParaRPr>
          </a:p>
        </p:txBody>
      </p:sp>
      <p:sp>
        <p:nvSpPr>
          <p:cNvPr id="70" name="Rectangle 69"/>
          <p:cNvSpPr/>
          <p:nvPr/>
        </p:nvSpPr>
        <p:spPr>
          <a:xfrm>
            <a:off x="14840294" y="31307707"/>
            <a:ext cx="14505976" cy="12442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Warning !!!</a:t>
            </a:r>
            <a:endParaRPr lang="en-US" sz="5400" b="1" dirty="0">
              <a:solidFill>
                <a:schemeClr val="accent3">
                  <a:lumMod val="20000"/>
                  <a:lumOff val="80000"/>
                </a:schemeClr>
              </a:solidFill>
            </a:endParaRPr>
          </a:p>
        </p:txBody>
      </p:sp>
      <p:sp>
        <p:nvSpPr>
          <p:cNvPr id="73" name="TextBox 72"/>
          <p:cNvSpPr txBox="1"/>
          <p:nvPr/>
        </p:nvSpPr>
        <p:spPr>
          <a:xfrm>
            <a:off x="1288122" y="38653264"/>
            <a:ext cx="6411064" cy="1934479"/>
          </a:xfrm>
          <a:prstGeom prst="rect">
            <a:avLst/>
          </a:prstGeom>
          <a:solidFill>
            <a:schemeClr val="accent1">
              <a:lumMod val="40000"/>
              <a:lumOff val="60000"/>
            </a:schemeClr>
          </a:solidFill>
        </p:spPr>
        <p:txBody>
          <a:bodyPr wrap="none" lIns="86970" tIns="43485" rIns="86970" bIns="43485" rtlCol="0">
            <a:spAutoFit/>
          </a:bodyPr>
          <a:lstStyle/>
          <a:p>
            <a:r>
              <a:rPr lang="en-US" sz="3000" dirty="0" smtClean="0"/>
              <a:t>Le </a:t>
            </a:r>
            <a:r>
              <a:rPr lang="en-US" sz="3000" dirty="0" err="1" smtClean="0"/>
              <a:t>Huy</a:t>
            </a:r>
            <a:r>
              <a:rPr lang="en-US" sz="3000" dirty="0" smtClean="0"/>
              <a:t> Phat</a:t>
            </a:r>
            <a:endParaRPr lang="en-US" sz="3000" dirty="0"/>
          </a:p>
          <a:p>
            <a:r>
              <a:rPr lang="en-US" sz="3000" dirty="0"/>
              <a:t>Industrial University of Ho Chi Minh City</a:t>
            </a:r>
          </a:p>
          <a:p>
            <a:r>
              <a:rPr lang="en-US" sz="3000" dirty="0"/>
              <a:t>Email</a:t>
            </a:r>
            <a:r>
              <a:rPr lang="en-US" sz="3000" dirty="0" smtClean="0"/>
              <a:t>: </a:t>
            </a:r>
            <a:r>
              <a:rPr lang="en-US" sz="3000" dirty="0"/>
              <a:t>phatlhcs2005002@fpt.edu.vn</a:t>
            </a:r>
          </a:p>
          <a:p>
            <a:r>
              <a:rPr lang="en-US" sz="3000" dirty="0" smtClean="0"/>
              <a:t>Phone: 0349055566</a:t>
            </a:r>
            <a:endParaRPr lang="en-US" sz="3000" dirty="0"/>
          </a:p>
        </p:txBody>
      </p:sp>
      <p:sp>
        <p:nvSpPr>
          <p:cNvPr id="74" name="TextBox 73"/>
          <p:cNvSpPr txBox="1"/>
          <p:nvPr/>
        </p:nvSpPr>
        <p:spPr>
          <a:xfrm>
            <a:off x="1288122" y="37745708"/>
            <a:ext cx="2385859" cy="918816"/>
          </a:xfrm>
          <a:prstGeom prst="rect">
            <a:avLst/>
          </a:prstGeom>
          <a:noFill/>
        </p:spPr>
        <p:txBody>
          <a:bodyPr wrap="none" lIns="86970" tIns="43485" rIns="86970" bIns="43485" rtlCol="0">
            <a:spAutoFit/>
          </a:bodyPr>
          <a:lstStyle/>
          <a:p>
            <a:r>
              <a:rPr lang="en-US" sz="5400" b="1" dirty="0"/>
              <a:t>Contact</a:t>
            </a: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6814" y="8516305"/>
            <a:ext cx="7772400" cy="7798108"/>
          </a:xfrm>
          <a:prstGeom prst="rect">
            <a:avLst/>
          </a:prstGeom>
        </p:spPr>
      </p:pic>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4608339" y="19029689"/>
            <a:ext cx="2552542" cy="4892484"/>
          </a:xfrm>
          <a:prstGeom prst="rect">
            <a:avLst/>
          </a:prstGeom>
        </p:spPr>
        <p:style>
          <a:lnRef idx="2">
            <a:schemeClr val="dk1"/>
          </a:lnRef>
          <a:fillRef idx="1">
            <a:schemeClr val="lt1"/>
          </a:fillRef>
          <a:effectRef idx="0">
            <a:schemeClr val="dk1"/>
          </a:effectRef>
          <a:fontRef idx="minor">
            <a:schemeClr val="dk1"/>
          </a:fontRef>
        </p:style>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4278886" y="23140926"/>
            <a:ext cx="3286886" cy="4817046"/>
          </a:xfrm>
          <a:prstGeom prst="rect">
            <a:avLst/>
          </a:prstGeom>
        </p:spPr>
        <p:style>
          <a:lnRef idx="2">
            <a:schemeClr val="dk1"/>
          </a:lnRef>
          <a:fillRef idx="1">
            <a:schemeClr val="lt1"/>
          </a:fillRef>
          <a:effectRef idx="0">
            <a:schemeClr val="dk1"/>
          </a:effectRef>
          <a:fontRef idx="minor">
            <a:schemeClr val="dk1"/>
          </a:fontRef>
        </p:style>
      </p:pic>
      <p:pic>
        <p:nvPicPr>
          <p:cNvPr id="61" name="Picture 60"/>
          <p:cNvPicPr/>
          <p:nvPr/>
        </p:nvPicPr>
        <p:blipFill>
          <a:blip r:embed="rId7">
            <a:extLst>
              <a:ext uri="{28A0092B-C50C-407E-A947-70E740481C1C}">
                <a14:useLocalDpi xmlns:a14="http://schemas.microsoft.com/office/drawing/2010/main" val="0"/>
              </a:ext>
            </a:extLst>
          </a:blip>
          <a:stretch>
            <a:fillRect/>
          </a:stretch>
        </p:blipFill>
        <p:spPr>
          <a:xfrm>
            <a:off x="12775557" y="19973300"/>
            <a:ext cx="4923790" cy="3112238"/>
          </a:xfrm>
          <a:prstGeom prst="rect">
            <a:avLst/>
          </a:prstGeom>
        </p:spPr>
        <p:style>
          <a:lnRef idx="2">
            <a:schemeClr val="dk1"/>
          </a:lnRef>
          <a:fillRef idx="1">
            <a:schemeClr val="lt1"/>
          </a:fillRef>
          <a:effectRef idx="0">
            <a:schemeClr val="dk1"/>
          </a:effectRef>
          <a:fontRef idx="minor">
            <a:schemeClr val="dk1"/>
          </a:fontRef>
        </p:style>
      </p:pic>
      <p:pic>
        <p:nvPicPr>
          <p:cNvPr id="63" name="Picture 62"/>
          <p:cNvPicPr/>
          <p:nvPr/>
        </p:nvPicPr>
        <p:blipFill>
          <a:blip r:embed="rId8">
            <a:extLst>
              <a:ext uri="{28A0092B-C50C-407E-A947-70E740481C1C}">
                <a14:useLocalDpi xmlns:a14="http://schemas.microsoft.com/office/drawing/2010/main" val="0"/>
              </a:ext>
            </a:extLst>
          </a:blip>
          <a:stretch>
            <a:fillRect/>
          </a:stretch>
        </p:blipFill>
        <p:spPr>
          <a:xfrm>
            <a:off x="12906463" y="24098090"/>
            <a:ext cx="4661978" cy="3374468"/>
          </a:xfrm>
          <a:prstGeom prst="rect">
            <a:avLst/>
          </a:prstGeom>
        </p:spPr>
        <p:style>
          <a:lnRef idx="2">
            <a:schemeClr val="dk1"/>
          </a:lnRef>
          <a:fillRef idx="1">
            <a:schemeClr val="lt1"/>
          </a:fillRef>
          <a:effectRef idx="0">
            <a:schemeClr val="dk1"/>
          </a:effectRef>
          <a:fontRef idx="minor">
            <a:schemeClr val="dk1"/>
          </a:fontRef>
        </p:style>
      </p:pic>
      <p:pic>
        <p:nvPicPr>
          <p:cNvPr id="64" name="Picture 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16775" y="14915295"/>
            <a:ext cx="7917435" cy="4200582"/>
          </a:xfrm>
          <a:prstGeom prst="rect">
            <a:avLst/>
          </a:prstGeom>
          <a:ln w="88900" cap="sq" cmpd="thickThin">
            <a:solidFill>
              <a:srgbClr val="000000"/>
            </a:solidFill>
            <a:prstDash val="solid"/>
            <a:miter lim="800000"/>
          </a:ln>
          <a:effectLst>
            <a:innerShdw blurRad="76200">
              <a:srgbClr val="000000"/>
            </a:innerShdw>
          </a:effectLst>
        </p:spPr>
      </p:pic>
      <p:pic>
        <p:nvPicPr>
          <p:cNvPr id="65" name="Picture 64"/>
          <p:cNvPicPr>
            <a:picLocks noChangeAspect="1"/>
          </p:cNvPicPr>
          <p:nvPr/>
        </p:nvPicPr>
        <p:blipFill>
          <a:blip r:embed="rId10"/>
          <a:stretch>
            <a:fillRect/>
          </a:stretch>
        </p:blipFill>
        <p:spPr>
          <a:xfrm>
            <a:off x="20453594" y="20908217"/>
            <a:ext cx="7872409" cy="446992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4344</TotalTime>
  <Words>471</Words>
  <Application>Microsoft Office PowerPoint</Application>
  <PresentationFormat>Custom</PresentationFormat>
  <Paragraphs>127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Dell</cp:lastModifiedBy>
  <cp:revision>137</cp:revision>
  <cp:lastPrinted>2013-02-12T02:21:55Z</cp:lastPrinted>
  <dcterms:created xsi:type="dcterms:W3CDTF">2013-02-10T21:14:48Z</dcterms:created>
  <dcterms:modified xsi:type="dcterms:W3CDTF">2021-07-16T01:18:30Z</dcterms:modified>
</cp:coreProperties>
</file>