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8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25" d="100"/>
          <a:sy n="25" d="100"/>
        </p:scale>
        <p:origin x="1380" y="4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192"/>
          <p:cNvSpPr txBox="1">
            <a:spLocks noChangeArrowheads="1"/>
          </p:cNvSpPr>
          <p:nvPr/>
        </p:nvSpPr>
        <p:spPr bwMode="auto">
          <a:xfrm>
            <a:off x="10949226" y="7113349"/>
            <a:ext cx="8407576" cy="11185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1030" name="Picture 6" descr="Trong hình ảnh có thể có: văn bả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573" y="11567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vi-VN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Lê Huy Phát - Sinh viên Thực </a:t>
            </a:r>
            <a:r>
              <a:rPr lang="vi-VN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hiện</a:t>
            </a:r>
            <a:endParaRPr lang="en-US" sz="46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vi-VN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Trường </a:t>
            </a:r>
            <a:r>
              <a:rPr lang="vi-VN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Đại học Công nghiệp Thành phố Hồ Chí Minh, Khoa Công nghệ Điện tử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14626" y="38661284"/>
            <a:ext cx="18494548" cy="3662132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r>
              <a:rPr lang="en-US" sz="2200" b="1" dirty="0" smtClean="0"/>
              <a:t>1. </a:t>
            </a:r>
            <a:r>
              <a:rPr lang="en-US" sz="2200" dirty="0" smtClean="0"/>
              <a:t>Kamal </a:t>
            </a:r>
            <a:r>
              <a:rPr lang="en-US" sz="2200" dirty="0"/>
              <a:t>Nigam, Andrew McCallum, “A Comparison of Event Models for Naive Bayes Text Classification”, School of Computer Science Carnegie Mellon University Pittsburgh, PA 15213.</a:t>
            </a:r>
          </a:p>
          <a:p>
            <a:r>
              <a:rPr lang="en-US" sz="2200" b="1" dirty="0" smtClean="0"/>
              <a:t>2.</a:t>
            </a:r>
            <a:r>
              <a:rPr lang="en-US" sz="2200" dirty="0" smtClean="0"/>
              <a:t> </a:t>
            </a:r>
            <a:r>
              <a:rPr lang="en-US" sz="2200" dirty="0"/>
              <a:t>Hiroshi </a:t>
            </a:r>
            <a:r>
              <a:rPr lang="en-US" sz="2200" dirty="0" err="1"/>
              <a:t>Shimodaira</a:t>
            </a:r>
            <a:r>
              <a:rPr lang="en-US" sz="2200" dirty="0"/>
              <a:t>, “Text Classification using Naive Bayes”, January-March 2020</a:t>
            </a:r>
          </a:p>
          <a:p>
            <a:r>
              <a:rPr lang="en-US" sz="2200" b="1" dirty="0" smtClean="0"/>
              <a:t>3. </a:t>
            </a:r>
            <a:r>
              <a:rPr lang="en-US" sz="2200" dirty="0"/>
              <a:t>Mai </a:t>
            </a:r>
            <a:r>
              <a:rPr lang="en-US" sz="2200" dirty="0" err="1"/>
              <a:t>Thanh</a:t>
            </a:r>
            <a:r>
              <a:rPr lang="en-US" sz="2200" dirty="0"/>
              <a:t> </a:t>
            </a:r>
            <a:r>
              <a:rPr lang="en-US" sz="2200" dirty="0" err="1"/>
              <a:t>Tuấn</a:t>
            </a:r>
            <a:r>
              <a:rPr lang="en-US" sz="2200" dirty="0"/>
              <a:t>, “THIẾT KẾ ĐIỀU KHIỂN THIẾT BỊ BẰNG GIỌNG NÓI VỚI GOOGLE ASSISTANT (GOOGLE HOME)”,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Bà</a:t>
            </a:r>
            <a:r>
              <a:rPr lang="en-US" sz="2200" dirty="0"/>
              <a:t> </a:t>
            </a:r>
            <a:r>
              <a:rPr lang="en-US" sz="2200" dirty="0" err="1"/>
              <a:t>Rịa-Vũng</a:t>
            </a:r>
            <a:r>
              <a:rPr lang="en-US" sz="2200" dirty="0"/>
              <a:t> </a:t>
            </a:r>
            <a:r>
              <a:rPr lang="en-US" sz="2200" dirty="0" err="1"/>
              <a:t>Tàu</a:t>
            </a:r>
            <a:r>
              <a:rPr lang="en-US" sz="2200" dirty="0"/>
              <a:t>, </a:t>
            </a:r>
            <a:r>
              <a:rPr lang="en-US" sz="2200" dirty="0" err="1"/>
              <a:t>Bà</a:t>
            </a:r>
            <a:r>
              <a:rPr lang="en-US" sz="2200" dirty="0"/>
              <a:t> </a:t>
            </a:r>
            <a:r>
              <a:rPr lang="en-US" sz="2200" dirty="0" err="1"/>
              <a:t>Rịa-Vũng</a:t>
            </a:r>
            <a:r>
              <a:rPr lang="en-US" sz="2200" dirty="0"/>
              <a:t> </a:t>
            </a:r>
            <a:r>
              <a:rPr lang="en-US" sz="2200" dirty="0" err="1"/>
              <a:t>Tàu,Tháng</a:t>
            </a:r>
            <a:r>
              <a:rPr lang="en-US" sz="2200" dirty="0"/>
              <a:t> 06 </a:t>
            </a:r>
            <a:r>
              <a:rPr lang="en-US" sz="2200" dirty="0" err="1"/>
              <a:t>Năm</a:t>
            </a:r>
            <a:r>
              <a:rPr lang="en-US" sz="2200" dirty="0"/>
              <a:t> 2019.</a:t>
            </a:r>
          </a:p>
          <a:p>
            <a:r>
              <a:rPr lang="en-US" sz="2200" b="1" dirty="0" smtClean="0"/>
              <a:t>4. </a:t>
            </a:r>
            <a:r>
              <a:rPr lang="en-US" sz="2200" dirty="0"/>
              <a:t>https://vietbaixuyenviet.com/ifttt-la-gi/</a:t>
            </a:r>
          </a:p>
          <a:p>
            <a:r>
              <a:rPr lang="en-US" sz="2200" b="1" dirty="0" smtClean="0"/>
              <a:t>5. </a:t>
            </a:r>
            <a:r>
              <a:rPr lang="en-US" sz="2200" dirty="0" smtClean="0"/>
              <a:t>https</a:t>
            </a:r>
            <a:r>
              <a:rPr lang="en-US" sz="2200" dirty="0"/>
              <a:t>://viblo.asia/p/mo-hinh-phan-lop-naive-bayes-vyDZO0A7lwj</a:t>
            </a:r>
          </a:p>
          <a:p>
            <a:r>
              <a:rPr lang="en-US" sz="2200" b="1" dirty="0" smtClean="0"/>
              <a:t>6.</a:t>
            </a:r>
            <a:r>
              <a:rPr lang="en-US" sz="2200" dirty="0" smtClean="0"/>
              <a:t> </a:t>
            </a:r>
            <a:r>
              <a:rPr lang="en-US" sz="2200" dirty="0"/>
              <a:t>https://machinelearningcoban.com/2017/08/08/nbc/</a:t>
            </a:r>
          </a:p>
          <a:p>
            <a:r>
              <a:rPr lang="en-US" sz="2200" b="1" dirty="0" smtClean="0"/>
              <a:t>7.</a:t>
            </a:r>
            <a:r>
              <a:rPr lang="en-US" sz="2200" dirty="0" smtClean="0"/>
              <a:t> </a:t>
            </a:r>
            <a:r>
              <a:rPr lang="en-US" sz="2200" dirty="0"/>
              <a:t>https://codetudau.com/posts/machine-learning-nlp-scikit-learn/</a:t>
            </a:r>
          </a:p>
          <a:p>
            <a:r>
              <a:rPr lang="en-US" sz="2200" b="1" dirty="0" smtClean="0"/>
              <a:t>8.</a:t>
            </a:r>
            <a:r>
              <a:rPr lang="en-US" sz="2200" dirty="0" smtClean="0"/>
              <a:t> </a:t>
            </a:r>
            <a:r>
              <a:rPr lang="en-US" sz="2200" dirty="0"/>
              <a:t>https://dientuviet.com/huong-dan-lam-mach-nguon-on-ap-su-dung-ic-lm2596/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14626" y="37734448"/>
            <a:ext cx="5442017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 err="1" smtClean="0"/>
              <a:t>Tài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liệu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tham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khảo</a:t>
            </a:r>
            <a:endParaRPr lang="en-US" sz="54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11339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 "/>
                <a:cs typeface="Arial" panose="020B0604020202020204" pitchFamily="34" charset="0"/>
              </a:rPr>
              <a:t>Việc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nơi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đang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ở hay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nơi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việc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trở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nên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thông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minh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tối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ưu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hóa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việc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hằng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ngày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giúp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nâng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cao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đời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sống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tăng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suất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việc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mà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tất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cả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chúng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ta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đều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đang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quan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tâm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. </a:t>
            </a:r>
            <a:endParaRPr lang="en-US" sz="3200" dirty="0" smtClean="0">
              <a:latin typeface="Calibri 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Calibri "/>
                <a:cs typeface="Arial" panose="020B0604020202020204" pitchFamily="34" charset="0"/>
              </a:rPr>
              <a:t>Đó</a:t>
            </a:r>
            <a:r>
              <a:rPr lang="en-US" sz="3200" dirty="0" smtClean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do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tôi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nãy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ra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ý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tưởng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việc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áp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AIOT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vào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xây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dựng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lên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một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khả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nhận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dạng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giọng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nói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phân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loại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ý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định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muốn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đưa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ra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hành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động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ngay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lập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tức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dù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đang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đứng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ở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đâu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phạm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vi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nhận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dạng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giọng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nói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bị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thì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mọi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thứ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xung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quanh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chờ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khẩu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lệnh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bạn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nói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ra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mà</a:t>
            </a:r>
            <a:r>
              <a:rPr lang="en-US" sz="3200" dirty="0">
                <a:latin typeface="Calibri 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Calibri "/>
                <a:cs typeface="Arial" panose="020B0604020202020204" pitchFamily="34" charset="0"/>
              </a:rPr>
              <a:t>thôi</a:t>
            </a:r>
            <a:r>
              <a:rPr lang="en-US" sz="3200" dirty="0" smtClean="0">
                <a:latin typeface="Calibri 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Tổng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Q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uan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20186011" y="14083734"/>
            <a:ext cx="8407576" cy="14201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25018" y="6240826"/>
            <a:ext cx="8412408" cy="9068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Cấu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Trúc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Thống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871070" y="29584271"/>
            <a:ext cx="28465095" cy="1736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ctr" eaLnBrk="1" hangingPunct="1">
              <a:buFontTx/>
              <a:buChar char="-"/>
            </a:pPr>
            <a:r>
              <a:rPr lang="vi-VN" sz="3000" dirty="0" smtClean="0">
                <a:latin typeface="+mn-lt"/>
              </a:rPr>
              <a:t>Độ trễ của Node device và Control device phụ thuộc vào tốc độ internet và tốc độ xử lý của vi điều khiển.</a:t>
            </a:r>
            <a:endParaRPr lang="en-US" sz="3000" dirty="0" smtClean="0">
              <a:latin typeface="+mn-lt"/>
            </a:endParaRPr>
          </a:p>
          <a:p>
            <a:pPr marL="457200" indent="-457200" algn="ctr" eaLnBrk="1" hangingPunct="1">
              <a:buFontTx/>
              <a:buChar char="-"/>
            </a:pPr>
            <a:r>
              <a:rPr lang="en-US" sz="3000" dirty="0" err="1" smtClean="0">
                <a:latin typeface="Arial(Body)"/>
              </a:rPr>
              <a:t>Độ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chính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xác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của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mô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hình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dự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đoán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phụ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thuộc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vào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số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lượng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văn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bản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được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đưa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vào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huấn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luyện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cho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mô</a:t>
            </a:r>
            <a:r>
              <a:rPr lang="en-US" sz="3000" dirty="0" smtClean="0">
                <a:latin typeface="Arial(Body)"/>
              </a:rPr>
              <a:t> </a:t>
            </a:r>
            <a:r>
              <a:rPr lang="en-US" sz="3000" dirty="0" err="1" smtClean="0">
                <a:latin typeface="Arial(Body)"/>
              </a:rPr>
              <a:t>hình</a:t>
            </a:r>
            <a:r>
              <a:rPr lang="en-US" sz="3000" dirty="0" smtClean="0">
                <a:latin typeface="Arial(Body)"/>
              </a:rPr>
              <a:t>.</a:t>
            </a:r>
            <a:endParaRPr lang="vi-VN" sz="3000" dirty="0" smtClean="0">
              <a:latin typeface="Arial(Body)"/>
            </a:endParaRPr>
          </a:p>
          <a:p>
            <a:pPr algn="ctr" eaLnBrk="1" hangingPunct="1"/>
            <a:r>
              <a:rPr lang="vi-VN" sz="3000" dirty="0" smtClean="0">
                <a:latin typeface="+mn-lt"/>
              </a:rPr>
              <a:t>- Khoảng cách truyền Lora chỉ hơn 100m trong môi trường có vật cản và 500m trong môi trường không bị cản trở.</a:t>
            </a:r>
            <a:endParaRPr lang="en-US" sz="3000" dirty="0" smtClean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1069" y="28496834"/>
            <a:ext cx="28465095" cy="10645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Kết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Luận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186011" y="1409739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Kết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Quả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3"/>
          <p:cNvSpPr txBox="1">
            <a:spLocks noChangeArrowheads="1"/>
          </p:cNvSpPr>
          <p:nvPr/>
        </p:nvSpPr>
        <p:spPr bwMode="auto">
          <a:xfrm>
            <a:off x="1646239" y="19637885"/>
            <a:ext cx="8407576" cy="872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46239" y="18746338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Sản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Phẩm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Các mẫu logo và ý nghĩa logo trường ĐH Công nghiệp TP Hồ Chí Min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4" y="1156736"/>
            <a:ext cx="2856914" cy="285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122"/>
          <p:cNvSpPr txBox="1">
            <a:spLocks noChangeArrowheads="1"/>
          </p:cNvSpPr>
          <p:nvPr/>
        </p:nvSpPr>
        <p:spPr bwMode="auto">
          <a:xfrm>
            <a:off x="4570801" y="84189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ĐIỀU KHIỂN THIẾT BỊ BẰNG GIỌNG NÓI ÁP DỤNG THƯ VIỆN RECOGNITION API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7" name="Text Box 193"/>
          <p:cNvSpPr txBox="1">
            <a:spLocks noChangeArrowheads="1"/>
          </p:cNvSpPr>
          <p:nvPr/>
        </p:nvSpPr>
        <p:spPr bwMode="auto">
          <a:xfrm>
            <a:off x="10917043" y="19668365"/>
            <a:ext cx="8407576" cy="872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cs typeface="Arial" panose="020B0604020202020204" pitchFamily="34" charset="0"/>
            </a:endParaRPr>
          </a:p>
          <a:p>
            <a:pPr eaLnBrk="1" hangingPunct="1"/>
            <a:endParaRPr lang="en-US" sz="3200" dirty="0" smtClean="0"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17043" y="18746338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Thiết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ế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Cứng</a:t>
            </a:r>
            <a:endParaRPr lang="en-US" sz="54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4602" y="23207128"/>
            <a:ext cx="7156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smtClean="0"/>
              <a:t>3: </a:t>
            </a:r>
            <a:r>
              <a:rPr lang="en-US" sz="3000" dirty="0" err="1" smtClean="0"/>
              <a:t>Thiết</a:t>
            </a:r>
            <a:r>
              <a:rPr lang="en-US" sz="3000" dirty="0" smtClean="0"/>
              <a:t> </a:t>
            </a:r>
            <a:r>
              <a:rPr lang="en-US" sz="3000" dirty="0" err="1" smtClean="0"/>
              <a:t>kế</a:t>
            </a:r>
            <a:r>
              <a:rPr lang="en-US" sz="3000" dirty="0" smtClean="0"/>
              <a:t> 3D </a:t>
            </a:r>
            <a:r>
              <a:rPr lang="en-US" sz="3000" dirty="0" err="1" smtClean="0"/>
              <a:t>cho</a:t>
            </a:r>
            <a:r>
              <a:rPr lang="en-US" sz="3000" dirty="0" smtClean="0"/>
              <a:t> Node device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11536544" y="27682847"/>
            <a:ext cx="7156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smtClean="0"/>
              <a:t>4: </a:t>
            </a:r>
            <a:r>
              <a:rPr lang="en-US" sz="3000" dirty="0" err="1" smtClean="0"/>
              <a:t>Thiết</a:t>
            </a:r>
            <a:r>
              <a:rPr lang="en-US" sz="3000" dirty="0" smtClean="0"/>
              <a:t> </a:t>
            </a:r>
            <a:r>
              <a:rPr lang="en-US" sz="3000" dirty="0" err="1" smtClean="0"/>
              <a:t>kế</a:t>
            </a:r>
            <a:r>
              <a:rPr lang="en-US" sz="3000" dirty="0" smtClean="0"/>
              <a:t> 2D </a:t>
            </a:r>
            <a:r>
              <a:rPr lang="en-US" sz="3000" dirty="0" err="1" smtClean="0"/>
              <a:t>cho</a:t>
            </a:r>
            <a:r>
              <a:rPr lang="en-US" sz="3000" dirty="0" smtClean="0"/>
              <a:t> Node device</a:t>
            </a:r>
            <a:endParaRPr lang="en-US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6293" y="23153040"/>
            <a:ext cx="7156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smtClean="0"/>
              <a:t>1: </a:t>
            </a:r>
            <a:r>
              <a:rPr lang="en-US" sz="3200" dirty="0" smtClean="0"/>
              <a:t>Node Device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8670" y="27447059"/>
            <a:ext cx="7156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smtClean="0"/>
              <a:t>2: </a:t>
            </a:r>
            <a:r>
              <a:rPr lang="en-US" sz="3200" dirty="0" smtClean="0"/>
              <a:t>Control device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9644751" y="20014406"/>
            <a:ext cx="9548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smtClean="0"/>
              <a:t>5: </a:t>
            </a:r>
            <a:r>
              <a:rPr lang="en-US" sz="3000" dirty="0" err="1" smtClean="0"/>
              <a:t>Giao</a:t>
            </a:r>
            <a:r>
              <a:rPr lang="en-US" sz="3000" dirty="0" smtClean="0"/>
              <a:t> </a:t>
            </a:r>
            <a:r>
              <a:rPr lang="en-US" sz="3000" dirty="0" err="1" smtClean="0"/>
              <a:t>diện</a:t>
            </a:r>
            <a:r>
              <a:rPr lang="en-US" sz="3000" dirty="0" smtClean="0"/>
              <a:t> website </a:t>
            </a:r>
            <a:r>
              <a:rPr lang="en-US" sz="3000" dirty="0" err="1" smtClean="0"/>
              <a:t>trên</a:t>
            </a:r>
            <a:r>
              <a:rPr lang="en-US" sz="3000" dirty="0" smtClean="0"/>
              <a:t> raspberry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929675" y="26354454"/>
            <a:ext cx="711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smtClean="0"/>
              <a:t>6: </a:t>
            </a:r>
            <a:r>
              <a:rPr lang="en-US" sz="3000" dirty="0" err="1" smtClean="0"/>
              <a:t>Kết</a:t>
            </a:r>
            <a:r>
              <a:rPr lang="en-US" sz="3000" dirty="0" smtClean="0"/>
              <a:t> </a:t>
            </a:r>
            <a:r>
              <a:rPr lang="en-US" sz="3000" dirty="0" err="1" smtClean="0"/>
              <a:t>quả</a:t>
            </a:r>
            <a:r>
              <a:rPr lang="en-US" sz="3000" dirty="0" smtClean="0"/>
              <a:t> </a:t>
            </a:r>
            <a:r>
              <a:rPr lang="en-US" sz="3000" dirty="0" err="1" smtClean="0"/>
              <a:t>điều</a:t>
            </a:r>
            <a:r>
              <a:rPr lang="en-US" sz="3000" dirty="0" smtClean="0"/>
              <a:t> </a:t>
            </a:r>
            <a:r>
              <a:rPr lang="en-US" sz="3000" dirty="0" err="1" smtClean="0"/>
              <a:t>khiển</a:t>
            </a:r>
            <a:r>
              <a:rPr lang="en-US" sz="3000" dirty="0" smtClean="0"/>
              <a:t> </a:t>
            </a:r>
            <a:r>
              <a:rPr lang="en-US" sz="3000" dirty="0" err="1" smtClean="0"/>
              <a:t>đèn</a:t>
            </a:r>
            <a:r>
              <a:rPr lang="en-US" sz="3000" dirty="0" smtClean="0"/>
              <a:t> </a:t>
            </a:r>
            <a:r>
              <a:rPr lang="en-US" sz="3000" dirty="0" err="1" smtClean="0"/>
              <a:t>bằng</a:t>
            </a:r>
            <a:r>
              <a:rPr lang="en-US" sz="3000" dirty="0" smtClean="0"/>
              <a:t> </a:t>
            </a:r>
            <a:r>
              <a:rPr lang="en-US" sz="3000" dirty="0" err="1" smtClean="0"/>
              <a:t>giọng</a:t>
            </a:r>
            <a:r>
              <a:rPr lang="en-US" sz="3000" dirty="0" smtClean="0"/>
              <a:t> </a:t>
            </a:r>
            <a:r>
              <a:rPr lang="en-US" sz="3000" dirty="0" err="1" smtClean="0"/>
              <a:t>nói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qua </a:t>
            </a:r>
            <a:r>
              <a:rPr lang="en-US" sz="3000" dirty="0" err="1" smtClean="0"/>
              <a:t>mô</a:t>
            </a:r>
            <a:r>
              <a:rPr lang="en-US" sz="3000" dirty="0" smtClean="0"/>
              <a:t> </a:t>
            </a:r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err="1" smtClean="0"/>
              <a:t>máy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r>
              <a:rPr lang="en-US" sz="3000" dirty="0" smtClean="0"/>
              <a:t> </a:t>
            </a:r>
            <a:r>
              <a:rPr lang="en-US" sz="3000" dirty="0" err="1" smtClean="0"/>
              <a:t>dự</a:t>
            </a:r>
            <a:r>
              <a:rPr lang="en-US" sz="3000" dirty="0" smtClean="0"/>
              <a:t> </a:t>
            </a:r>
            <a:r>
              <a:rPr lang="en-US" sz="3000" dirty="0" err="1" smtClean="0"/>
              <a:t>đoán</a:t>
            </a:r>
            <a:r>
              <a:rPr lang="en-US" sz="3000" dirty="0" smtClean="0"/>
              <a:t> </a:t>
            </a:r>
            <a:r>
              <a:rPr lang="en-US" sz="3000" dirty="0" err="1" smtClean="0"/>
              <a:t>trên</a:t>
            </a:r>
            <a:r>
              <a:rPr lang="en-US" sz="3000" dirty="0" smtClean="0"/>
              <a:t> 10 </a:t>
            </a:r>
            <a:r>
              <a:rPr lang="en-US" sz="3000" dirty="0" err="1" smtClean="0"/>
              <a:t>lớp</a:t>
            </a:r>
            <a:r>
              <a:rPr lang="en-US" sz="3000" dirty="0" smtClean="0"/>
              <a:t> </a:t>
            </a:r>
            <a:r>
              <a:rPr lang="en-US" sz="3000" dirty="0" err="1" smtClean="0"/>
              <a:t>đầu</a:t>
            </a:r>
            <a:r>
              <a:rPr lang="en-US" sz="3000" dirty="0" smtClean="0"/>
              <a:t> </a:t>
            </a:r>
            <a:r>
              <a:rPr lang="en-US" sz="3000" dirty="0" err="1" smtClean="0"/>
              <a:t>ra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0186328" y="6240898"/>
            <a:ext cx="8407576" cy="7119205"/>
            <a:chOff x="34557348" y="14255675"/>
            <a:chExt cx="8407576" cy="7119205"/>
          </a:xfrm>
        </p:grpSpPr>
        <p:sp>
          <p:nvSpPr>
            <p:cNvPr id="57" name="Rectangle 56"/>
            <p:cNvSpPr/>
            <p:nvPr/>
          </p:nvSpPr>
          <p:spPr>
            <a:xfrm>
              <a:off x="34557348" y="14255675"/>
              <a:ext cx="8407576" cy="9068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970" tIns="43485" rIns="86970" bIns="43485" rtlCol="0" anchor="ctr"/>
            <a:lstStyle/>
            <a:p>
              <a:pPr algn="ctr"/>
              <a:r>
                <a:rPr lang="en-US" sz="5400" b="1" dirty="0" err="1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Chức</a:t>
              </a:r>
              <a:r>
                <a:rPr lang="en-US" sz="5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5400" b="1" dirty="0" err="1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Năng</a:t>
              </a:r>
              <a:endPara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Text Box 193"/>
            <p:cNvSpPr txBox="1">
              <a:spLocks noChangeArrowheads="1"/>
            </p:cNvSpPr>
            <p:nvPr/>
          </p:nvSpPr>
          <p:spPr bwMode="auto">
            <a:xfrm>
              <a:off x="34557348" y="15114293"/>
              <a:ext cx="8407576" cy="62605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73940" tIns="173940" rIns="173940" bIns="17394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Điều khiển các thiết bị (đèn, bơm, ..) bằng giọng nói và theo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dõi</a:t>
              </a: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trạng thái các thiết bị 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rên website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vi-VN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Đơn giản và dễ sử dụng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iám sát mọi lúc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Không chiếm nhiều không gian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vi-VN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Trò chuyện đơn giản</a:t>
              </a:r>
              <a:endParaRPr lang="en-US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3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Điều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khiển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minh</a:t>
              </a:r>
            </a:p>
          </p:txBody>
        </p:sp>
      </p:grpSp>
      <p:sp>
        <p:nvSpPr>
          <p:cNvPr id="68" name="Text Box 193"/>
          <p:cNvSpPr txBox="1">
            <a:spLocks noChangeArrowheads="1"/>
          </p:cNvSpPr>
          <p:nvPr/>
        </p:nvSpPr>
        <p:spPr bwMode="auto">
          <a:xfrm>
            <a:off x="871069" y="32639908"/>
            <a:ext cx="16027922" cy="1736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1108833">
              <a:buFont typeface="Wingdings" panose="05000000000000000000" pitchFamily="2" charset="2"/>
              <a:buChar char="ü"/>
              <a:defRPr/>
            </a:pPr>
            <a:r>
              <a:rPr lang="vi-VN" sz="3000" dirty="0" smtClean="0">
                <a:latin typeface="+mn-lt"/>
                <a:cs typeface="Arial" panose="020B0604020202020204" pitchFamily="34" charset="0"/>
              </a:rPr>
              <a:t>Bước 1: Bật nguồn và đợi hệ thống khởi động</a:t>
            </a:r>
          </a:p>
          <a:p>
            <a:pPr marL="571500" indent="-571500" defTabSz="1108833">
              <a:buFont typeface="Wingdings" panose="05000000000000000000" pitchFamily="2" charset="2"/>
              <a:buChar char="ü"/>
              <a:defRPr/>
            </a:pPr>
            <a:r>
              <a:rPr lang="vi-VN" sz="3000" dirty="0" smtClean="0">
                <a:latin typeface="+mn-lt"/>
                <a:cs typeface="Arial" panose="020B0604020202020204" pitchFamily="34" charset="0"/>
              </a:rPr>
              <a:t>Bước 2: Kết nối internet cho Control device</a:t>
            </a:r>
          </a:p>
          <a:p>
            <a:pPr marL="571500" indent="-571500" defTabSz="1108833">
              <a:buFont typeface="Wingdings" panose="05000000000000000000" pitchFamily="2" charset="2"/>
              <a:buChar char="ü"/>
              <a:defRPr/>
            </a:pPr>
            <a:r>
              <a:rPr lang="vi-VN" sz="3000" dirty="0" smtClean="0">
                <a:latin typeface="+mn-lt"/>
                <a:cs typeface="Arial" panose="020B0604020202020204" pitchFamily="34" charset="0"/>
              </a:rPr>
              <a:t>Bước 3: Điều khiển thiết bị bằng giọng nói qua micro.</a:t>
            </a:r>
            <a:endParaRPr lang="en-US" sz="3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93929" y="31395781"/>
            <a:ext cx="13959119" cy="1221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Vận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Hành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Text Box 193"/>
          <p:cNvSpPr txBox="1">
            <a:spLocks noChangeArrowheads="1"/>
          </p:cNvSpPr>
          <p:nvPr/>
        </p:nvSpPr>
        <p:spPr bwMode="auto">
          <a:xfrm>
            <a:off x="16898991" y="32634751"/>
            <a:ext cx="12460032" cy="1736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defTabSz="1108833">
              <a:buFont typeface="Wingdings" panose="05000000000000000000" pitchFamily="2" charset="2"/>
              <a:buChar char="ü"/>
              <a:defRPr/>
            </a:pPr>
            <a:r>
              <a:rPr lang="vi-VN" sz="3000" dirty="0">
                <a:latin typeface="+mn-lt"/>
                <a:cs typeface="Arial" panose="020B0604020202020204" pitchFamily="34" charset="0"/>
              </a:rPr>
              <a:t>Không ném thiết bị</a:t>
            </a:r>
          </a:p>
          <a:p>
            <a:pPr marL="457200" indent="-457200" defTabSz="1108833">
              <a:buFont typeface="Wingdings" panose="05000000000000000000" pitchFamily="2" charset="2"/>
              <a:buChar char="ü"/>
              <a:defRPr/>
            </a:pPr>
            <a:r>
              <a:rPr lang="vi-VN" sz="3000" dirty="0">
                <a:latin typeface="+mn-lt"/>
                <a:cs typeface="Arial" panose="020B0604020202020204" pitchFamily="34" charset="0"/>
              </a:rPr>
              <a:t>Không cho nước vào board </a:t>
            </a:r>
            <a:r>
              <a:rPr lang="vi-VN" sz="3000" dirty="0" smtClean="0">
                <a:latin typeface="+mn-lt"/>
                <a:cs typeface="Arial" panose="020B0604020202020204" pitchFamily="34" charset="0"/>
              </a:rPr>
              <a:t>mạch</a:t>
            </a:r>
            <a:endParaRPr lang="en-US" sz="3000" dirty="0" smtClean="0">
              <a:latin typeface="+mn-lt"/>
              <a:cs typeface="Arial" panose="020B0604020202020204" pitchFamily="34" charset="0"/>
            </a:endParaRPr>
          </a:p>
          <a:p>
            <a:pPr defTabSz="1108833">
              <a:defRPr/>
            </a:pPr>
            <a:endParaRPr lang="en-US" sz="3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732272" y="31386703"/>
            <a:ext cx="14603891" cy="1244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Cảnh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!!!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88122" y="38653264"/>
            <a:ext cx="6701656" cy="1934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 err="1" smtClean="0"/>
              <a:t>Lê</a:t>
            </a:r>
            <a:r>
              <a:rPr lang="en-US" sz="3000" dirty="0" smtClean="0"/>
              <a:t> </a:t>
            </a:r>
            <a:r>
              <a:rPr lang="en-US" sz="3000" dirty="0" err="1" smtClean="0"/>
              <a:t>Huy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endParaRPr lang="en-US" sz="3000" dirty="0"/>
          </a:p>
          <a:p>
            <a:r>
              <a:rPr lang="en-US" sz="3000" dirty="0" err="1" smtClean="0"/>
              <a:t>Trường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Đại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Nghiệp</a:t>
            </a:r>
            <a:r>
              <a:rPr lang="en-US" sz="3000" dirty="0" smtClean="0"/>
              <a:t> </a:t>
            </a:r>
            <a:r>
              <a:rPr lang="en-US" sz="3000" dirty="0" err="1" smtClean="0"/>
              <a:t>Hồ</a:t>
            </a:r>
            <a:r>
              <a:rPr lang="en-US" sz="3000" dirty="0" smtClean="0"/>
              <a:t> </a:t>
            </a:r>
            <a:r>
              <a:rPr lang="en-US" sz="3000" dirty="0" err="1" smtClean="0"/>
              <a:t>Chí</a:t>
            </a:r>
            <a:r>
              <a:rPr lang="en-US" sz="3000" dirty="0" smtClean="0"/>
              <a:t> Minh</a:t>
            </a:r>
            <a:endParaRPr lang="en-US" sz="3000" dirty="0"/>
          </a:p>
          <a:p>
            <a:r>
              <a:rPr lang="en-US" sz="3000" dirty="0"/>
              <a:t>Email</a:t>
            </a:r>
            <a:r>
              <a:rPr lang="en-US" sz="3000" dirty="0" smtClean="0"/>
              <a:t>: </a:t>
            </a:r>
            <a:r>
              <a:rPr lang="en-US" sz="3000" dirty="0" smtClean="0"/>
              <a:t>phatlhcs2005002@fpt.edu.vn</a:t>
            </a:r>
            <a:endParaRPr lang="en-US" sz="3000" dirty="0"/>
          </a:p>
          <a:p>
            <a:r>
              <a:rPr lang="en-US" sz="3000" dirty="0" smtClean="0"/>
              <a:t>SĐT</a:t>
            </a:r>
            <a:r>
              <a:rPr lang="en-US" sz="3000" dirty="0" smtClean="0"/>
              <a:t>: </a:t>
            </a:r>
            <a:endParaRPr lang="en-US" sz="3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88122" y="37745708"/>
            <a:ext cx="223549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 err="1" smtClean="0"/>
              <a:t>Liên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hệ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14" y="8516305"/>
            <a:ext cx="7772400" cy="77981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8339" y="19029689"/>
            <a:ext cx="2552542" cy="4892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8886" y="23140926"/>
            <a:ext cx="3286886" cy="4817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6" name="Picture 5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557" y="19973300"/>
            <a:ext cx="4923790" cy="3112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8" name="Picture 5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463" y="24098090"/>
            <a:ext cx="4661978" cy="3374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081" y="15631566"/>
            <a:ext cx="7917435" cy="4200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91115" y="21460985"/>
            <a:ext cx="7872409" cy="44699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1" name="Text Box 193"/>
          <p:cNvSpPr txBox="1">
            <a:spLocks noChangeArrowheads="1"/>
          </p:cNvSpPr>
          <p:nvPr/>
        </p:nvSpPr>
        <p:spPr bwMode="auto">
          <a:xfrm>
            <a:off x="881175" y="36263617"/>
            <a:ext cx="28465096" cy="1159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9585" algn="ctr">
              <a:lnSpc>
                <a:spcPct val="150000"/>
              </a:lnSpc>
            </a:pPr>
            <a:r>
              <a:rPr lang="vi-VN" sz="3500" b="1" dirty="0">
                <a:latin typeface="+mn-lt"/>
                <a:cs typeface="Arial" panose="020B0604020202020204" pitchFamily="34" charset="0"/>
              </a:rPr>
              <a:t>Xin chân thành cảm ơn </a:t>
            </a:r>
            <a:r>
              <a:rPr lang="vi-VN" sz="3500" b="1" dirty="0" smtClean="0">
                <a:latin typeface="+mn-lt"/>
                <a:cs typeface="Arial" panose="020B0604020202020204" pitchFamily="34" charset="0"/>
              </a:rPr>
              <a:t>T</a:t>
            </a:r>
            <a:r>
              <a:rPr lang="en-US" sz="3500" b="1" dirty="0" err="1" smtClean="0">
                <a:latin typeface="+mn-lt"/>
                <a:cs typeface="Arial" panose="020B0604020202020204" pitchFamily="34" charset="0"/>
              </a:rPr>
              <a:t>h.S</a:t>
            </a:r>
            <a:r>
              <a:rPr lang="vi-VN" sz="3500" b="1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vi-VN" sz="3500" b="1" dirty="0">
                <a:latin typeface="+mn-lt"/>
                <a:cs typeface="Arial" panose="020B0604020202020204" pitchFamily="34" charset="0"/>
              </a:rPr>
              <a:t>Cao Văn Kiên đã hỗ trợ, giúp đỡ chúng tôi hoàn thành sản phẩm và bài thuyết trình.</a:t>
            </a:r>
            <a:endParaRPr lang="en-US" sz="35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1175" y="34880762"/>
            <a:ext cx="28465095" cy="1421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Lời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Cảm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Ơn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587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Arial(Body)</vt:lpstr>
      <vt:lpstr>Calibri </vt:lpstr>
      <vt:lpstr>Arial</vt:lpstr>
      <vt:lpstr>Calibri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Dell</cp:lastModifiedBy>
  <cp:revision>149</cp:revision>
  <cp:lastPrinted>2013-02-12T02:21:55Z</cp:lastPrinted>
  <dcterms:created xsi:type="dcterms:W3CDTF">2013-02-10T21:14:48Z</dcterms:created>
  <dcterms:modified xsi:type="dcterms:W3CDTF">2021-07-12T09:39:34Z</dcterms:modified>
</cp:coreProperties>
</file>