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7" r:id="rId10"/>
    <p:sldId id="263" r:id="rId11"/>
    <p:sldId id="266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/>
    <p:restoredTop sz="96047"/>
  </p:normalViewPr>
  <p:slideViewPr>
    <p:cSldViewPr snapToGrid="0" snapToObjects="1">
      <p:cViewPr varScale="1">
        <p:scale>
          <a:sx n="119" d="100"/>
          <a:sy n="119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.classes/EmployeeController.html" TargetMode="External"/><Relationship Id="rId13" Type="http://schemas.openxmlformats.org/officeDocument/2006/relationships/hyperlink" Target=".classes/RiskController.html" TargetMode="External"/><Relationship Id="rId18" Type="http://schemas.openxmlformats.org/officeDocument/2006/relationships/hyperlink" Target=".classes/EmployeeService.html" TargetMode="External"/><Relationship Id="rId26" Type="http://schemas.openxmlformats.org/officeDocument/2006/relationships/hyperlink" Target=".classes/WorkflowEngineService.html" TargetMode="External"/><Relationship Id="rId3" Type="http://schemas.openxmlformats.org/officeDocument/2006/relationships/hyperlink" Target="index_SORT_BY_CLASS.html" TargetMode="External"/><Relationship Id="rId21" Type="http://schemas.openxmlformats.org/officeDocument/2006/relationships/hyperlink" Target=".classes/ManhourService.html" TargetMode="External"/><Relationship Id="rId7" Type="http://schemas.openxmlformats.org/officeDocument/2006/relationships/hyperlink" Target=".classes/DefectController.html" TargetMode="External"/><Relationship Id="rId12" Type="http://schemas.openxmlformats.org/officeDocument/2006/relationships/hyperlink" Target=".classes/PropertyController.html" TargetMode="External"/><Relationship Id="rId17" Type="http://schemas.openxmlformats.org/officeDocument/2006/relationships/hyperlink" Target=".classes/DefectService.html" TargetMode="External"/><Relationship Id="rId25" Type="http://schemas.openxmlformats.org/officeDocument/2006/relationships/hyperlink" Target=".classes/RiskService.html" TargetMode="External"/><Relationship Id="rId2" Type="http://schemas.openxmlformats.org/officeDocument/2006/relationships/hyperlink" Target="index_SORT_BY_NAME_DESC.html" TargetMode="External"/><Relationship Id="rId16" Type="http://schemas.openxmlformats.org/officeDocument/2006/relationships/hyperlink" Target=".classes/ClientService.html" TargetMode="External"/><Relationship Id="rId20" Type="http://schemas.openxmlformats.org/officeDocument/2006/relationships/hyperlink" Target=".classes/MailServi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classes/ClientController.html" TargetMode="External"/><Relationship Id="rId11" Type="http://schemas.openxmlformats.org/officeDocument/2006/relationships/hyperlink" Target=".classes/ProjectController.html" TargetMode="External"/><Relationship Id="rId24" Type="http://schemas.openxmlformats.org/officeDocument/2006/relationships/hyperlink" Target=".classes/PropertyService.html" TargetMode="External"/><Relationship Id="rId5" Type="http://schemas.openxmlformats.org/officeDocument/2006/relationships/hyperlink" Target="index_SORT_BY_LINE.html" TargetMode="External"/><Relationship Id="rId15" Type="http://schemas.openxmlformats.org/officeDocument/2006/relationships/hyperlink" Target=".classes/WorkflowController.html" TargetMode="External"/><Relationship Id="rId23" Type="http://schemas.openxmlformats.org/officeDocument/2006/relationships/hyperlink" Target=".classes/ProjectService.html" TargetMode="External"/><Relationship Id="rId10" Type="http://schemas.openxmlformats.org/officeDocument/2006/relationships/hyperlink" Target=".classes/MilestoneController.html" TargetMode="External"/><Relationship Id="rId19" Type="http://schemas.openxmlformats.org/officeDocument/2006/relationships/hyperlink" Target=".classes/FileService.html" TargetMode="External"/><Relationship Id="rId4" Type="http://schemas.openxmlformats.org/officeDocument/2006/relationships/hyperlink" Target="index_SORT_BY_METHOD.html" TargetMode="External"/><Relationship Id="rId9" Type="http://schemas.openxmlformats.org/officeDocument/2006/relationships/hyperlink" Target=".classes/ManhourController.html" TargetMode="External"/><Relationship Id="rId14" Type="http://schemas.openxmlformats.org/officeDocument/2006/relationships/hyperlink" Target=".classes/ShowDaoPurposeController.html" TargetMode="External"/><Relationship Id="rId22" Type="http://schemas.openxmlformats.org/officeDocument/2006/relationships/hyperlink" Target=".classes/MilestoneService.html" TargetMode="External"/><Relationship Id="rId27" Type="http://schemas.openxmlformats.org/officeDocument/2006/relationships/hyperlink" Target=".classes/WorkflowServi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E8C-E3C4-EE43-BC13-33A64853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Achieveit</a:t>
            </a:r>
            <a:r>
              <a:rPr lang="zh-CN" altLang="en-US" dirty="0"/>
              <a:t>项目管理平台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6469-51B9-A444-95ED-AD087454E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软件开发实践 </a:t>
            </a:r>
            <a:r>
              <a:rPr lang="en-US" altLang="zh-CN" dirty="0"/>
              <a:t>2020.4</a:t>
            </a:r>
          </a:p>
          <a:p>
            <a:r>
              <a:rPr lang="en-US" altLang="zh-CN" dirty="0"/>
              <a:t>G03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项目测试情况</a:t>
            </a:r>
            <a:br>
              <a:rPr lang="en-US" altLang="zh-CN" dirty="0"/>
            </a:br>
            <a:r>
              <a:rPr lang="zh-CN" altLang="en-US" sz="1600" dirty="0"/>
              <a:t>单元测试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15BA94-5561-0B4C-8122-72CAEA96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17914"/>
              </p:ext>
            </p:extLst>
          </p:nvPr>
        </p:nvGraphicFramePr>
        <p:xfrm>
          <a:off x="2231136" y="2354580"/>
          <a:ext cx="7729728" cy="624840"/>
        </p:xfrm>
        <a:graphic>
          <a:graphicData uri="http://schemas.openxmlformats.org/drawingml/2006/table">
            <a:tbl>
              <a:tblPr/>
              <a:tblGrid>
                <a:gridCol w="2093497">
                  <a:extLst>
                    <a:ext uri="{9D8B030D-6E8A-4147-A177-3AD203B41FA5}">
                      <a16:colId xmlns:a16="http://schemas.microsoft.com/office/drawing/2014/main" val="2579738679"/>
                    </a:ext>
                  </a:extLst>
                </a:gridCol>
                <a:gridCol w="1782058">
                  <a:extLst>
                    <a:ext uri="{9D8B030D-6E8A-4147-A177-3AD203B41FA5}">
                      <a16:colId xmlns:a16="http://schemas.microsoft.com/office/drawing/2014/main" val="1521725214"/>
                    </a:ext>
                  </a:extLst>
                </a:gridCol>
                <a:gridCol w="1753497">
                  <a:extLst>
                    <a:ext uri="{9D8B030D-6E8A-4147-A177-3AD203B41FA5}">
                      <a16:colId xmlns:a16="http://schemas.microsoft.com/office/drawing/2014/main" val="2548612107"/>
                    </a:ext>
                  </a:extLst>
                </a:gridCol>
                <a:gridCol w="2100676">
                  <a:extLst>
                    <a:ext uri="{9D8B030D-6E8A-4147-A177-3AD203B41FA5}">
                      <a16:colId xmlns:a16="http://schemas.microsoft.com/office/drawing/2014/main" val="3630168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Package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Class, %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Method, %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Line, %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2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 classes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95.8% (23/ 24)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98.7% (152/ 154)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97.9% (1836/ 1875)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944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2DC278-1D6A-5D4B-A02D-4B346CFE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9572"/>
              </p:ext>
            </p:extLst>
          </p:nvPr>
        </p:nvGraphicFramePr>
        <p:xfrm>
          <a:off x="441065" y="3180589"/>
          <a:ext cx="5654935" cy="3414232"/>
        </p:xfrm>
        <a:graphic>
          <a:graphicData uri="http://schemas.openxmlformats.org/drawingml/2006/table">
            <a:tbl>
              <a:tblPr/>
              <a:tblGrid>
                <a:gridCol w="2396299">
                  <a:extLst>
                    <a:ext uri="{9D8B030D-6E8A-4147-A177-3AD203B41FA5}">
                      <a16:colId xmlns:a16="http://schemas.microsoft.com/office/drawing/2014/main" val="2926915431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2752873470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985062222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1742803332"/>
                    </a:ext>
                  </a:extLst>
                </a:gridCol>
              </a:tblGrid>
              <a:tr h="202701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200" b="1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3"/>
                        </a:rPr>
                        <a:t>Class, %</a:t>
                      </a:r>
                      <a:endParaRPr lang="en-US" sz="1200" b="1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4"/>
                        </a:rPr>
                        <a:t>Method, %</a:t>
                      </a:r>
                      <a:endParaRPr lang="en-US" sz="1200" b="1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5"/>
                        </a:rPr>
                        <a:t>Line, %</a:t>
                      </a:r>
                      <a:endParaRPr lang="en-US" sz="1200" b="1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20520"/>
                  </a:ext>
                </a:extLst>
              </a:tr>
              <a:tr h="202701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6"/>
                        </a:rPr>
                        <a:t>ClientController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(2/ 2)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(9/ 9)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8479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7"/>
                        </a:rPr>
                        <a:t>DefectController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(74/ 74)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94022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8"/>
                        </a:rPr>
                        <a:t>EmployeeController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(56/ 56)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68403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9"/>
                        </a:rPr>
                        <a:t>ManhourController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(7/ 7)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(65/ 65)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51010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0"/>
                        </a:rPr>
                        <a:t>MilestoneController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100% (6/ 6)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(45/ 45)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46835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1"/>
                        </a:rPr>
                        <a:t>ProjectController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(8/ 8)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(94/ 94)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8240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2"/>
                        </a:rPr>
                        <a:t>PropertyController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(7/ 7)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(52/ 52)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52480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3"/>
                        </a:rPr>
                        <a:t>RiskController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(57/ 57)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02445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4"/>
                        </a:rPr>
                        <a:t>ShowDaoPurposeController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(15/ 15)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(15/ 15)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076237"/>
                  </a:ext>
                </a:extLst>
              </a:tr>
              <a:tr h="33427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5"/>
                        </a:rPr>
                        <a:t>WorkflowController</a:t>
                      </a:r>
                      <a:endParaRPr lang="en-US" sz="1200">
                        <a:effectLst/>
                      </a:endParaRP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(4/ 4)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100% (82/ 82)</a:t>
                      </a:r>
                    </a:p>
                  </a:txBody>
                  <a:tcPr marL="10006" marR="10006" marT="10006" marB="100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346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5FDE93-C143-1040-8F67-99F043D5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8830"/>
              </p:ext>
            </p:extLst>
          </p:nvPr>
        </p:nvGraphicFramePr>
        <p:xfrm>
          <a:off x="6096000" y="3180588"/>
          <a:ext cx="5654936" cy="3544704"/>
        </p:xfrm>
        <a:graphic>
          <a:graphicData uri="http://schemas.openxmlformats.org/drawingml/2006/table">
            <a:tbl>
              <a:tblPr/>
              <a:tblGrid>
                <a:gridCol w="2396300">
                  <a:extLst>
                    <a:ext uri="{9D8B030D-6E8A-4147-A177-3AD203B41FA5}">
                      <a16:colId xmlns:a16="http://schemas.microsoft.com/office/drawing/2014/main" val="2110253915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431505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3968370803"/>
                    </a:ext>
                  </a:extLst>
                </a:gridCol>
                <a:gridCol w="1086212">
                  <a:extLst>
                    <a:ext uri="{9D8B030D-6E8A-4147-A177-3AD203B41FA5}">
                      <a16:colId xmlns:a16="http://schemas.microsoft.com/office/drawing/2014/main" val="223747968"/>
                    </a:ext>
                  </a:extLst>
                </a:gridCol>
              </a:tblGrid>
              <a:tr h="156757"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>
                          <a:solidFill>
                            <a:srgbClr val="0254D0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200" b="1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3"/>
                        </a:rPr>
                        <a:t>Class, %</a:t>
                      </a:r>
                      <a:endParaRPr lang="en-US" sz="1200" b="1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4"/>
                        </a:rPr>
                        <a:t>Method, %</a:t>
                      </a:r>
                      <a:endParaRPr lang="en-US" sz="1200" b="1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>
                          <a:solidFill>
                            <a:srgbClr val="0254D0"/>
                          </a:solidFill>
                          <a:effectLst/>
                          <a:hlinkClick r:id="rId5"/>
                        </a:rPr>
                        <a:t>Line, %</a:t>
                      </a:r>
                      <a:endParaRPr lang="en-US" sz="1200" b="1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46539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6"/>
                        </a:rPr>
                        <a:t>ClientService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(2/ 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(12/ 12)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31179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7"/>
                        </a:rPr>
                        <a:t>DefectService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(7/ 7)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(165/ 165)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30588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8"/>
                        </a:rPr>
                        <a:t>EmployeeService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(80/ 80)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57256"/>
                  </a:ext>
                </a:extLst>
              </a:tr>
              <a:tr h="15675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19"/>
                        </a:rPr>
                        <a:t>FileService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0% (0/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0% (0/ 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0% (0/ 28)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391945"/>
                  </a:ext>
                </a:extLst>
              </a:tr>
              <a:tr h="15675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0"/>
                        </a:rPr>
                        <a:t>MailService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81% (47/ 58)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0656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1"/>
                        </a:rPr>
                        <a:t>ManhourService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(8/ 8)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(149/ 149)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10741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2"/>
                        </a:rPr>
                        <a:t>MilestoneService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(59/ 59)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0078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3"/>
                        </a:rPr>
                        <a:t>ProjectService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100% (2/ 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(11/ 11)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(231/ 231)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99054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4"/>
                        </a:rPr>
                        <a:t>PropertyService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(7/ 7)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(82/ 82)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49918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5"/>
                        </a:rPr>
                        <a:t>RiskService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(6/ 6)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(112/ 112)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99954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6"/>
                        </a:rPr>
                        <a:t>WorkflowEngineService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(2/ 2)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(10/ 10)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(49/ 49)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74895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254D0"/>
                          </a:solidFill>
                          <a:effectLst/>
                          <a:hlinkClick r:id="rId27"/>
                        </a:rPr>
                        <a:t>WorkflowService</a:t>
                      </a:r>
                      <a:endParaRPr lang="en-US" sz="1200">
                        <a:effectLst/>
                      </a:endParaRP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(1/ 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100% (16/ 16)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100% (301/ 301)</a:t>
                      </a:r>
                    </a:p>
                  </a:txBody>
                  <a:tcPr marL="8684" marR="8684" marT="8684" marB="86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3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项目测试情况</a:t>
            </a:r>
            <a:br>
              <a:rPr lang="en-US" altLang="zh-CN" dirty="0"/>
            </a:br>
            <a:r>
              <a:rPr lang="zh-CN" altLang="en-US" sz="1600" dirty="0"/>
              <a:t>性能测试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4DF03-9EB9-4E4E-BCF4-86ED1E13C475}"/>
              </a:ext>
            </a:extLst>
          </p:cNvPr>
          <p:cNvSpPr/>
          <p:nvPr/>
        </p:nvSpPr>
        <p:spPr>
          <a:xfrm>
            <a:off x="2231135" y="2342083"/>
            <a:ext cx="7729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性能测试共五类场景，分为独立场景、峰值场景、混合场景、疲劳场景和容量场景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个独立场景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个混合场景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个峰值场景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个容量场景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个疲劳场景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场景执行采用逐步加压的方式，每个场景重复执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3*4+3*4+3*2+1*4+1*2 = 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个场景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场景执行率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，缺陷率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可能需要在高用户量情况下增加带宽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4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95DA-3E18-3644-B59C-D0A39A7C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合理的需求与系统设计可以保证团队开发的高效。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合理的设计能与实际开发保持高度一致、仅在细节上有所修改。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合理的技术选型可以降低学习曲线，让团队易于上手，保证效率。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合理的代码测试与风格检查可以保证系统质量。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67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E8C-E3C4-EE43-BC13-33A64853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altLang="zh-CN" sz="2800" dirty="0" err="1"/>
              <a:t>Achieveit</a:t>
            </a:r>
            <a:r>
              <a:rPr lang="zh-CN" altLang="en-US" sz="2800" dirty="0"/>
              <a:t>项目管理平台</a:t>
            </a:r>
            <a:br>
              <a:rPr lang="en-US" altLang="zh-CN" sz="2800" dirty="0"/>
            </a:br>
            <a:br>
              <a:rPr lang="en-US" altLang="zh-CN" dirty="0"/>
            </a:br>
            <a:r>
              <a:rPr lang="zh-CN" altLang="en-US" sz="2400" dirty="0"/>
              <a:t>项目演示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8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E8C-E3C4-EE43-BC13-33A64853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谢谢老师和团队的努力和帮助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6469-51B9-A444-95ED-AD087454E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软件开发实践 </a:t>
            </a:r>
            <a:r>
              <a:rPr lang="en-US" altLang="zh-CN" dirty="0"/>
              <a:t>2020.4</a:t>
            </a:r>
          </a:p>
          <a:p>
            <a:r>
              <a:rPr lang="en-US" altLang="zh-CN" dirty="0"/>
              <a:t>G03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C280-A289-1048-A0C8-C1A3AF1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小组成员与分工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15BAF-8882-DF45-A5F4-8BA9BE9FD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58026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9148">
                  <a:extLst>
                    <a:ext uri="{9D8B030D-6E8A-4147-A177-3AD203B41FA5}">
                      <a16:colId xmlns:a16="http://schemas.microsoft.com/office/drawing/2014/main" val="572282469"/>
                    </a:ext>
                  </a:extLst>
                </a:gridCol>
                <a:gridCol w="3861978">
                  <a:extLst>
                    <a:ext uri="{9D8B030D-6E8A-4147-A177-3AD203B41FA5}">
                      <a16:colId xmlns:a16="http://schemas.microsoft.com/office/drawing/2014/main" val="91790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项目成员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项目分工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陈弈君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项目经理、前端开发、文档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赵宁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4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叶姝晴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4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曹威杰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陶明沺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2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苏美澄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8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0C3-F1EB-9240-AB4F-D60F574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项目技术与部署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D803-8A18-BD4B-840E-A9EB7D01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77909"/>
          </a:xfrm>
        </p:spPr>
        <p:txBody>
          <a:bodyPr>
            <a:normAutofit/>
          </a:bodyPr>
          <a:lstStyle/>
          <a:p>
            <a:r>
              <a:rPr lang="zh-CN" altLang="en-US" dirty="0"/>
              <a:t>前端技术：</a:t>
            </a:r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后端技术：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MySQL</a:t>
            </a:r>
          </a:p>
          <a:p>
            <a:endParaRPr lang="en-US" altLang="zh-CN" dirty="0"/>
          </a:p>
          <a:p>
            <a:r>
              <a:rPr lang="zh-CN" altLang="en-US" dirty="0"/>
              <a:t>版本控制：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前端部署：腾讯云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Nginx</a:t>
            </a:r>
          </a:p>
          <a:p>
            <a:endParaRPr lang="en-US" altLang="zh-CN" dirty="0"/>
          </a:p>
          <a:p>
            <a:r>
              <a:rPr lang="zh-CN" altLang="en-US" dirty="0"/>
              <a:t>后端与数据库部署：阿里云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50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BA76-3AEE-644E-9ED1-A344A7C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项目计划与完成情况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F216E0-EF00-5A4D-A44B-5DE3ADB56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598984"/>
              </p:ext>
            </p:extLst>
          </p:nvPr>
        </p:nvGraphicFramePr>
        <p:xfrm>
          <a:off x="259976" y="2259106"/>
          <a:ext cx="11672048" cy="3791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60956">
                  <a:extLst>
                    <a:ext uri="{9D8B030D-6E8A-4147-A177-3AD203B41FA5}">
                      <a16:colId xmlns:a16="http://schemas.microsoft.com/office/drawing/2014/main" val="3276573704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444184841"/>
                    </a:ext>
                  </a:extLst>
                </a:gridCol>
                <a:gridCol w="5378824">
                  <a:extLst>
                    <a:ext uri="{9D8B030D-6E8A-4147-A177-3AD203B41FA5}">
                      <a16:colId xmlns:a16="http://schemas.microsoft.com/office/drawing/2014/main" val="2997728124"/>
                    </a:ext>
                  </a:extLst>
                </a:gridCol>
                <a:gridCol w="1679986">
                  <a:extLst>
                    <a:ext uri="{9D8B030D-6E8A-4147-A177-3AD203B41FA5}">
                      <a16:colId xmlns:a16="http://schemas.microsoft.com/office/drawing/2014/main" val="724141566"/>
                    </a:ext>
                  </a:extLst>
                </a:gridCol>
              </a:tblGrid>
              <a:tr h="43887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是否值得继续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98825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用户权限、登录注销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后端权限完整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63571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en-US" altLang="zh-CN" dirty="0"/>
                        <a:t>Workflow</a:t>
                      </a:r>
                      <a:r>
                        <a:rPr lang="zh-CN" altLang="en-US" dirty="0"/>
                        <a:t>工作流、状态管理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前后端功能权限完整（流程控制、操作通知、权限）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45466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工时申报、审批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前后端功能完整（审批、申报、打回、筛选）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1674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权限管理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没有真实企业内部系统验证（邮件通知已完成）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03733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设备管理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前后端功能完整（租借、归还、状态、筛选）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94363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缺陷管理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前后端功能完整（新建、修改、删除、筛选）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22749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风险管理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前后端功能完整（新建、修改、删除、筛选、模板）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24865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界面可优化、可增加搜索功能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4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0C3-F1EB-9240-AB4F-D60F574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项目技术难点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D803-8A18-BD4B-840E-A9EB7D01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77909"/>
          </a:xfrm>
        </p:spPr>
        <p:txBody>
          <a:bodyPr>
            <a:normAutofit/>
          </a:bodyPr>
          <a:lstStyle/>
          <a:p>
            <a:r>
              <a:rPr lang="zh-CN" altLang="en-US" dirty="0"/>
              <a:t>用户鉴权：</a:t>
            </a:r>
            <a:r>
              <a:rPr lang="en-US" altLang="zh-CN" dirty="0"/>
              <a:t>JWT</a:t>
            </a:r>
            <a:r>
              <a:rPr lang="zh-CN" altLang="en-US" dirty="0"/>
              <a:t>，用户以分配</a:t>
            </a:r>
            <a:r>
              <a:rPr lang="en-US" altLang="zh-CN" dirty="0"/>
              <a:t>Token</a:t>
            </a:r>
            <a:r>
              <a:rPr lang="zh-CN" altLang="en-US" dirty="0"/>
              <a:t>的方式登录、接口操作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用户权限：平台权限 </a:t>
            </a:r>
            <a:r>
              <a:rPr lang="en-US" altLang="zh-CN" dirty="0"/>
              <a:t>+</a:t>
            </a:r>
            <a:r>
              <a:rPr lang="zh-CN" altLang="en-US" dirty="0"/>
              <a:t> 项目内部权限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Workflow</a:t>
            </a:r>
            <a:r>
              <a:rPr lang="zh-CN" altLang="en-US" dirty="0"/>
              <a:t>工作流引擎：利用</a:t>
            </a:r>
            <a:r>
              <a:rPr lang="en-US" altLang="zh-CN" dirty="0"/>
              <a:t>Bitmap</a:t>
            </a:r>
            <a:r>
              <a:rPr lang="zh-CN" altLang="en-US" dirty="0"/>
              <a:t>，单一</a:t>
            </a:r>
            <a:r>
              <a:rPr lang="en-US" altLang="zh-CN" dirty="0"/>
              <a:t>int</a:t>
            </a:r>
            <a:r>
              <a:rPr lang="zh-CN" altLang="en-US" dirty="0"/>
              <a:t>参数可以传递</a:t>
            </a:r>
            <a:r>
              <a:rPr lang="en-US" altLang="zh-CN" dirty="0"/>
              <a:t>25+</a:t>
            </a:r>
            <a:r>
              <a:rPr lang="zh-CN" altLang="en-US" dirty="0"/>
              <a:t>的项目状态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64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8A5C-6D42-0441-92FE-3F402BD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项目过程与风险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1D75-8069-8D49-B6E3-2140D41D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基本符合初期设定时间表、未发生延期或严重赶工情况</a:t>
            </a:r>
            <a:endParaRPr lang="en-US" altLang="zh-CN" dirty="0"/>
          </a:p>
          <a:p>
            <a:r>
              <a:rPr lang="zh-CN" altLang="en-US" dirty="0"/>
              <a:t>项目计划未发生大调整（仅存在</a:t>
            </a:r>
            <a:r>
              <a:rPr lang="en-US" altLang="zh-CN" dirty="0"/>
              <a:t>2-3</a:t>
            </a:r>
            <a:r>
              <a:rPr lang="zh-CN" altLang="en-US" dirty="0"/>
              <a:t>天的前后波动）</a:t>
            </a:r>
            <a:endParaRPr lang="en-US" altLang="zh-CN" dirty="0"/>
          </a:p>
          <a:p>
            <a:r>
              <a:rPr lang="zh-CN" altLang="en-US" dirty="0"/>
              <a:t>项目需求未发生大变化、总体功能按照初期软件需求分析执行</a:t>
            </a:r>
            <a:endParaRPr lang="en-US" altLang="zh-CN" dirty="0"/>
          </a:p>
          <a:p>
            <a:r>
              <a:rPr lang="zh-CN" altLang="en-US" dirty="0"/>
              <a:t>系统设计发生一些细微需求、适应具体技术选型和操作细节</a:t>
            </a:r>
            <a:endParaRPr lang="en-US" altLang="zh-CN" dirty="0"/>
          </a:p>
          <a:p>
            <a:r>
              <a:rPr lang="zh-CN" altLang="en-US" dirty="0"/>
              <a:t>软件过程中后端开发先于前端开发。由后端提供</a:t>
            </a:r>
            <a:r>
              <a:rPr lang="en-US" altLang="zh-CN" dirty="0"/>
              <a:t>API</a:t>
            </a:r>
            <a:r>
              <a:rPr lang="zh-CN" altLang="en-US" dirty="0"/>
              <a:t>、前端提出修改细节</a:t>
            </a:r>
            <a:endParaRPr lang="en-US" altLang="zh-CN" dirty="0"/>
          </a:p>
          <a:p>
            <a:r>
              <a:rPr lang="zh-CN" altLang="en-US" dirty="0"/>
              <a:t>项目风险主要在于：</a:t>
            </a:r>
            <a:r>
              <a:rPr lang="en-US" altLang="zh-CN" dirty="0"/>
              <a:t>1.</a:t>
            </a:r>
            <a:r>
              <a:rPr lang="zh-CN" altLang="en-US" dirty="0"/>
              <a:t>初期技术的掌握 </a:t>
            </a:r>
            <a:r>
              <a:rPr lang="en-US" altLang="zh-CN" dirty="0"/>
              <a:t>2.</a:t>
            </a:r>
            <a:r>
              <a:rPr lang="zh-CN" altLang="en-US" dirty="0"/>
              <a:t> 组员时间的分配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1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项目软件质量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95DA-3E18-3644-B59C-D0A39A7C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5937"/>
          </a:xfrm>
        </p:spPr>
        <p:txBody>
          <a:bodyPr>
            <a:normAutofit/>
          </a:bodyPr>
          <a:lstStyle/>
          <a:p>
            <a:r>
              <a:rPr lang="zh-CN" altLang="en-US" dirty="0"/>
              <a:t>软件质量：较高、具有可维护与可拓展性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技术选型：团队成员有一定基础、老带新的模式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系统设计：模块化清晰、日志打印清晰、易于拓展与检查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代码风格：编辑器自动风格检查、成员互相检查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测试：后端单元测试覆盖率高（超过</a:t>
            </a:r>
            <a:r>
              <a:rPr lang="en-US" altLang="zh-CN" dirty="0"/>
              <a:t>95%</a:t>
            </a:r>
            <a:r>
              <a:rPr lang="zh-CN" altLang="en-US" dirty="0"/>
              <a:t>）、</a:t>
            </a:r>
            <a:r>
              <a:rPr lang="en-US" altLang="zh-CN" dirty="0"/>
              <a:t>116</a:t>
            </a:r>
            <a:r>
              <a:rPr lang="zh-CN" altLang="en-US" dirty="0"/>
              <a:t>个系统测试按计划完成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98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开发文档管理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6CB1CA-B826-43C1-ABF5-DC97527D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78" y="2778949"/>
            <a:ext cx="2150364" cy="478536"/>
          </a:xfrm>
        </p:spPr>
        <p:txBody>
          <a:bodyPr>
            <a:normAutofit/>
          </a:bodyPr>
          <a:lstStyle/>
          <a:p>
            <a:r>
              <a:rPr lang="zh-CN" altLang="en-US" dirty="0"/>
              <a:t>静态</a:t>
            </a:r>
            <a:r>
              <a:rPr lang="en-US" altLang="zh-CN" dirty="0"/>
              <a:t>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500238-0FC6-41AC-B713-90A9300C3E68}"/>
              </a:ext>
            </a:extLst>
          </p:cNvPr>
          <p:cNvSpPr txBox="1">
            <a:spLocks/>
          </p:cNvSpPr>
          <p:nvPr/>
        </p:nvSpPr>
        <p:spPr>
          <a:xfrm>
            <a:off x="7633716" y="2815461"/>
            <a:ext cx="2919984" cy="44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</a:t>
            </a:r>
            <a:r>
              <a:rPr lang="en-US" altLang="zh-CN" dirty="0"/>
              <a:t>:       Swagger UI</a:t>
            </a:r>
          </a:p>
        </p:txBody>
      </p:sp>
      <p:pic>
        <p:nvPicPr>
          <p:cNvPr id="1026" name="Picture 2" descr="ProcessOn免费在线作图">
            <a:extLst>
              <a:ext uri="{FF2B5EF4-FFF2-40B4-BE49-F238E27FC236}">
                <a16:creationId xmlns:a16="http://schemas.microsoft.com/office/drawing/2014/main" id="{EC216C3C-3ADF-4789-9601-94DCBF64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57" y="2813877"/>
            <a:ext cx="1213485" cy="32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agger UI">
            <a:extLst>
              <a:ext uri="{FF2B5EF4-FFF2-40B4-BE49-F238E27FC236}">
                <a16:creationId xmlns:a16="http://schemas.microsoft.com/office/drawing/2014/main" id="{B229D97F-86F3-44CD-9E57-772DD4A3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45" y="285451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EB9A48-8BB0-4EB0-B44B-D5F6E0AF7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81"/>
          <a:stretch/>
        </p:blipFill>
        <p:spPr>
          <a:xfrm>
            <a:off x="536814" y="3428553"/>
            <a:ext cx="5152291" cy="28286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0EB819-CE94-47C8-BC04-2B70D1746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80" y="3310144"/>
            <a:ext cx="4881056" cy="317214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8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项目缺陷管理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EC3496-4ECC-4955-8455-882FD898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1"/>
          <a:stretch/>
        </p:blipFill>
        <p:spPr>
          <a:xfrm>
            <a:off x="287880" y="2989386"/>
            <a:ext cx="5731920" cy="306417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3188DC-1D0E-4C49-80BB-302275C04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59"/>
          <a:stretch/>
        </p:blipFill>
        <p:spPr>
          <a:xfrm>
            <a:off x="6172200" y="3020992"/>
            <a:ext cx="5731920" cy="303256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9721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537</TotalTime>
  <Words>1207</Words>
  <Application>Microsoft Macintosh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Achieveit项目管理平台</vt:lpstr>
      <vt:lpstr>小组成员与分工</vt:lpstr>
      <vt:lpstr>项目技术与部署</vt:lpstr>
      <vt:lpstr>项目计划与完成情况</vt:lpstr>
      <vt:lpstr>项目技术难点</vt:lpstr>
      <vt:lpstr>项目过程与风险</vt:lpstr>
      <vt:lpstr>项目软件质量</vt:lpstr>
      <vt:lpstr>开发文档管理</vt:lpstr>
      <vt:lpstr>项目缺陷管理</vt:lpstr>
      <vt:lpstr>项目测试情况 单元测试</vt:lpstr>
      <vt:lpstr>项目测试情况 性能测试</vt:lpstr>
      <vt:lpstr>项目经验</vt:lpstr>
      <vt:lpstr>Achieveit项目管理平台  项目演示</vt:lpstr>
      <vt:lpstr>谢谢老师和团队的努力和帮助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Achieveit项目管理平台</dc:title>
  <dc:creator>YijunChen</dc:creator>
  <cp:lastModifiedBy>YijunChen</cp:lastModifiedBy>
  <cp:revision>19</cp:revision>
  <dcterms:created xsi:type="dcterms:W3CDTF">2020-04-16T13:49:00Z</dcterms:created>
  <dcterms:modified xsi:type="dcterms:W3CDTF">2020-04-20T01:01:22Z</dcterms:modified>
</cp:coreProperties>
</file>