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7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A3688-048D-4609-8DEE-DAA6B8D127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78B4F5-9DA9-4B99-969D-24EE5A32785B}">
      <dgm:prSet/>
      <dgm:spPr/>
      <dgm:t>
        <a:bodyPr/>
        <a:lstStyle/>
        <a:p>
          <a:r>
            <a:rPr lang="en-US" b="0" i="0"/>
            <a:t>Machine learning models gives a framework for predictions based on multiple loosely correlated variables</a:t>
          </a:r>
          <a:endParaRPr lang="en-US"/>
        </a:p>
      </dgm:t>
    </dgm:pt>
    <dgm:pt modelId="{978C2885-7AAC-4A7E-AC15-0130400C2F97}" type="parTrans" cxnId="{46203FB7-12BD-4170-AD63-C54FD5D74090}">
      <dgm:prSet/>
      <dgm:spPr/>
      <dgm:t>
        <a:bodyPr/>
        <a:lstStyle/>
        <a:p>
          <a:endParaRPr lang="en-US"/>
        </a:p>
      </dgm:t>
    </dgm:pt>
    <dgm:pt modelId="{C9D49DFC-45E5-42E8-9C4A-8D00300CDAE2}" type="sibTrans" cxnId="{46203FB7-12BD-4170-AD63-C54FD5D74090}">
      <dgm:prSet/>
      <dgm:spPr/>
      <dgm:t>
        <a:bodyPr/>
        <a:lstStyle/>
        <a:p>
          <a:endParaRPr lang="en-US"/>
        </a:p>
      </dgm:t>
    </dgm:pt>
    <dgm:pt modelId="{C411290C-2C7D-49DE-8CFE-EFCFAA548B5D}">
      <dgm:prSet/>
      <dgm:spPr/>
      <dgm:t>
        <a:bodyPr/>
        <a:lstStyle/>
        <a:p>
          <a:r>
            <a:rPr lang="en-US" b="0" i="0"/>
            <a:t>Number of models and trading strategies can be developed – BTST, close to close, hold for N days, intraday movement based on previous day data and today gap</a:t>
          </a:r>
          <a:endParaRPr lang="en-US"/>
        </a:p>
      </dgm:t>
    </dgm:pt>
    <dgm:pt modelId="{2548FCCE-C297-407E-843C-36AF7F0315CF}" type="parTrans" cxnId="{431B5CFB-029B-40A7-ABE5-F636C40D8774}">
      <dgm:prSet/>
      <dgm:spPr/>
      <dgm:t>
        <a:bodyPr/>
        <a:lstStyle/>
        <a:p>
          <a:endParaRPr lang="en-US"/>
        </a:p>
      </dgm:t>
    </dgm:pt>
    <dgm:pt modelId="{A665DCA4-D4A3-4CF9-9B45-10A00169C983}" type="sibTrans" cxnId="{431B5CFB-029B-40A7-ABE5-F636C40D8774}">
      <dgm:prSet/>
      <dgm:spPr/>
      <dgm:t>
        <a:bodyPr/>
        <a:lstStyle/>
        <a:p>
          <a:endParaRPr lang="en-US"/>
        </a:p>
      </dgm:t>
    </dgm:pt>
    <dgm:pt modelId="{067A5337-A31A-4789-AEF2-0A650018CAC6}">
      <dgm:prSet/>
      <dgm:spPr/>
      <dgm:t>
        <a:bodyPr/>
        <a:lstStyle/>
        <a:p>
          <a:r>
            <a:rPr lang="en-US" b="0" i="0"/>
            <a:t>Knowledge of programming a must for data processing and developing models</a:t>
          </a:r>
          <a:endParaRPr lang="en-US"/>
        </a:p>
      </dgm:t>
    </dgm:pt>
    <dgm:pt modelId="{C4E9181E-F90F-40CF-A18F-A89A6C48FE9F}" type="parTrans" cxnId="{D6614D8D-CE5C-40D5-BC59-1F31380F5AB4}">
      <dgm:prSet/>
      <dgm:spPr/>
      <dgm:t>
        <a:bodyPr/>
        <a:lstStyle/>
        <a:p>
          <a:endParaRPr lang="en-US"/>
        </a:p>
      </dgm:t>
    </dgm:pt>
    <dgm:pt modelId="{151862E0-283F-4295-A1FD-CE005043863C}" type="sibTrans" cxnId="{D6614D8D-CE5C-40D5-BC59-1F31380F5AB4}">
      <dgm:prSet/>
      <dgm:spPr/>
      <dgm:t>
        <a:bodyPr/>
        <a:lstStyle/>
        <a:p>
          <a:endParaRPr lang="en-US"/>
        </a:p>
      </dgm:t>
    </dgm:pt>
    <dgm:pt modelId="{A89A938B-A60E-4092-87BB-8185533B95F7}" type="pres">
      <dgm:prSet presAssocID="{253A3688-048D-4609-8DEE-DAA6B8D1270E}" presName="root" presStyleCnt="0">
        <dgm:presLayoutVars>
          <dgm:dir/>
          <dgm:resizeHandles val="exact"/>
        </dgm:presLayoutVars>
      </dgm:prSet>
      <dgm:spPr/>
    </dgm:pt>
    <dgm:pt modelId="{2C97E083-FE80-4EF9-8B6B-FADE9E00AC9E}" type="pres">
      <dgm:prSet presAssocID="{9D78B4F5-9DA9-4B99-969D-24EE5A32785B}" presName="compNode" presStyleCnt="0"/>
      <dgm:spPr/>
    </dgm:pt>
    <dgm:pt modelId="{97EC8033-EB09-401D-A61B-A7D8F3AE187D}" type="pres">
      <dgm:prSet presAssocID="{9D78B4F5-9DA9-4B99-969D-24EE5A32785B}" presName="bgRect" presStyleLbl="bgShp" presStyleIdx="0" presStyleCnt="3"/>
      <dgm:spPr/>
    </dgm:pt>
    <dgm:pt modelId="{5220F687-0B53-4E67-96C2-C398095A4EE8}" type="pres">
      <dgm:prSet presAssocID="{9D78B4F5-9DA9-4B99-969D-24EE5A3278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753631-6D22-412B-A64D-CF52E0C03035}" type="pres">
      <dgm:prSet presAssocID="{9D78B4F5-9DA9-4B99-969D-24EE5A32785B}" presName="spaceRect" presStyleCnt="0"/>
      <dgm:spPr/>
    </dgm:pt>
    <dgm:pt modelId="{CEE03EC3-6702-4703-8504-8AB38183E0E1}" type="pres">
      <dgm:prSet presAssocID="{9D78B4F5-9DA9-4B99-969D-24EE5A32785B}" presName="parTx" presStyleLbl="revTx" presStyleIdx="0" presStyleCnt="3">
        <dgm:presLayoutVars>
          <dgm:chMax val="0"/>
          <dgm:chPref val="0"/>
        </dgm:presLayoutVars>
      </dgm:prSet>
      <dgm:spPr/>
    </dgm:pt>
    <dgm:pt modelId="{CBA94C3A-CAD5-45F1-B550-DCCF4770C464}" type="pres">
      <dgm:prSet presAssocID="{C9D49DFC-45E5-42E8-9C4A-8D00300CDAE2}" presName="sibTrans" presStyleCnt="0"/>
      <dgm:spPr/>
    </dgm:pt>
    <dgm:pt modelId="{EF783A80-6E3B-4B6D-9D80-37CE68F0EC29}" type="pres">
      <dgm:prSet presAssocID="{C411290C-2C7D-49DE-8CFE-EFCFAA548B5D}" presName="compNode" presStyleCnt="0"/>
      <dgm:spPr/>
    </dgm:pt>
    <dgm:pt modelId="{68F63CE8-B189-4496-B13E-9DCB5FBC4F64}" type="pres">
      <dgm:prSet presAssocID="{C411290C-2C7D-49DE-8CFE-EFCFAA548B5D}" presName="bgRect" presStyleLbl="bgShp" presStyleIdx="1" presStyleCnt="3"/>
      <dgm:spPr/>
    </dgm:pt>
    <dgm:pt modelId="{BFA09B06-34F6-4AF4-86D9-AFE7D504E124}" type="pres">
      <dgm:prSet presAssocID="{C411290C-2C7D-49DE-8CFE-EFCFAA548B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3CEA5F-C5DF-4E23-B474-775CEBB0396A}" type="pres">
      <dgm:prSet presAssocID="{C411290C-2C7D-49DE-8CFE-EFCFAA548B5D}" presName="spaceRect" presStyleCnt="0"/>
      <dgm:spPr/>
    </dgm:pt>
    <dgm:pt modelId="{6EB134F4-CFF2-4FFC-8208-5D1852D598A9}" type="pres">
      <dgm:prSet presAssocID="{C411290C-2C7D-49DE-8CFE-EFCFAA548B5D}" presName="parTx" presStyleLbl="revTx" presStyleIdx="1" presStyleCnt="3">
        <dgm:presLayoutVars>
          <dgm:chMax val="0"/>
          <dgm:chPref val="0"/>
        </dgm:presLayoutVars>
      </dgm:prSet>
      <dgm:spPr/>
    </dgm:pt>
    <dgm:pt modelId="{E8F87E09-83D9-42A2-A873-F6C1D5268E7C}" type="pres">
      <dgm:prSet presAssocID="{A665DCA4-D4A3-4CF9-9B45-10A00169C983}" presName="sibTrans" presStyleCnt="0"/>
      <dgm:spPr/>
    </dgm:pt>
    <dgm:pt modelId="{A809EBF0-C476-493E-92D7-499BCA8B5C7B}" type="pres">
      <dgm:prSet presAssocID="{067A5337-A31A-4789-AEF2-0A650018CAC6}" presName="compNode" presStyleCnt="0"/>
      <dgm:spPr/>
    </dgm:pt>
    <dgm:pt modelId="{2CCAEFE2-B1F1-40B7-A561-68398B3E3114}" type="pres">
      <dgm:prSet presAssocID="{067A5337-A31A-4789-AEF2-0A650018CAC6}" presName="bgRect" presStyleLbl="bgShp" presStyleIdx="2" presStyleCnt="3"/>
      <dgm:spPr/>
    </dgm:pt>
    <dgm:pt modelId="{95F22489-5031-4654-9877-E32039456591}" type="pres">
      <dgm:prSet presAssocID="{067A5337-A31A-4789-AEF2-0A650018CA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FF06DA-6244-4ECC-817A-E354E19D3586}" type="pres">
      <dgm:prSet presAssocID="{067A5337-A31A-4789-AEF2-0A650018CAC6}" presName="spaceRect" presStyleCnt="0"/>
      <dgm:spPr/>
    </dgm:pt>
    <dgm:pt modelId="{801F8415-4516-4B51-82D3-5930CD5B33D8}" type="pres">
      <dgm:prSet presAssocID="{067A5337-A31A-4789-AEF2-0A650018CA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32674A-931F-4992-91BE-D778C3259718}" type="presOf" srcId="{253A3688-048D-4609-8DEE-DAA6B8D1270E}" destId="{A89A938B-A60E-4092-87BB-8185533B95F7}" srcOrd="0" destOrd="0" presId="urn:microsoft.com/office/officeart/2018/2/layout/IconVerticalSolidList"/>
    <dgm:cxn modelId="{C66ECA6C-7A1E-45B8-88BC-4FB2078A4CBF}" type="presOf" srcId="{067A5337-A31A-4789-AEF2-0A650018CAC6}" destId="{801F8415-4516-4B51-82D3-5930CD5B33D8}" srcOrd="0" destOrd="0" presId="urn:microsoft.com/office/officeart/2018/2/layout/IconVerticalSolidList"/>
    <dgm:cxn modelId="{15037483-6A25-41BB-8C47-27370CDEB658}" type="presOf" srcId="{C411290C-2C7D-49DE-8CFE-EFCFAA548B5D}" destId="{6EB134F4-CFF2-4FFC-8208-5D1852D598A9}" srcOrd="0" destOrd="0" presId="urn:microsoft.com/office/officeart/2018/2/layout/IconVerticalSolidList"/>
    <dgm:cxn modelId="{D6614D8D-CE5C-40D5-BC59-1F31380F5AB4}" srcId="{253A3688-048D-4609-8DEE-DAA6B8D1270E}" destId="{067A5337-A31A-4789-AEF2-0A650018CAC6}" srcOrd="2" destOrd="0" parTransId="{C4E9181E-F90F-40CF-A18F-A89A6C48FE9F}" sibTransId="{151862E0-283F-4295-A1FD-CE005043863C}"/>
    <dgm:cxn modelId="{46203FB7-12BD-4170-AD63-C54FD5D74090}" srcId="{253A3688-048D-4609-8DEE-DAA6B8D1270E}" destId="{9D78B4F5-9DA9-4B99-969D-24EE5A32785B}" srcOrd="0" destOrd="0" parTransId="{978C2885-7AAC-4A7E-AC15-0130400C2F97}" sibTransId="{C9D49DFC-45E5-42E8-9C4A-8D00300CDAE2}"/>
    <dgm:cxn modelId="{898275C9-1D37-4F50-A75B-6213A3EB9317}" type="presOf" srcId="{9D78B4F5-9DA9-4B99-969D-24EE5A32785B}" destId="{CEE03EC3-6702-4703-8504-8AB38183E0E1}" srcOrd="0" destOrd="0" presId="urn:microsoft.com/office/officeart/2018/2/layout/IconVerticalSolidList"/>
    <dgm:cxn modelId="{431B5CFB-029B-40A7-ABE5-F636C40D8774}" srcId="{253A3688-048D-4609-8DEE-DAA6B8D1270E}" destId="{C411290C-2C7D-49DE-8CFE-EFCFAA548B5D}" srcOrd="1" destOrd="0" parTransId="{2548FCCE-C297-407E-843C-36AF7F0315CF}" sibTransId="{A665DCA4-D4A3-4CF9-9B45-10A00169C983}"/>
    <dgm:cxn modelId="{7D9726C5-B839-4F12-B43B-7CC188981354}" type="presParOf" srcId="{A89A938B-A60E-4092-87BB-8185533B95F7}" destId="{2C97E083-FE80-4EF9-8B6B-FADE9E00AC9E}" srcOrd="0" destOrd="0" presId="urn:microsoft.com/office/officeart/2018/2/layout/IconVerticalSolidList"/>
    <dgm:cxn modelId="{F87278FF-CF39-4635-8AE4-415A564A2895}" type="presParOf" srcId="{2C97E083-FE80-4EF9-8B6B-FADE9E00AC9E}" destId="{97EC8033-EB09-401D-A61B-A7D8F3AE187D}" srcOrd="0" destOrd="0" presId="urn:microsoft.com/office/officeart/2018/2/layout/IconVerticalSolidList"/>
    <dgm:cxn modelId="{5C4DDA8A-BF23-418A-80B3-495BD0E3FD12}" type="presParOf" srcId="{2C97E083-FE80-4EF9-8B6B-FADE9E00AC9E}" destId="{5220F687-0B53-4E67-96C2-C398095A4EE8}" srcOrd="1" destOrd="0" presId="urn:microsoft.com/office/officeart/2018/2/layout/IconVerticalSolidList"/>
    <dgm:cxn modelId="{6A120FB2-FA2E-4D4B-8F8A-908798EB7D23}" type="presParOf" srcId="{2C97E083-FE80-4EF9-8B6B-FADE9E00AC9E}" destId="{31753631-6D22-412B-A64D-CF52E0C03035}" srcOrd="2" destOrd="0" presId="urn:microsoft.com/office/officeart/2018/2/layout/IconVerticalSolidList"/>
    <dgm:cxn modelId="{132E1928-2A96-4AB2-B47F-4739C2F79D68}" type="presParOf" srcId="{2C97E083-FE80-4EF9-8B6B-FADE9E00AC9E}" destId="{CEE03EC3-6702-4703-8504-8AB38183E0E1}" srcOrd="3" destOrd="0" presId="urn:microsoft.com/office/officeart/2018/2/layout/IconVerticalSolidList"/>
    <dgm:cxn modelId="{D96C2AF4-228A-4F55-8E31-75739632AB0E}" type="presParOf" srcId="{A89A938B-A60E-4092-87BB-8185533B95F7}" destId="{CBA94C3A-CAD5-45F1-B550-DCCF4770C464}" srcOrd="1" destOrd="0" presId="urn:microsoft.com/office/officeart/2018/2/layout/IconVerticalSolidList"/>
    <dgm:cxn modelId="{25A38DF0-CD30-4B96-9E1D-B574CA8BB13E}" type="presParOf" srcId="{A89A938B-A60E-4092-87BB-8185533B95F7}" destId="{EF783A80-6E3B-4B6D-9D80-37CE68F0EC29}" srcOrd="2" destOrd="0" presId="urn:microsoft.com/office/officeart/2018/2/layout/IconVerticalSolidList"/>
    <dgm:cxn modelId="{29B99ADF-0CF3-4476-8CFC-8E71AA03DA0B}" type="presParOf" srcId="{EF783A80-6E3B-4B6D-9D80-37CE68F0EC29}" destId="{68F63CE8-B189-4496-B13E-9DCB5FBC4F64}" srcOrd="0" destOrd="0" presId="urn:microsoft.com/office/officeart/2018/2/layout/IconVerticalSolidList"/>
    <dgm:cxn modelId="{508978D0-2C81-437C-A781-99EF36392F46}" type="presParOf" srcId="{EF783A80-6E3B-4B6D-9D80-37CE68F0EC29}" destId="{BFA09B06-34F6-4AF4-86D9-AFE7D504E124}" srcOrd="1" destOrd="0" presId="urn:microsoft.com/office/officeart/2018/2/layout/IconVerticalSolidList"/>
    <dgm:cxn modelId="{77C3A3C4-FDBA-421D-8AFB-BCC4D523400A}" type="presParOf" srcId="{EF783A80-6E3B-4B6D-9D80-37CE68F0EC29}" destId="{CB3CEA5F-C5DF-4E23-B474-775CEBB0396A}" srcOrd="2" destOrd="0" presId="urn:microsoft.com/office/officeart/2018/2/layout/IconVerticalSolidList"/>
    <dgm:cxn modelId="{E5E01F83-AF2C-43D6-A5ED-482DC797B328}" type="presParOf" srcId="{EF783A80-6E3B-4B6D-9D80-37CE68F0EC29}" destId="{6EB134F4-CFF2-4FFC-8208-5D1852D598A9}" srcOrd="3" destOrd="0" presId="urn:microsoft.com/office/officeart/2018/2/layout/IconVerticalSolidList"/>
    <dgm:cxn modelId="{A45FFD5E-2313-48F1-9423-27941C44DCC9}" type="presParOf" srcId="{A89A938B-A60E-4092-87BB-8185533B95F7}" destId="{E8F87E09-83D9-42A2-A873-F6C1D5268E7C}" srcOrd="3" destOrd="0" presId="urn:microsoft.com/office/officeart/2018/2/layout/IconVerticalSolidList"/>
    <dgm:cxn modelId="{E4A8FD01-CEFD-4133-A9E1-635971B1AD4A}" type="presParOf" srcId="{A89A938B-A60E-4092-87BB-8185533B95F7}" destId="{A809EBF0-C476-493E-92D7-499BCA8B5C7B}" srcOrd="4" destOrd="0" presId="urn:microsoft.com/office/officeart/2018/2/layout/IconVerticalSolidList"/>
    <dgm:cxn modelId="{A8EBAE35-E6E3-4A2E-934B-730DC6C029AB}" type="presParOf" srcId="{A809EBF0-C476-493E-92D7-499BCA8B5C7B}" destId="{2CCAEFE2-B1F1-40B7-A561-68398B3E3114}" srcOrd="0" destOrd="0" presId="urn:microsoft.com/office/officeart/2018/2/layout/IconVerticalSolidList"/>
    <dgm:cxn modelId="{6CDC70FD-B461-441D-BDD5-0EFD5191C425}" type="presParOf" srcId="{A809EBF0-C476-493E-92D7-499BCA8B5C7B}" destId="{95F22489-5031-4654-9877-E32039456591}" srcOrd="1" destOrd="0" presId="urn:microsoft.com/office/officeart/2018/2/layout/IconVerticalSolidList"/>
    <dgm:cxn modelId="{05CB35C8-649F-4F48-A656-B3AC17A5B5B9}" type="presParOf" srcId="{A809EBF0-C476-493E-92D7-499BCA8B5C7B}" destId="{00FF06DA-6244-4ECC-817A-E354E19D3586}" srcOrd="2" destOrd="0" presId="urn:microsoft.com/office/officeart/2018/2/layout/IconVerticalSolidList"/>
    <dgm:cxn modelId="{6880447A-CD89-43EC-BD14-47349F610C57}" type="presParOf" srcId="{A809EBF0-C476-493E-92D7-499BCA8B5C7B}" destId="{801F8415-4516-4B51-82D3-5930CD5B33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C8033-EB09-401D-A61B-A7D8F3AE187D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0F687-0B53-4E67-96C2-C398095A4EE8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03EC3-6702-4703-8504-8AB38183E0E1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Machine learning models gives a framework for predictions based on multiple loosely correlated variables</a:t>
          </a:r>
          <a:endParaRPr lang="en-US" sz="1700" kern="1200"/>
        </a:p>
      </dsp:txBody>
      <dsp:txXfrm>
        <a:off x="1508391" y="558"/>
        <a:ext cx="4987658" cy="1305966"/>
      </dsp:txXfrm>
    </dsp:sp>
    <dsp:sp modelId="{68F63CE8-B189-4496-B13E-9DCB5FBC4F64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09B06-34F6-4AF4-86D9-AFE7D504E12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134F4-CFF2-4FFC-8208-5D1852D598A9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Number of models and trading strategies can be developed – BTST, close to close, hold for N days, intraday movement based on previous day data and today gap</a:t>
          </a:r>
          <a:endParaRPr lang="en-US" sz="1700" kern="1200"/>
        </a:p>
      </dsp:txBody>
      <dsp:txXfrm>
        <a:off x="1508391" y="1633016"/>
        <a:ext cx="4987658" cy="1305966"/>
      </dsp:txXfrm>
    </dsp:sp>
    <dsp:sp modelId="{2CCAEFE2-B1F1-40B7-A561-68398B3E3114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22489-5031-4654-9877-E32039456591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F8415-4516-4B51-82D3-5930CD5B33D8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Knowledge of programming a must for data processing and developing models</a:t>
          </a:r>
          <a:endParaRPr lang="en-US" sz="17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ceekaybtc/niftywebinar/d1d4fb246a5243bf25470cd21ebff19a2658aa8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chandan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h2o.ai/h2o/latest-stable/h2o-docs/starting-h2o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286B-A9CB-6A4F-9F5C-856450CCF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 practitioner’s exploration of factors affecting Nifty price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9CE8F-2AAD-5D4C-9F0D-166D7532C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Chandan Kumar</a:t>
            </a:r>
          </a:p>
        </p:txBody>
      </p:sp>
    </p:spTree>
    <p:extLst>
      <p:ext uri="{BB962C8B-B14F-4D97-AF65-F5344CB8AC3E}">
        <p14:creationId xmlns:p14="http://schemas.microsoft.com/office/powerpoint/2010/main" val="60697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E522-6321-7D44-8D93-D4878E80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535C-532D-B147-93A7-3B30093D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data analysis, we use python inside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Results and charts at link below(feel free to run the code yourself)</a:t>
            </a:r>
          </a:p>
          <a:p>
            <a:r>
              <a:rPr lang="en-IN" dirty="0">
                <a:hlinkClick r:id="rId2"/>
              </a:rPr>
              <a:t>https://mybinder.org/v2/gh/ceekaybtc/niftywebinar/d1d4fb246a5243bf25470cd21ebff19a2658aa86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D4CE8-91EB-AC47-BA2C-B50B270F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 of factors</a:t>
            </a:r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orrelation Matrix">
            <a:extLst>
              <a:ext uri="{FF2B5EF4-FFF2-40B4-BE49-F238E27FC236}">
                <a16:creationId xmlns:a16="http://schemas.microsoft.com/office/drawing/2014/main" id="{F04E2317-5F40-7041-9798-E76A88BF7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431254"/>
            <a:ext cx="6275584" cy="40006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070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4BA9E-1B10-AA42-BA56-72C137A7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Scatter Plots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Vix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Change)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VIX vs Next Day Price Change">
            <a:extLst>
              <a:ext uri="{FF2B5EF4-FFF2-40B4-BE49-F238E27FC236}">
                <a16:creationId xmlns:a16="http://schemas.microsoft.com/office/drawing/2014/main" id="{ED12D587-68A3-2347-8E6D-8A2740DAB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00127"/>
            <a:ext cx="6270662" cy="3857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7494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DD050-40C0-0647-A42F-38938A44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387" y="1276349"/>
            <a:ext cx="3352375" cy="3619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Advance Decline vs Next Day price change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dvanc Decline Correlation">
            <a:extLst>
              <a:ext uri="{FF2B5EF4-FFF2-40B4-BE49-F238E27FC236}">
                <a16:creationId xmlns:a16="http://schemas.microsoft.com/office/drawing/2014/main" id="{FBBDB012-0A14-0A42-9E8E-7095B74B9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15597"/>
            <a:ext cx="6270662" cy="38263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678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690AC-2CF4-2A4F-9A68-4982D05C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318" y="1342313"/>
            <a:ext cx="3352375" cy="3709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Nifty price change vs next day change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photo, lot, people, large&#10;&#10;Description automatically generated">
            <a:extLst>
              <a:ext uri="{FF2B5EF4-FFF2-40B4-BE49-F238E27FC236}">
                <a16:creationId xmlns:a16="http://schemas.microsoft.com/office/drawing/2014/main" id="{A8E082E7-DFF1-3544-AC57-642522FB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00127"/>
            <a:ext cx="6270662" cy="3857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4580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734F6-B264-C744-88F1-658EDA80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771" y="1232573"/>
            <a:ext cx="3352375" cy="4392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Banknifty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price change vs next day change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BNF Price vs Next Day Price">
            <a:extLst>
              <a:ext uri="{FF2B5EF4-FFF2-40B4-BE49-F238E27FC236}">
                <a16:creationId xmlns:a16="http://schemas.microsoft.com/office/drawing/2014/main" id="{B9764316-3C5D-234A-A6D3-2EE5A3ED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00127"/>
            <a:ext cx="6270662" cy="3857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1459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23D65-3F15-4B49-8D1C-3034AEB9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36" y="1471958"/>
            <a:ext cx="3352375" cy="3709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Nifty OI Change vs Next Day price change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Nifty OI Change vs Next Day Price Change">
            <a:extLst>
              <a:ext uri="{FF2B5EF4-FFF2-40B4-BE49-F238E27FC236}">
                <a16:creationId xmlns:a16="http://schemas.microsoft.com/office/drawing/2014/main" id="{3F1636A2-B419-A341-984F-D05EBBDC3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00127"/>
            <a:ext cx="6270662" cy="3857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3795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D9AFA-8C6F-F24F-B893-E86A11B5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BNF OI vs Next Day price change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BNF OI Change vs Next Day Price Change">
            <a:extLst>
              <a:ext uri="{FF2B5EF4-FFF2-40B4-BE49-F238E27FC236}">
                <a16:creationId xmlns:a16="http://schemas.microsoft.com/office/drawing/2014/main" id="{EEFD58AF-83D7-7E41-9341-F789F41CE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00127"/>
            <a:ext cx="6270662" cy="3857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022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AAB8-E679-7A48-B5C1-E98EC104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848" y="1457086"/>
            <a:ext cx="3354807" cy="38007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Basis change vs Nifty next day change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sis Change vs Nifty Next Day Change">
            <a:extLst>
              <a:ext uri="{FF2B5EF4-FFF2-40B4-BE49-F238E27FC236}">
                <a16:creationId xmlns:a16="http://schemas.microsoft.com/office/drawing/2014/main" id="{F0E0BEB6-D7F4-374B-AC30-942BD9F08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27253" y="1772347"/>
            <a:ext cx="5307644" cy="32648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887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F7BE-22C2-BC4C-A37D-25136F7F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B638-846E-EB4C-82FA-48C89ECD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possibilities</a:t>
            </a:r>
          </a:p>
          <a:p>
            <a:pPr lvl="1"/>
            <a:r>
              <a:rPr lang="en-US" dirty="0"/>
              <a:t>Can combining OI change and price direction give better correlation(new custom column)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Vix</a:t>
            </a:r>
            <a:r>
              <a:rPr lang="en-US" dirty="0"/>
              <a:t> effect more dominant in one direction compared to the other(bullish/bearish)</a:t>
            </a:r>
          </a:p>
          <a:p>
            <a:pPr lvl="1"/>
            <a:r>
              <a:rPr lang="en-US" dirty="0"/>
              <a:t>How do we go about studying outlier days(which have disproportionate impact on Profit/Loss)</a:t>
            </a:r>
          </a:p>
          <a:p>
            <a:r>
              <a:rPr lang="en-US" dirty="0"/>
              <a:t>This becomes too subjective(relies on us to find possible patterns and complex variables)</a:t>
            </a:r>
          </a:p>
          <a:p>
            <a:r>
              <a:rPr lang="en-US" dirty="0"/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17997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8388-C6DC-CD47-80DE-B85211C0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9896-9F8A-D74F-94CE-96FE538B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Chandan Kumar </a:t>
            </a:r>
            <a:r>
              <a:rPr lang="en-US" dirty="0"/>
              <a:t>(</a:t>
            </a:r>
            <a:r>
              <a:rPr lang="en-IN" dirty="0">
                <a:hlinkClick r:id="rId2"/>
              </a:rPr>
              <a:t>https://www.linkedin.com/in/chandankr/</a:t>
            </a:r>
            <a:r>
              <a:rPr lang="en-IN" dirty="0"/>
              <a:t>)</a:t>
            </a:r>
          </a:p>
          <a:p>
            <a:r>
              <a:rPr lang="en-IN" dirty="0"/>
              <a:t>Graduated in Electronics from IIT Kharagpur in 2003, worked in tech sector till 2005</a:t>
            </a:r>
          </a:p>
          <a:p>
            <a:r>
              <a:rPr lang="en-IN" dirty="0"/>
              <a:t>Professional trader since 2006 – traded Crude Oil futures on US exchanges(</a:t>
            </a:r>
            <a:r>
              <a:rPr lang="en-IN" dirty="0" err="1"/>
              <a:t>Nymex</a:t>
            </a:r>
            <a:r>
              <a:rPr lang="en-IN" dirty="0"/>
              <a:t> and ICE) for 5 years then added US Equity Indices, Treasuries etc</a:t>
            </a:r>
          </a:p>
          <a:p>
            <a:r>
              <a:rPr lang="en-US" dirty="0"/>
              <a:t>Gradually moved to </a:t>
            </a:r>
            <a:r>
              <a:rPr lang="en-US" dirty="0" err="1"/>
              <a:t>algo</a:t>
            </a:r>
            <a:r>
              <a:rPr lang="en-US" dirty="0"/>
              <a:t> trading from screen trading</a:t>
            </a:r>
          </a:p>
          <a:p>
            <a:r>
              <a:rPr lang="en-US" dirty="0"/>
              <a:t>Developing </a:t>
            </a:r>
            <a:r>
              <a:rPr lang="en-US" dirty="0" err="1"/>
              <a:t>algos</a:t>
            </a:r>
            <a:r>
              <a:rPr lang="en-US" dirty="0"/>
              <a:t> for Nifty and </a:t>
            </a:r>
            <a:r>
              <a:rPr lang="en-US" dirty="0" err="1"/>
              <a:t>Banknifty</a:t>
            </a:r>
            <a:r>
              <a:rPr lang="en-US" dirty="0"/>
              <a:t> since 2015</a:t>
            </a:r>
          </a:p>
        </p:txBody>
      </p:sp>
    </p:spTree>
    <p:extLst>
      <p:ext uri="{BB962C8B-B14F-4D97-AF65-F5344CB8AC3E}">
        <p14:creationId xmlns:p14="http://schemas.microsoft.com/office/powerpoint/2010/main" val="334616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EA44-D663-BA43-A5EF-A6E57030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671D-61D4-2A4D-B9B5-9545CB31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out of scope for the webinar</a:t>
            </a:r>
          </a:p>
          <a:p>
            <a:r>
              <a:rPr lang="en-US" dirty="0"/>
              <a:t>Better way of doing multi variable regression with many loose correlations(here only VIX has strong correlation numbers)</a:t>
            </a:r>
          </a:p>
          <a:p>
            <a:r>
              <a:rPr lang="en-US" dirty="0"/>
              <a:t>We need to pre-process data(each row is independent of other rows), specify input and output columns(exclude date column) and let ML models do the rest</a:t>
            </a:r>
          </a:p>
          <a:p>
            <a:r>
              <a:rPr lang="en-US" dirty="0"/>
              <a:t>Training + Validation data – from Dec 2013 to Dec 2018</a:t>
            </a:r>
          </a:p>
          <a:p>
            <a:r>
              <a:rPr lang="en-US" dirty="0"/>
              <a:t>Model generated based on this dataset</a:t>
            </a:r>
          </a:p>
          <a:p>
            <a:r>
              <a:rPr lang="en-US" dirty="0"/>
              <a:t>Apply model on 2019 data(including 2019 can lead to curve fitting)</a:t>
            </a:r>
          </a:p>
        </p:txBody>
      </p:sp>
    </p:spTree>
    <p:extLst>
      <p:ext uri="{BB962C8B-B14F-4D97-AF65-F5344CB8AC3E}">
        <p14:creationId xmlns:p14="http://schemas.microsoft.com/office/powerpoint/2010/main" val="176410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5E5A-33AD-E740-805E-DD141533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FA73-630D-6844-BDF1-635B31BD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used h20.ai</a:t>
            </a:r>
          </a:p>
          <a:p>
            <a:r>
              <a:rPr lang="en-IN" dirty="0">
                <a:hlinkClick r:id="rId2"/>
              </a:rPr>
              <a:t>http://docs.h2o.ai/h2o/latest-stable/h2o-docs/starting-h2o.html</a:t>
            </a:r>
            <a:endParaRPr lang="en-IN" dirty="0"/>
          </a:p>
          <a:p>
            <a:r>
              <a:rPr lang="en-US" dirty="0"/>
              <a:t>Gradient Boosting </a:t>
            </a:r>
            <a:r>
              <a:rPr lang="en-US" dirty="0" err="1"/>
              <a:t>Algo</a:t>
            </a:r>
            <a:r>
              <a:rPr lang="en-US" dirty="0"/>
              <a:t> used(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189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9F839D-2F4D-324E-8568-9DDF48297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4836" y="643467"/>
            <a:ext cx="1066232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094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745EA-A57E-2E45-9F61-DC1187EF6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4743" y="598185"/>
            <a:ext cx="10548869" cy="5588833"/>
          </a:xfrm>
        </p:spPr>
      </p:pic>
    </p:spTree>
    <p:extLst>
      <p:ext uri="{BB962C8B-B14F-4D97-AF65-F5344CB8AC3E}">
        <p14:creationId xmlns:p14="http://schemas.microsoft.com/office/powerpoint/2010/main" val="217617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811CA3-2F46-6342-B7BE-D1F33D22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1206" y="544830"/>
            <a:ext cx="10179860" cy="5768340"/>
          </a:xfrm>
        </p:spPr>
      </p:pic>
    </p:spTree>
    <p:extLst>
      <p:ext uri="{BB962C8B-B14F-4D97-AF65-F5344CB8AC3E}">
        <p14:creationId xmlns:p14="http://schemas.microsoft.com/office/powerpoint/2010/main" val="14869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4B49D-C009-2442-83BD-A9881784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does ML Model say?</a:t>
            </a: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B5604E-45FC-9643-B946-2BC07E131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2017869"/>
            <a:ext cx="6270662" cy="28217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2377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D0539-14A9-0949-BDE8-B3C30C7D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Simple Trading Strategy on live data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17D98-6EDF-0648-BB21-4A2806F7A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89107" y="647698"/>
            <a:ext cx="6180155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576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C7478-F183-4343-9F0E-171C61F8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Contd..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288E-4D62-F641-B717-40E56EB1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Long if close prediction &gt;0, Short if close prediction &lt;0</a:t>
            </a:r>
          </a:p>
          <a:p>
            <a:r>
              <a:rPr lang="en-US" dirty="0"/>
              <a:t>Hold today close to next day close</a:t>
            </a:r>
          </a:p>
          <a:p>
            <a:r>
              <a:rPr lang="en-US" dirty="0"/>
              <a:t>Model went live on Aug 16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755B4-3F10-F848-BE81-DABCA0C1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19306"/>
              </p:ext>
            </p:extLst>
          </p:nvPr>
        </p:nvGraphicFramePr>
        <p:xfrm>
          <a:off x="6840974" y="2916631"/>
          <a:ext cx="3953511" cy="2925318"/>
        </p:xfrm>
        <a:graphic>
          <a:graphicData uri="http://schemas.openxmlformats.org/drawingml/2006/table">
            <a:tbl>
              <a:tblPr/>
              <a:tblGrid>
                <a:gridCol w="2093172">
                  <a:extLst>
                    <a:ext uri="{9D8B030D-6E8A-4147-A177-3AD203B41FA5}">
                      <a16:colId xmlns:a16="http://schemas.microsoft.com/office/drawing/2014/main" val="1733731066"/>
                    </a:ext>
                  </a:extLst>
                </a:gridCol>
                <a:gridCol w="1860339">
                  <a:extLst>
                    <a:ext uri="{9D8B030D-6E8A-4147-A177-3AD203B41FA5}">
                      <a16:colId xmlns:a16="http://schemas.microsoft.com/office/drawing/2014/main" val="258528222"/>
                    </a:ext>
                  </a:extLst>
                </a:gridCol>
              </a:tblGrid>
              <a:tr h="63982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Arial" panose="020B0604020202020204" pitchFamily="34" charset="0"/>
                        </a:rPr>
                        <a:t>Total PL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388" marR="52388" marT="34925" marB="34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Arial" panose="020B0604020202020204" pitchFamily="34" charset="0"/>
                        </a:rPr>
                        <a:t>1374.25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388" marR="52388" marT="34925" marB="34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41415"/>
                  </a:ext>
                </a:extLst>
              </a:tr>
              <a:tr h="114274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Arial" panose="020B0604020202020204" pitchFamily="34" charset="0"/>
                        </a:rPr>
                        <a:t>Positive Days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388" marR="52388" marT="34925" marB="34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388" marR="52388" marT="34925" marB="34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738308"/>
                  </a:ext>
                </a:extLst>
              </a:tr>
              <a:tr h="114274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Arial" panose="020B0604020202020204" pitchFamily="34" charset="0"/>
                        </a:rPr>
                        <a:t>Negative Days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388" marR="52388" marT="34925" marB="34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388" marR="52388" marT="34925" marB="34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9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0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7BC5-E7A7-3D4C-93E7-470E7D24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Day wis</a:t>
            </a:r>
            <a:r>
              <a:rPr lang="en-US" sz="5400" dirty="0">
                <a:solidFill>
                  <a:srgbClr val="EBEBEB"/>
                </a:solidFill>
              </a:rPr>
              <a:t>e PL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5A0E803-2BA6-714F-9732-EB086ECB1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492701"/>
            <a:ext cx="6270662" cy="38721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4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9D2B5-D482-1D4A-BE35-A6D7A8E5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Summary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C1509-89C3-410A-902E-14A01BD71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1161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671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8BE-DB1B-2448-8B0D-7C9AEE38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69EE-FAEB-5041-8439-97FA003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indices different?</a:t>
            </a:r>
          </a:p>
          <a:p>
            <a:r>
              <a:rPr lang="en-US" dirty="0"/>
              <a:t>Possible factors which influence Nifty price movement?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Analysis of factors one by one</a:t>
            </a:r>
          </a:p>
          <a:p>
            <a:r>
              <a:rPr lang="en-US" dirty="0"/>
              <a:t>Which is the most important</a:t>
            </a:r>
          </a:p>
          <a:p>
            <a:r>
              <a:rPr lang="en-US" dirty="0"/>
              <a:t>Try to stitch it together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34237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0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A787-2878-1C42-8242-155FB354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124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2074-4B09-6242-B704-214DDEC7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Indices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02E7-11FF-3443-854D-EF290FF2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commodities, bonds and stocks, Indices are a different animal</a:t>
            </a:r>
          </a:p>
          <a:p>
            <a:r>
              <a:rPr lang="en-US" dirty="0"/>
              <a:t>Indices are a basket of other pure </a:t>
            </a:r>
            <a:r>
              <a:rPr lang="en-US" dirty="0" err="1"/>
              <a:t>underlyings</a:t>
            </a:r>
            <a:r>
              <a:rPr lang="en-US" dirty="0"/>
              <a:t> like stocks which may or may not move in sync</a:t>
            </a:r>
          </a:p>
          <a:p>
            <a:r>
              <a:rPr lang="en-US" dirty="0"/>
              <a:t>Example – When INR weakens, IT and Banking get pulled in opposite directions. </a:t>
            </a:r>
          </a:p>
          <a:p>
            <a:r>
              <a:rPr lang="en-US" dirty="0"/>
              <a:t>Price does not give full picture about INTERNALS OF THE INDEX</a:t>
            </a:r>
          </a:p>
          <a:p>
            <a:r>
              <a:rPr lang="en-US" dirty="0"/>
              <a:t>This webinar is an exploration of factors other than historical price(basis of technical analysis) which can explain future price movement</a:t>
            </a:r>
          </a:p>
        </p:txBody>
      </p:sp>
    </p:spTree>
    <p:extLst>
      <p:ext uri="{BB962C8B-B14F-4D97-AF65-F5344CB8AC3E}">
        <p14:creationId xmlns:p14="http://schemas.microsoft.com/office/powerpoint/2010/main" val="93392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5AF5-5C7E-A841-8813-8F5E39A2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factors which influence future price movement of Nifty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AD3C-9EEE-984B-A721-A87430CF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price patterns(technical analysis)</a:t>
            </a:r>
          </a:p>
          <a:p>
            <a:r>
              <a:rPr lang="en-US" dirty="0"/>
              <a:t>Past Nifty Futures volume patterns(technical analysis)</a:t>
            </a:r>
          </a:p>
          <a:p>
            <a:r>
              <a:rPr lang="en-US" dirty="0"/>
              <a:t>Open Interest patterns</a:t>
            </a:r>
          </a:p>
          <a:p>
            <a:r>
              <a:rPr lang="en-US" dirty="0"/>
              <a:t>Advance-Decline</a:t>
            </a:r>
          </a:p>
          <a:p>
            <a:r>
              <a:rPr lang="en-US" dirty="0"/>
              <a:t>Change in Basis(Futures premium over spot Nifty)</a:t>
            </a:r>
          </a:p>
          <a:p>
            <a:r>
              <a:rPr lang="en-US" dirty="0" err="1"/>
              <a:t>Vix</a:t>
            </a:r>
            <a:r>
              <a:rPr lang="en-US" dirty="0"/>
              <a:t> change(options data)</a:t>
            </a:r>
          </a:p>
          <a:p>
            <a:r>
              <a:rPr lang="en-US" dirty="0"/>
              <a:t>Sectoral Indices(BANKNIFTY has highest correlation)</a:t>
            </a:r>
          </a:p>
        </p:txBody>
      </p:sp>
    </p:spTree>
    <p:extLst>
      <p:ext uri="{BB962C8B-B14F-4D97-AF65-F5344CB8AC3E}">
        <p14:creationId xmlns:p14="http://schemas.microsoft.com/office/powerpoint/2010/main" val="39192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78E-1E12-1649-8090-7137488C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7CD7-3779-CC40-8EB4-A086B51B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chosen Dec 30 2013 to Dec 28 2018(5 years)</a:t>
            </a:r>
          </a:p>
          <a:p>
            <a:r>
              <a:rPr lang="en-US" dirty="0" err="1"/>
              <a:t>Bhav</a:t>
            </a:r>
            <a:r>
              <a:rPr lang="en-US" dirty="0"/>
              <a:t> copy and other sources</a:t>
            </a:r>
          </a:p>
          <a:p>
            <a:r>
              <a:rPr lang="en-US" dirty="0"/>
              <a:t>80% of time spent in analysis is data collection and collation</a:t>
            </a:r>
          </a:p>
          <a:p>
            <a:r>
              <a:rPr lang="en-US" dirty="0"/>
              <a:t>Data needed</a:t>
            </a:r>
          </a:p>
          <a:p>
            <a:pPr lvl="1"/>
            <a:r>
              <a:rPr lang="en-US" dirty="0"/>
              <a:t>Nifty spot prices</a:t>
            </a:r>
          </a:p>
          <a:p>
            <a:pPr lvl="1"/>
            <a:r>
              <a:rPr lang="en-US" dirty="0"/>
              <a:t>Stocks and historical index data for advance-decline</a:t>
            </a:r>
          </a:p>
          <a:p>
            <a:pPr lvl="1"/>
            <a:r>
              <a:rPr lang="en-US" dirty="0" err="1"/>
              <a:t>Vix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Futures data for basis change</a:t>
            </a:r>
          </a:p>
          <a:p>
            <a:pPr lvl="1"/>
            <a:r>
              <a:rPr lang="en-US" dirty="0" err="1"/>
              <a:t>Banknifty</a:t>
            </a:r>
            <a:r>
              <a:rPr lang="en-US" dirty="0"/>
              <a:t> futures data</a:t>
            </a:r>
          </a:p>
          <a:p>
            <a:pPr lvl="1"/>
            <a:r>
              <a:rPr lang="en-US" dirty="0"/>
              <a:t>Nifty and </a:t>
            </a:r>
            <a:r>
              <a:rPr lang="en-US" dirty="0" err="1"/>
              <a:t>Banknifty</a:t>
            </a:r>
            <a:r>
              <a:rPr lang="en-US" dirty="0"/>
              <a:t> futures OI change</a:t>
            </a:r>
          </a:p>
        </p:txBody>
      </p:sp>
    </p:spTree>
    <p:extLst>
      <p:ext uri="{BB962C8B-B14F-4D97-AF65-F5344CB8AC3E}">
        <p14:creationId xmlns:p14="http://schemas.microsoft.com/office/powerpoint/2010/main" val="99251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D73D7-9AF7-D245-B47F-28AB7B39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Structuring the study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948C-F98F-FA44-BBD8-9574E468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Study the importance of different variables – Price changes, Advance decline, Vix change, OI change, basis change in </a:t>
            </a:r>
            <a:r>
              <a:rPr lang="en-US" u="sng">
                <a:solidFill>
                  <a:srgbClr val="FFFFFF"/>
                </a:solidFill>
              </a:rPr>
              <a:t>predicting next day close</a:t>
            </a:r>
          </a:p>
          <a:p>
            <a:r>
              <a:rPr lang="en-US">
                <a:solidFill>
                  <a:srgbClr val="FFFFFF"/>
                </a:solidFill>
              </a:rPr>
              <a:t>Combine different data sources into single csv file with columns defined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EC482F-5009-9E4F-AC69-41BEF0DC1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07452"/>
              </p:ext>
            </p:extLst>
          </p:nvPr>
        </p:nvGraphicFramePr>
        <p:xfrm>
          <a:off x="7060689" y="1338840"/>
          <a:ext cx="4163992" cy="464313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8087">
                  <a:extLst>
                    <a:ext uri="{9D8B030D-6E8A-4147-A177-3AD203B41FA5}">
                      <a16:colId xmlns:a16="http://schemas.microsoft.com/office/drawing/2014/main" val="2117895577"/>
                    </a:ext>
                  </a:extLst>
                </a:gridCol>
                <a:gridCol w="2035905">
                  <a:extLst>
                    <a:ext uri="{9D8B030D-6E8A-4147-A177-3AD203B41FA5}">
                      <a16:colId xmlns:a16="http://schemas.microsoft.com/office/drawing/2014/main" val="95694073"/>
                    </a:ext>
                  </a:extLst>
                </a:gridCol>
              </a:tblGrid>
              <a:tr h="52695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207806" marR="124683" marT="124683" marB="124683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</a:p>
                  </a:txBody>
                  <a:tcPr marL="207806" marR="124683" marT="124683" marB="124683"/>
                </a:tc>
                <a:extLst>
                  <a:ext uri="{0D108BD9-81ED-4DB2-BD59-A6C34878D82A}">
                    <a16:rowId xmlns:a16="http://schemas.microsoft.com/office/drawing/2014/main" val="1573770143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2394872912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Nifty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prevChangeNF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4034909793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Banknifty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prevChangeBNF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1192309124"/>
                  </a:ext>
                </a:extLst>
              </a:tr>
              <a:tr h="637289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Nifty Futures OI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NFOIChange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3890613426"/>
                  </a:ext>
                </a:extLst>
              </a:tr>
              <a:tr h="637289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BNF Futures OI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BNFOIChange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364743436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Advances - Declines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netChange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2048252224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VIX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vixChange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2231888590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Futures Premium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basisChange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123013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067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D73D7-9AF7-D245-B47F-28AB7B39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Structuring the study(contd..)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948C-F98F-FA44-BBD8-9574E468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Output variables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Next day Open % Change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Next day High % Change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Next day Low % Change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Next day Close % Change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EC482F-5009-9E4F-AC69-41BEF0DC1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55186"/>
              </p:ext>
            </p:extLst>
          </p:nvPr>
        </p:nvGraphicFramePr>
        <p:xfrm>
          <a:off x="7060689" y="1338840"/>
          <a:ext cx="4163992" cy="37688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8087">
                  <a:extLst>
                    <a:ext uri="{9D8B030D-6E8A-4147-A177-3AD203B41FA5}">
                      <a16:colId xmlns:a16="http://schemas.microsoft.com/office/drawing/2014/main" val="2117895577"/>
                    </a:ext>
                  </a:extLst>
                </a:gridCol>
                <a:gridCol w="2035905">
                  <a:extLst>
                    <a:ext uri="{9D8B030D-6E8A-4147-A177-3AD203B41FA5}">
                      <a16:colId xmlns:a16="http://schemas.microsoft.com/office/drawing/2014/main" val="95694073"/>
                    </a:ext>
                  </a:extLst>
                </a:gridCol>
              </a:tblGrid>
              <a:tr h="52695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207806" marR="124683" marT="124683" marB="124683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</a:p>
                  </a:txBody>
                  <a:tcPr marL="207806" marR="124683" marT="124683" marB="124683"/>
                </a:tc>
                <a:extLst>
                  <a:ext uri="{0D108BD9-81ED-4DB2-BD59-A6C34878D82A}">
                    <a16:rowId xmlns:a16="http://schemas.microsoft.com/office/drawing/2014/main" val="1573770143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Next Day Open to current day Close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opengap1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2394872912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Next Day Close to current day Close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closegap1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4034909793"/>
                  </a:ext>
                </a:extLst>
              </a:tr>
              <a:tr h="44584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Next Day High to current day Close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highgap1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1192309124"/>
                  </a:ext>
                </a:extLst>
              </a:tr>
              <a:tr h="637289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Next Day Low to current day Close % Change</a:t>
                      </a:r>
                    </a:p>
                  </a:txBody>
                  <a:tcPr marL="207806" marR="108059" marT="108059" marB="108059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lowgap1</a:t>
                      </a:r>
                    </a:p>
                  </a:txBody>
                  <a:tcPr marL="207806" marR="108059" marT="108059" marB="108059"/>
                </a:tc>
                <a:extLst>
                  <a:ext uri="{0D108BD9-81ED-4DB2-BD59-A6C34878D82A}">
                    <a16:rowId xmlns:a16="http://schemas.microsoft.com/office/drawing/2014/main" val="389061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8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FE79-3821-5140-B072-D7F26D13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763D22-8544-C140-A475-E0A174148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53186"/>
              </p:ext>
            </p:extLst>
          </p:nvPr>
        </p:nvGraphicFramePr>
        <p:xfrm>
          <a:off x="646111" y="2052644"/>
          <a:ext cx="9891259" cy="4195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246">
                  <a:extLst>
                    <a:ext uri="{9D8B030D-6E8A-4147-A177-3AD203B41FA5}">
                      <a16:colId xmlns:a16="http://schemas.microsoft.com/office/drawing/2014/main" val="1093725395"/>
                    </a:ext>
                  </a:extLst>
                </a:gridCol>
                <a:gridCol w="750150">
                  <a:extLst>
                    <a:ext uri="{9D8B030D-6E8A-4147-A177-3AD203B41FA5}">
                      <a16:colId xmlns:a16="http://schemas.microsoft.com/office/drawing/2014/main" val="1466279687"/>
                    </a:ext>
                  </a:extLst>
                </a:gridCol>
                <a:gridCol w="782299">
                  <a:extLst>
                    <a:ext uri="{9D8B030D-6E8A-4147-A177-3AD203B41FA5}">
                      <a16:colId xmlns:a16="http://schemas.microsoft.com/office/drawing/2014/main" val="3065081737"/>
                    </a:ext>
                  </a:extLst>
                </a:gridCol>
                <a:gridCol w="988590">
                  <a:extLst>
                    <a:ext uri="{9D8B030D-6E8A-4147-A177-3AD203B41FA5}">
                      <a16:colId xmlns:a16="http://schemas.microsoft.com/office/drawing/2014/main" val="1198494038"/>
                    </a:ext>
                  </a:extLst>
                </a:gridCol>
                <a:gridCol w="1060927">
                  <a:extLst>
                    <a:ext uri="{9D8B030D-6E8A-4147-A177-3AD203B41FA5}">
                      <a16:colId xmlns:a16="http://schemas.microsoft.com/office/drawing/2014/main" val="58809091"/>
                    </a:ext>
                  </a:extLst>
                </a:gridCol>
                <a:gridCol w="878746">
                  <a:extLst>
                    <a:ext uri="{9D8B030D-6E8A-4147-A177-3AD203B41FA5}">
                      <a16:colId xmlns:a16="http://schemas.microsoft.com/office/drawing/2014/main" val="3767648373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584972272"/>
                    </a:ext>
                  </a:extLst>
                </a:gridCol>
                <a:gridCol w="878746">
                  <a:extLst>
                    <a:ext uri="{9D8B030D-6E8A-4147-A177-3AD203B41FA5}">
                      <a16:colId xmlns:a16="http://schemas.microsoft.com/office/drawing/2014/main" val="3364792118"/>
                    </a:ext>
                  </a:extLst>
                </a:gridCol>
                <a:gridCol w="739434">
                  <a:extLst>
                    <a:ext uri="{9D8B030D-6E8A-4147-A177-3AD203B41FA5}">
                      <a16:colId xmlns:a16="http://schemas.microsoft.com/office/drawing/2014/main" val="2284915247"/>
                    </a:ext>
                  </a:extLst>
                </a:gridCol>
                <a:gridCol w="750150">
                  <a:extLst>
                    <a:ext uri="{9D8B030D-6E8A-4147-A177-3AD203B41FA5}">
                      <a16:colId xmlns:a16="http://schemas.microsoft.com/office/drawing/2014/main" val="1216281216"/>
                    </a:ext>
                  </a:extLst>
                </a:gridCol>
                <a:gridCol w="707284">
                  <a:extLst>
                    <a:ext uri="{9D8B030D-6E8A-4147-A177-3AD203B41FA5}">
                      <a16:colId xmlns:a16="http://schemas.microsoft.com/office/drawing/2014/main" val="898979669"/>
                    </a:ext>
                  </a:extLst>
                </a:gridCol>
                <a:gridCol w="699246">
                  <a:extLst>
                    <a:ext uri="{9D8B030D-6E8A-4147-A177-3AD203B41FA5}">
                      <a16:colId xmlns:a16="http://schemas.microsoft.com/office/drawing/2014/main" val="788773811"/>
                    </a:ext>
                  </a:extLst>
                </a:gridCol>
              </a:tblGrid>
              <a:tr h="1446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Date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vixChange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netChange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prevChangeNF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prevChangeBNF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NFOIChange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BNFOIChange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basisChange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opengap1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closegap1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highgap1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lowgap1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593286890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30/12/13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3328796151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01/01/14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493410714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02/01/14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550182843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03/01/14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-4.11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754374407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06/01/14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-8.82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231779146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07/01/14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7.78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450380692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08/01/14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637948033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09/01/14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3892623686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-3.71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4206632927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904904867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149505727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823764997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3902282455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53855305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-5.47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300694155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-6.96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190701769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22/01/14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-5.48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112907133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23/01/14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3764979591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440410794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-7.58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030113431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-5.09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-20.28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887847612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-14.62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-10.42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468533666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-4.38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-19.53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-23.14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355391297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31/01/14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12.32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61.37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2391191793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03/02/14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3324151341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04/02/14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324835496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05/02/14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14342505"/>
                  </a:ext>
                </a:extLst>
              </a:tr>
              <a:tr h="144681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06/02/14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-1.2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/>
                </a:tc>
                <a:extLst>
                  <a:ext uri="{0D108BD9-81ED-4DB2-BD59-A6C34878D82A}">
                    <a16:rowId xmlns:a16="http://schemas.microsoft.com/office/drawing/2014/main" val="35737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6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1381</Words>
  <Application>Microsoft Macintosh PowerPoint</Application>
  <PresentationFormat>Widescreen</PresentationFormat>
  <Paragraphs>475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A practitioner’s exploration of factors affecting Nifty price movement</vt:lpstr>
      <vt:lpstr>About</vt:lpstr>
      <vt:lpstr>Outline</vt:lpstr>
      <vt:lpstr>What makes Indices different?</vt:lpstr>
      <vt:lpstr>Possible factors which influence future price movement of Nifty</vt:lpstr>
      <vt:lpstr>Data collection</vt:lpstr>
      <vt:lpstr>Structuring the study</vt:lpstr>
      <vt:lpstr>Structuring the study(contd..)</vt:lpstr>
      <vt:lpstr>Sample Data</vt:lpstr>
      <vt:lpstr>The actual analysis</vt:lpstr>
      <vt:lpstr>Analysis of factors</vt:lpstr>
      <vt:lpstr>Scatter Plots (Vix Change)</vt:lpstr>
      <vt:lpstr>Advance Decline vs Next Day price change</vt:lpstr>
      <vt:lpstr>Nifty price change vs next day change</vt:lpstr>
      <vt:lpstr>Banknifty price change vs next day change</vt:lpstr>
      <vt:lpstr>Nifty OI Change vs Next Day price change</vt:lpstr>
      <vt:lpstr>BNF OI vs Next Day price change</vt:lpstr>
      <vt:lpstr>Basis change vs Nifty next day change</vt:lpstr>
      <vt:lpstr>Now what?</vt:lpstr>
      <vt:lpstr>Enter Machine learning</vt:lpstr>
      <vt:lpstr>Machine learning contd..</vt:lpstr>
      <vt:lpstr>PowerPoint Presentation</vt:lpstr>
      <vt:lpstr>PowerPoint Presentation</vt:lpstr>
      <vt:lpstr>PowerPoint Presentation</vt:lpstr>
      <vt:lpstr>What does ML Model say?</vt:lpstr>
      <vt:lpstr>Simple Trading Strategy on live data</vt:lpstr>
      <vt:lpstr>Contd..</vt:lpstr>
      <vt:lpstr>Day wise PL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practitioner’s exploration of factors affecting Nifty price movement</dc:title>
  <dc:creator>System Admin</dc:creator>
  <cp:lastModifiedBy>System Admin</cp:lastModifiedBy>
  <cp:revision>2</cp:revision>
  <dcterms:created xsi:type="dcterms:W3CDTF">2019-11-18T19:34:04Z</dcterms:created>
  <dcterms:modified xsi:type="dcterms:W3CDTF">2019-11-18T19:35:06Z</dcterms:modified>
</cp:coreProperties>
</file>