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53"/>
  </p:notesMasterIdLst>
  <p:handoutMasterIdLst>
    <p:handoutMasterId r:id="rId54"/>
  </p:handoutMasterIdLst>
  <p:sldIdLst>
    <p:sldId id="266" r:id="rId2"/>
    <p:sldId id="267" r:id="rId3"/>
    <p:sldId id="360" r:id="rId4"/>
    <p:sldId id="362" r:id="rId5"/>
    <p:sldId id="361" r:id="rId6"/>
    <p:sldId id="326" r:id="rId7"/>
    <p:sldId id="273" r:id="rId8"/>
    <p:sldId id="366" r:id="rId9"/>
    <p:sldId id="367" r:id="rId10"/>
    <p:sldId id="368" r:id="rId11"/>
    <p:sldId id="370" r:id="rId12"/>
    <p:sldId id="377" r:id="rId13"/>
    <p:sldId id="371" r:id="rId14"/>
    <p:sldId id="372" r:id="rId15"/>
    <p:sldId id="373" r:id="rId16"/>
    <p:sldId id="374" r:id="rId17"/>
    <p:sldId id="375" r:id="rId18"/>
    <p:sldId id="376" r:id="rId19"/>
    <p:sldId id="355" r:id="rId20"/>
    <p:sldId id="268" r:id="rId21"/>
    <p:sldId id="332" r:id="rId22"/>
    <p:sldId id="353" r:id="rId23"/>
    <p:sldId id="354" r:id="rId24"/>
    <p:sldId id="327" r:id="rId25"/>
    <p:sldId id="363" r:id="rId26"/>
    <p:sldId id="364" r:id="rId27"/>
    <p:sldId id="348" r:id="rId28"/>
    <p:sldId id="270" r:id="rId29"/>
    <p:sldId id="330" r:id="rId30"/>
    <p:sldId id="336" r:id="rId31"/>
    <p:sldId id="331" r:id="rId32"/>
    <p:sldId id="333" r:id="rId33"/>
    <p:sldId id="325" r:id="rId34"/>
    <p:sldId id="349" r:id="rId35"/>
    <p:sldId id="321" r:id="rId36"/>
    <p:sldId id="322" r:id="rId37"/>
    <p:sldId id="323" r:id="rId38"/>
    <p:sldId id="350" r:id="rId39"/>
    <p:sldId id="337" r:id="rId40"/>
    <p:sldId id="352" r:id="rId41"/>
    <p:sldId id="338" r:id="rId42"/>
    <p:sldId id="356" r:id="rId43"/>
    <p:sldId id="339" r:id="rId44"/>
    <p:sldId id="357" r:id="rId45"/>
    <p:sldId id="346" r:id="rId46"/>
    <p:sldId id="341" r:id="rId47"/>
    <p:sldId id="342" r:id="rId48"/>
    <p:sldId id="345" r:id="rId49"/>
    <p:sldId id="344" r:id="rId50"/>
    <p:sldId id="358" r:id="rId51"/>
    <p:sldId id="34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1849"/>
    <a:srgbClr val="218F3B"/>
    <a:srgbClr val="2A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0" autoAdjust="0"/>
    <p:restoredTop sz="91414" autoAdjust="0"/>
  </p:normalViewPr>
  <p:slideViewPr>
    <p:cSldViewPr snapToGrid="0" snapToObjects="1">
      <p:cViewPr>
        <p:scale>
          <a:sx n="100" d="100"/>
          <a:sy n="100" d="100"/>
        </p:scale>
        <p:origin x="1288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38BD9-4917-8D4E-AD7F-00C87105B56D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FD0A5-12A9-F248-9FA1-261E5D5F2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9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761A9-F6AF-514E-AB09-9B183D711432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D974D-8C01-4845-B68A-3955301DB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1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2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50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51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10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6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AEC20FA-8B28-B14A-B3A3-D823DE685120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22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7F36FE8-F72D-6F48-B2BA-F695E687A1AC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3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3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4DCC43E-2A7A-3E48-A6BE-9872CBE10E57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30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1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7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4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05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1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B00450A-AB89-124F-88E7-AB93D7928DCA}" type="datetime1">
              <a:rPr lang="en-US" smtClean="0"/>
              <a:pPr eaLnBrk="1" latinLnBrk="0" hangingPunct="1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CD40E-F4D9-6D47-B939-690BA66B95D3}" type="datetime1">
              <a:rPr lang="en-US" smtClean="0"/>
              <a:pPr eaLnBrk="1" latinLnBrk="0" hangingPunct="1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D767DF-A1E7-934F-88B6-72E55F292199}" type="datetime1">
              <a:rPr lang="en-US" smtClean="0"/>
              <a:pPr eaLnBrk="1" latinLnBrk="0" hangingPunct="1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32FB23-04D6-EB4D-A057-83C82F9BB796}" type="datetime1">
              <a:rPr lang="en-US" smtClean="0"/>
              <a:pPr eaLnBrk="1" latinLnBrk="0" hangingPunct="1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833D03E-4271-F341-81FE-A4F3CDC53255}" type="datetime1">
              <a:rPr lang="en-US" smtClean="0"/>
              <a:pPr eaLnBrk="1" latinLnBrk="0" hangingPunct="1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4648BBF-E200-3C40-93AD-5A388DF6523C}" type="datetime1">
              <a:rPr lang="en-US" smtClean="0"/>
              <a:pPr eaLnBrk="1" latinLnBrk="0" hangingPunct="1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BC10BA-F471-1047-B0FF-DAF216104529}" type="datetime1">
              <a:rPr lang="en-US" smtClean="0"/>
              <a:pPr eaLnBrk="1" latinLnBrk="0" hangingPunct="1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0A60EF8-AF49-2E45-BDC5-64ED1F4D5745}" type="datetime1">
              <a:rPr lang="en-US" smtClean="0"/>
              <a:pPr eaLnBrk="1" latinLnBrk="0" hangingPunct="1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E19EDE-ED75-1A4C-A9B9-4DA6303FA80D}" type="datetime1">
              <a:rPr lang="en-US" smtClean="0"/>
              <a:pPr eaLnBrk="1" latinLnBrk="0" hangingPunct="1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34EE8D-312F-8048-A783-6CD0EAA5C21F}" type="datetime1">
              <a:rPr lang="en-US" smtClean="0"/>
              <a:pPr eaLnBrk="1" latinLnBrk="0" hangingPunct="1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DE3F1F2-F45F-D64F-AE6E-1B53A2442998}" type="datetime1">
              <a:rPr lang="en-US" smtClean="0"/>
              <a:pPr eaLnBrk="1" latinLnBrk="0" hangingPunct="1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86740E98-760B-F84C-9C2B-D4C390CB18D0}" type="datetime1">
              <a:rPr lang="en-US" smtClean="0"/>
              <a:pPr eaLnBrk="1" latinLnBrk="0" hangingPunct="1"/>
              <a:t>1/17/18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7467" y="6492875"/>
            <a:ext cx="626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unysb.edu/~vyas/teaching/CSE_534/Spring13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sers.ece.cmu.edu/~vsekar/Teaching/Spring16/18731/project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369673"/>
            <a:ext cx="9144000" cy="2473431"/>
          </a:xfrm>
        </p:spPr>
        <p:txBody>
          <a:bodyPr>
            <a:noAutofit/>
          </a:bodyPr>
          <a:lstStyle/>
          <a:p>
            <a:r>
              <a:rPr lang="en-US" sz="5200" dirty="0" smtClean="0"/>
              <a:t>ECE 18731</a:t>
            </a:r>
            <a:br>
              <a:rPr lang="en-US" sz="5200" dirty="0" smtClean="0"/>
            </a:br>
            <a:r>
              <a:rPr lang="en-US" sz="5200" dirty="0" smtClean="0"/>
              <a:t>Network Security</a:t>
            </a:r>
            <a:br>
              <a:rPr lang="en-US" sz="5200" dirty="0" smtClean="0"/>
            </a:br>
            <a:r>
              <a:rPr lang="en-US" sz="5200" dirty="0"/>
              <a:t/>
            </a:r>
            <a:br>
              <a:rPr lang="en-US" sz="5200" dirty="0"/>
            </a:br>
            <a:r>
              <a:rPr lang="en-US" sz="5200" dirty="0" smtClean="0"/>
              <a:t>Course Overview</a:t>
            </a:r>
            <a:endParaRPr lang="en-US" sz="5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4106333"/>
            <a:ext cx="9144000" cy="1769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solidFill>
                  <a:schemeClr val="tx1"/>
                </a:solidFill>
              </a:rPr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     Vyas Sekar</a:t>
            </a:r>
          </a:p>
        </p:txBody>
      </p:sp>
    </p:spTree>
    <p:extLst>
      <p:ext uri="{BB962C8B-B14F-4D97-AF65-F5344CB8AC3E}">
        <p14:creationId xmlns:p14="http://schemas.microsoft.com/office/powerpoint/2010/main" val="106532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"/>
    </mc:Choice>
    <mc:Fallback xmlns:mv="urn:schemas-microsoft-com:mac:vml" xmlns="">
      <p:transition spd="slow" advTm="14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10</a:t>
            </a:fld>
            <a:endParaRPr kumimoji="0" lang="en-US"/>
          </a:p>
        </p:txBody>
      </p:sp>
      <p:pic>
        <p:nvPicPr>
          <p:cNvPr id="5" name="Picture 4" descr="Screen Shot 2015-01-24 at 5.1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8407400" cy="41015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900" y="4732635"/>
            <a:ext cx="863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www.secureworks.com</a:t>
            </a:r>
            <a:r>
              <a:rPr lang="en-US" sz="1400" dirty="0"/>
              <a:t>/cyber-threat-intelligence/threats/</a:t>
            </a:r>
            <a:r>
              <a:rPr lang="en-US" sz="1400" dirty="0" err="1"/>
              <a:t>bgp</a:t>
            </a:r>
            <a:r>
              <a:rPr lang="en-US" sz="1400" dirty="0"/>
              <a:t>-hijacking-for-</a:t>
            </a:r>
            <a:r>
              <a:rPr lang="en-US" sz="1400" dirty="0" err="1"/>
              <a:t>cryptocurrency</a:t>
            </a:r>
            <a:r>
              <a:rPr lang="en-US" sz="1400" dirty="0"/>
              <a:t>-profit/</a:t>
            </a:r>
          </a:p>
        </p:txBody>
      </p:sp>
    </p:spTree>
    <p:extLst>
      <p:ext uri="{BB962C8B-B14F-4D97-AF65-F5344CB8AC3E}">
        <p14:creationId xmlns:p14="http://schemas.microsoft.com/office/powerpoint/2010/main" val="21037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66" y="1905000"/>
            <a:ext cx="2734733" cy="2066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19200"/>
            <a:ext cx="1676400" cy="1708638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1295400"/>
            <a:ext cx="1219200" cy="1515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2895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Alice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00" y="2895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Bob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6" name="Curved Connector 15"/>
          <p:cNvCxnSpPr/>
          <p:nvPr/>
        </p:nvCxnSpPr>
        <p:spPr bwMode="auto">
          <a:xfrm>
            <a:off x="2895600" y="1752600"/>
            <a:ext cx="3657600" cy="914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38499" y="990600"/>
            <a:ext cx="1904999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Public Channel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7" y="3810000"/>
            <a:ext cx="1828800" cy="1371601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0" y="44843"/>
            <a:ext cx="9143999" cy="753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Network Security?</a:t>
            </a:r>
            <a:endParaRPr lang="en-US" dirty="0"/>
          </a:p>
        </p:txBody>
      </p:sp>
      <p:cxnSp>
        <p:nvCxnSpPr>
          <p:cNvPr id="15" name="Curved Connector 14"/>
          <p:cNvCxnSpPr/>
          <p:nvPr/>
        </p:nvCxnSpPr>
        <p:spPr bwMode="auto">
          <a:xfrm flipV="1">
            <a:off x="2438400" y="2810980"/>
            <a:ext cx="4114800" cy="1394197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87925" y="5410200"/>
            <a:ext cx="806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Providing an “available” channel</a:t>
            </a:r>
          </a:p>
          <a:p>
            <a:r>
              <a:rPr lang="en-US" sz="2400" dirty="0" smtClean="0">
                <a:sym typeface="Wingdings"/>
              </a:rPr>
              <a:t> Can Alice talk to Bob? Can Eve deny service to Alice/Bob?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4831" y="4049627"/>
            <a:ext cx="3736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Network, </a:t>
            </a:r>
          </a:p>
          <a:p>
            <a:r>
              <a:rPr lang="en-US" sz="2400" dirty="0" smtClean="0"/>
              <a:t>typically runs IP “protocol”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867400" y="3505200"/>
            <a:ext cx="1371600" cy="699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12</a:t>
            </a:fld>
            <a:endParaRPr kumimoji="0" lang="en-US"/>
          </a:p>
        </p:txBody>
      </p:sp>
      <p:pic>
        <p:nvPicPr>
          <p:cNvPr id="5" name="Picture 4" descr="Screen Shot 2015-01-24 at 5.0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9144000" cy="26161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732635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www.networkworld.com</a:t>
            </a:r>
            <a:r>
              <a:rPr lang="en-US" sz="1600" dirty="0"/>
              <a:t>/article/2272520/</a:t>
            </a:r>
            <a:r>
              <a:rPr lang="en-US" sz="1600" dirty="0" err="1"/>
              <a:t>lan</a:t>
            </a:r>
            <a:r>
              <a:rPr lang="en-US" sz="1600" dirty="0"/>
              <a:t>-wan/six-worst-internet-routing-</a:t>
            </a:r>
            <a:r>
              <a:rPr lang="en-US" sz="1600" dirty="0" err="1"/>
              <a:t>attacks.html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14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13</a:t>
            </a:fld>
            <a:endParaRPr kumimoji="0" lang="en-US"/>
          </a:p>
        </p:txBody>
      </p:sp>
      <p:pic>
        <p:nvPicPr>
          <p:cNvPr id="9" name="Picture 8" descr="Screen Shot 2015-08-03 at 8.28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191000"/>
            <a:ext cx="4864100" cy="2667000"/>
          </a:xfrm>
          <a:prstGeom prst="rect">
            <a:avLst/>
          </a:prstGeom>
        </p:spPr>
      </p:pic>
      <p:pic>
        <p:nvPicPr>
          <p:cNvPr id="10" name="Picture 9" descr="Screen Shot 2015-08-03 at 8.28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1716216"/>
            <a:ext cx="4584700" cy="1955800"/>
          </a:xfrm>
          <a:prstGeom prst="rect">
            <a:avLst/>
          </a:prstGeom>
        </p:spPr>
      </p:pic>
      <p:pic>
        <p:nvPicPr>
          <p:cNvPr id="11" name="Picture 10" descr="Screen Shot 2015-08-03 at 8.28.2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1728916"/>
            <a:ext cx="4368800" cy="194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6350" y="48722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err="1" smtClean="0">
                <a:solidFill>
                  <a:srgbClr val="FF0000"/>
                </a:solidFill>
              </a:rPr>
              <a:t>DDoS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growing in number, scale, and  diversity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88668"/>
            <a:ext cx="169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Verisign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66" y="1905000"/>
            <a:ext cx="2734733" cy="2066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19200"/>
            <a:ext cx="1676400" cy="1708638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1295400"/>
            <a:ext cx="1219200" cy="1515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2895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Alice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00" y="2895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Bob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6" name="Curved Connector 15"/>
          <p:cNvCxnSpPr/>
          <p:nvPr/>
        </p:nvCxnSpPr>
        <p:spPr bwMode="auto">
          <a:xfrm>
            <a:off x="2895600" y="1752600"/>
            <a:ext cx="3657600" cy="914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38499" y="990600"/>
            <a:ext cx="1904999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Public Channel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7" y="3810000"/>
            <a:ext cx="1828800" cy="1371601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0" y="44843"/>
            <a:ext cx="9143999" cy="753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Network Security?</a:t>
            </a:r>
            <a:endParaRPr lang="en-US" dirty="0"/>
          </a:p>
        </p:txBody>
      </p:sp>
      <p:cxnSp>
        <p:nvCxnSpPr>
          <p:cNvPr id="15" name="Curved Connector 14"/>
          <p:cNvCxnSpPr/>
          <p:nvPr/>
        </p:nvCxnSpPr>
        <p:spPr bwMode="auto">
          <a:xfrm flipV="1">
            <a:off x="2438400" y="2810980"/>
            <a:ext cx="4114800" cy="1394197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4800" y="5410200"/>
            <a:ext cx="82732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. Providing an “enforcement” for observing/mediating access</a:t>
            </a:r>
          </a:p>
          <a:p>
            <a:pPr marL="342900" indent="-342900">
              <a:buFont typeface="Wingdings" charset="0"/>
              <a:buChar char="à"/>
            </a:pPr>
            <a:r>
              <a:rPr lang="en-US" sz="2400" dirty="0" smtClean="0">
                <a:sym typeface="Wingdings"/>
              </a:rPr>
              <a:t>Stop Eve’s malware from reaching Bob in the first place</a:t>
            </a:r>
          </a:p>
          <a:p>
            <a:pPr marL="342900" indent="-342900">
              <a:buFont typeface="Wingdings" charset="0"/>
              <a:buChar char="à"/>
            </a:pPr>
            <a:r>
              <a:rPr lang="en-US" sz="2400" dirty="0" smtClean="0">
                <a:sym typeface="Wingdings"/>
              </a:rPr>
              <a:t>Observe aggregated view of malicious intents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4831" y="4049627"/>
            <a:ext cx="3736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Network, </a:t>
            </a:r>
          </a:p>
          <a:p>
            <a:r>
              <a:rPr lang="en-US" sz="2400" dirty="0" smtClean="0"/>
              <a:t>typically runs IP “protocol”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867400" y="3505200"/>
            <a:ext cx="1371600" cy="699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Webroot</a:t>
            </a:r>
            <a:endParaRPr lang="en-US" dirty="0"/>
          </a:p>
        </p:txBody>
      </p:sp>
      <p:pic>
        <p:nvPicPr>
          <p:cNvPr id="6" name="Picture 5" descr="Screen Shot 2015-08-03 at 10.09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457575"/>
            <a:ext cx="3311193" cy="2393806"/>
          </a:xfrm>
          <a:prstGeom prst="rect">
            <a:avLst/>
          </a:prstGeom>
        </p:spPr>
      </p:pic>
      <p:pic>
        <p:nvPicPr>
          <p:cNvPr id="8" name="Picture 7" descr="Screen Shot 2015-08-03 at 10.09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1" y="3165475"/>
            <a:ext cx="2803524" cy="3144823"/>
          </a:xfrm>
          <a:prstGeom prst="rect">
            <a:avLst/>
          </a:prstGeom>
        </p:spPr>
      </p:pic>
      <p:pic>
        <p:nvPicPr>
          <p:cNvPr id="9" name="Picture 8" descr="Screen Shot 2015-08-03 at 10.09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0" y="1038225"/>
            <a:ext cx="4113906" cy="1920778"/>
          </a:xfrm>
          <a:prstGeom prst="rect">
            <a:avLst/>
          </a:prstGeom>
        </p:spPr>
      </p:pic>
      <p:pic>
        <p:nvPicPr>
          <p:cNvPr id="10" name="Picture 9" descr="Screen Shot 2015-08-03 at 10.09.0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38224"/>
            <a:ext cx="3698215" cy="17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5" y="756870"/>
            <a:ext cx="8073200" cy="54014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6488668"/>
            <a:ext cx="120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smtClean="0"/>
              <a:t>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66" y="1905000"/>
            <a:ext cx="2734733" cy="2066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19200"/>
            <a:ext cx="1676400" cy="1708638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1295400"/>
            <a:ext cx="1219200" cy="1515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2895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Alice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00" y="2895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Bob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6" name="Curved Connector 15"/>
          <p:cNvCxnSpPr/>
          <p:nvPr/>
        </p:nvCxnSpPr>
        <p:spPr bwMode="auto">
          <a:xfrm>
            <a:off x="2895600" y="1752600"/>
            <a:ext cx="3657600" cy="914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38499" y="990600"/>
            <a:ext cx="1904999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Public Channel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7" y="3810000"/>
            <a:ext cx="1828800" cy="1371601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0" y="44843"/>
            <a:ext cx="9143999" cy="753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Network Security?</a:t>
            </a:r>
            <a:endParaRPr lang="en-US" dirty="0"/>
          </a:p>
        </p:txBody>
      </p:sp>
      <p:cxnSp>
        <p:nvCxnSpPr>
          <p:cNvPr id="15" name="Curved Connector 14"/>
          <p:cNvCxnSpPr/>
          <p:nvPr/>
        </p:nvCxnSpPr>
        <p:spPr bwMode="auto">
          <a:xfrm flipV="1">
            <a:off x="2438400" y="2810980"/>
            <a:ext cx="4114800" cy="1394197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91036" y="5401733"/>
            <a:ext cx="778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   Enabling and preventing eavesdropping/modifications</a:t>
            </a:r>
          </a:p>
          <a:p>
            <a:r>
              <a:rPr lang="en-US" sz="2400" dirty="0" smtClean="0">
                <a:sym typeface="Wingdings"/>
              </a:rPr>
              <a:t> Not all network protocols use crypto!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4831" y="4049627"/>
            <a:ext cx="3736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Network, </a:t>
            </a:r>
          </a:p>
          <a:p>
            <a:r>
              <a:rPr lang="en-US" sz="2400" dirty="0" smtClean="0"/>
              <a:t>typically runs IP “protocol”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867400" y="3505200"/>
            <a:ext cx="1371600" cy="699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1.prweb.com/prfiles/2008/10/15/420634/netsweeperlogo.jpg"/>
          <p:cNvSpPr>
            <a:spLocks noChangeAspect="1" noChangeArrowheads="1"/>
          </p:cNvSpPr>
          <p:nvPr/>
        </p:nvSpPr>
        <p:spPr bwMode="auto">
          <a:xfrm>
            <a:off x="1139781" y="4512748"/>
            <a:ext cx="558717" cy="7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4" y="0"/>
            <a:ext cx="3958190" cy="6811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10" y="139248"/>
            <a:ext cx="5241678" cy="62615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00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rial" charset="0"/>
                <a:ea typeface="ＭＳ Ｐゴシック" charset="0"/>
                <a:cs typeface="ＭＳ Ｐゴシック" charset="0"/>
              </a:rPr>
              <a:t>Specifics of network </a:t>
            </a:r>
            <a:r>
              <a:rPr dirty="0" smtClean="0">
                <a:latin typeface="Arial" charset="0"/>
                <a:ea typeface="ＭＳ Ｐゴシック" charset="0"/>
                <a:cs typeface="ＭＳ Ｐゴシック" charset="0"/>
              </a:rPr>
              <a:t>security</a:t>
            </a:r>
            <a:endParaRPr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Large scale (people and hardware)</a:t>
            </a:r>
          </a:p>
          <a:p>
            <a:pPr>
              <a:lnSpc>
                <a:spcPct val="90000"/>
              </a:lnSpc>
            </a:pP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Heterogeneity (hardware, protocols, implementations, apps)</a:t>
            </a:r>
          </a:p>
          <a:p>
            <a:pPr>
              <a:lnSpc>
                <a:spcPct val="90000"/>
              </a:lnSpc>
            </a:pP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No centrally trusted authority</a:t>
            </a:r>
          </a:p>
          <a:p>
            <a:pPr>
              <a:lnSpc>
                <a:spcPct val="90000"/>
              </a:lnSpc>
            </a:pP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Distributed management</a:t>
            </a:r>
          </a:p>
          <a:p>
            <a:pPr>
              <a:lnSpc>
                <a:spcPct val="90000"/>
              </a:lnSpc>
            </a:pP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Geographically diverse (long latencies)</a:t>
            </a:r>
          </a:p>
          <a:p>
            <a:pPr>
              <a:lnSpc>
                <a:spcPct val="90000"/>
              </a:lnSpc>
            </a:pP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Potentially mobile (wireless communications)</a:t>
            </a:r>
          </a:p>
          <a:p>
            <a:pPr>
              <a:lnSpc>
                <a:spcPct val="90000"/>
              </a:lnSpc>
            </a:pP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Participants from different administrative entities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FDDF228-6C19-434F-B690-B0F79CF17ABB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19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5008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 = </a:t>
            </a:r>
            <a:r>
              <a:rPr lang="en-US" dirty="0" err="1" smtClean="0"/>
              <a:t>Vyas</a:t>
            </a:r>
            <a:r>
              <a:rPr lang="en-US" dirty="0" smtClean="0"/>
              <a:t> </a:t>
            </a:r>
            <a:r>
              <a:rPr lang="en-US" dirty="0" err="1" smtClean="0"/>
              <a:t>Sekar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Best way to reach me – </a:t>
            </a:r>
            <a:r>
              <a:rPr lang="en-US" dirty="0" err="1" smtClean="0"/>
              <a:t>vsekar@andrew</a:t>
            </a:r>
            <a:endParaRPr lang="en-US" dirty="0" smtClean="0"/>
          </a:p>
          <a:p>
            <a:pPr lvl="1"/>
            <a:r>
              <a:rPr lang="en-US" dirty="0" smtClean="0"/>
              <a:t>For course material -- Piazza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Office Hours: Thu </a:t>
            </a:r>
            <a:r>
              <a:rPr lang="en-US" dirty="0"/>
              <a:t>3</a:t>
            </a:r>
            <a:r>
              <a:rPr lang="en-US" dirty="0" smtClean="0"/>
              <a:t>:30 – 5 or by appointment</a:t>
            </a:r>
          </a:p>
          <a:p>
            <a:pPr lvl="1"/>
            <a:r>
              <a:rPr lang="en-US" dirty="0"/>
              <a:t>(Email to setup </a:t>
            </a:r>
            <a:r>
              <a:rPr lang="en-US" dirty="0" smtClean="0"/>
              <a:t>time)</a:t>
            </a:r>
          </a:p>
          <a:p>
            <a:endParaRPr lang="en-US" dirty="0"/>
          </a:p>
          <a:p>
            <a:r>
              <a:rPr lang="en-US" dirty="0" smtClean="0"/>
              <a:t>TAs: </a:t>
            </a:r>
            <a:r>
              <a:rPr lang="en-US" dirty="0" smtClean="0"/>
              <a:t>Tianlong Yu and </a:t>
            </a:r>
            <a:r>
              <a:rPr lang="en-US" dirty="0" err="1" smtClean="0"/>
              <a:t>Tushar</a:t>
            </a:r>
            <a:r>
              <a:rPr lang="en-US" smtClean="0"/>
              <a:t> Goyal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 Office Hours: TBD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35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974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Mix of theory/concept + Practice </a:t>
            </a:r>
          </a:p>
          <a:p>
            <a:pPr lvl="1"/>
            <a:r>
              <a:rPr lang="en-US" dirty="0" smtClean="0"/>
              <a:t>Not pure theory or pure tools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Expect to write code (C/scripting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homeworks</a:t>
            </a:r>
            <a:r>
              <a:rPr lang="en-US" dirty="0" smtClean="0"/>
              <a:t> will involve writing code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homeworks</a:t>
            </a:r>
            <a:r>
              <a:rPr lang="en-US" i="1" dirty="0" smtClean="0"/>
              <a:t> </a:t>
            </a:r>
            <a:r>
              <a:rPr lang="en-US" dirty="0" smtClean="0"/>
              <a:t>involve use real n/w security tools</a:t>
            </a:r>
          </a:p>
          <a:p>
            <a:pPr lvl="1"/>
            <a:r>
              <a:rPr lang="en-US" dirty="0" smtClean="0"/>
              <a:t>Projects will involve implementation</a:t>
            </a:r>
          </a:p>
          <a:p>
            <a:pPr lvl="1"/>
            <a:endParaRPr lang="en-US" dirty="0"/>
          </a:p>
          <a:p>
            <a:r>
              <a:rPr lang="en-US" dirty="0" smtClean="0"/>
              <a:t>We assume you have UG </a:t>
            </a:r>
            <a:br>
              <a:rPr lang="en-US" dirty="0" smtClean="0"/>
            </a:br>
            <a:r>
              <a:rPr lang="en-US" dirty="0" smtClean="0"/>
              <a:t>networks/systems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58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rial" charset="0"/>
                <a:ea typeface="ＭＳ Ｐゴシック" charset="0"/>
                <a:cs typeface="ＭＳ Ｐゴシック" charset="0"/>
              </a:rPr>
              <a:t>Prerequisites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0300"/>
            <a:ext cx="8229600" cy="5067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Passing grade (C or above) in </a:t>
            </a:r>
          </a:p>
          <a:p>
            <a:pPr lvl="1"/>
            <a:r>
              <a:rPr lang="en-US" altLang="ja-JP" sz="2000" dirty="0" smtClean="0">
                <a:latin typeface="Arial" charset="0"/>
                <a:ea typeface="ＭＳ Ｐゴシック" charset="0"/>
              </a:rPr>
              <a:t>An intro networking class: 18-345, 14-740, 15-441</a:t>
            </a:r>
            <a:endParaRPr lang="en-US" altLang="ja-JP" sz="2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2000" dirty="0" smtClean="0">
                <a:latin typeface="Arial" charset="0"/>
                <a:ea typeface="ＭＳ Ｐゴシック" charset="0"/>
              </a:rPr>
              <a:t>An intro security class: 14-741/18-631, 18-730, 18-487</a:t>
            </a:r>
            <a:endParaRPr lang="en-US" altLang="ja-JP" sz="2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2000" dirty="0">
                <a:latin typeface="Arial" charset="0"/>
                <a:ea typeface="ＭＳ Ｐゴシック" charset="0"/>
              </a:rPr>
              <a:t>(or equivalent coursework</a:t>
            </a:r>
            <a:r>
              <a:rPr lang="en-US" altLang="ja-JP" sz="2000" dirty="0" smtClean="0">
                <a:latin typeface="Arial" charset="0"/>
                <a:ea typeface="ＭＳ Ｐゴシック" charset="0"/>
              </a:rPr>
              <a:t>)</a:t>
            </a:r>
          </a:p>
          <a:p>
            <a:pPr lvl="1"/>
            <a:endParaRPr lang="en-US" altLang="ja-JP" sz="2000" dirty="0">
              <a:latin typeface="Arial" charset="0"/>
              <a:ea typeface="ＭＳ Ｐゴシック" charset="0"/>
            </a:endParaRPr>
          </a:p>
          <a:p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Very 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limited (if any)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review of 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crypto, security properties, basic networking materials</a:t>
            </a:r>
            <a:endParaRPr lang="en-US" altLang="ja-JP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altLang="ja-JP" sz="2000" dirty="0" smtClean="0">
                <a:latin typeface="Arial" charset="0"/>
                <a:ea typeface="ＭＳ Ｐゴシック" charset="0"/>
              </a:rPr>
              <a:t>You </a:t>
            </a:r>
            <a:r>
              <a:rPr lang="en-US" altLang="ja-JP" sz="2000" dirty="0">
                <a:latin typeface="Arial" charset="0"/>
                <a:ea typeface="ＭＳ Ｐゴシック" charset="0"/>
              </a:rPr>
              <a:t>may want to review the materials covered in </a:t>
            </a:r>
            <a:r>
              <a:rPr lang="en-US" altLang="ja-JP" sz="2000" dirty="0" smtClean="0">
                <a:latin typeface="Arial" charset="0"/>
                <a:ea typeface="ＭＳ Ｐゴシック" charset="0"/>
              </a:rPr>
              <a:t>these classes</a:t>
            </a:r>
          </a:p>
          <a:p>
            <a:pPr lvl="1"/>
            <a:endParaRPr lang="en-US" altLang="ja-JP" sz="2000" dirty="0">
              <a:latin typeface="Arial" charset="0"/>
              <a:ea typeface="ＭＳ Ｐゴシック" charset="0"/>
            </a:endParaRPr>
          </a:p>
          <a:p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C and UNIX programming skills 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will be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helpful for 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homeworks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 and semester 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project</a:t>
            </a:r>
          </a:p>
          <a:p>
            <a:endParaRPr lang="en-US" altLang="ja-JP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Talk to me ASAP if you are unsure of pre-</a:t>
            </a:r>
            <a:r>
              <a:rPr lang="en-US" altLang="ja-JP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reqs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 or readiness for class.</a:t>
            </a:r>
            <a:endParaRPr lang="en-US" altLang="ja-JP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ja-JP" alt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6050F44-7371-FF4F-A36B-F653319696F4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21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rial" charset="0"/>
                <a:ea typeface="ＭＳ Ｐゴシック" charset="0"/>
                <a:cs typeface="ＭＳ Ｐゴシック" charset="0"/>
              </a:rPr>
              <a:t>Class format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Concepts explained in lectures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Tools and techniques introduced through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homework assignments</a:t>
            </a:r>
            <a:endParaRPr lang="en-US" altLang="ja-JP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Gain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additional knowledge (practical and/or theoretical) in your favorite topic through semester project 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BAEA122-7BE0-1346-A31F-05CB4171F37D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22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>
                <a:latin typeface="Arial" charset="0"/>
                <a:ea typeface="ＭＳ Ｐゴシック" charset="0"/>
                <a:cs typeface="ＭＳ Ｐゴシック" charset="0"/>
              </a:rPr>
              <a:t>Class format details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52101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ja-JP" sz="2200" dirty="0">
                <a:latin typeface="Arial" charset="0"/>
                <a:ea typeface="ＭＳ Ｐゴシック" charset="0"/>
                <a:cs typeface="ＭＳ Ｐゴシック" charset="0"/>
              </a:rPr>
              <a:t>For each lecture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 smtClean="0">
                <a:latin typeface="Arial" charset="0"/>
                <a:ea typeface="ＭＳ Ｐゴシック" charset="0"/>
              </a:rPr>
              <a:t>Approx. 12-page </a:t>
            </a:r>
            <a:r>
              <a:rPr lang="en-US" altLang="ja-JP" sz="2200" dirty="0">
                <a:latin typeface="Arial" charset="0"/>
                <a:ea typeface="ＭＳ Ｐゴシック" charset="0"/>
              </a:rPr>
              <a:t>reading assignment (on average), hand in summary before lecture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>
                <a:latin typeface="Arial" charset="0"/>
                <a:ea typeface="ＭＳ Ｐゴシック" charset="0"/>
              </a:rPr>
              <a:t>Active participation is expected</a:t>
            </a:r>
          </a:p>
          <a:p>
            <a:pPr lvl="2">
              <a:lnSpc>
                <a:spcPct val="90000"/>
              </a:lnSpc>
            </a:pPr>
            <a:r>
              <a:rPr lang="en-US" altLang="ja-JP" sz="2200" dirty="0">
                <a:latin typeface="Arial" charset="0"/>
                <a:ea typeface="ＭＳ Ｐゴシック" charset="0"/>
              </a:rPr>
              <a:t>Please do ask questions and make constructive comments during lectures…</a:t>
            </a:r>
          </a:p>
          <a:p>
            <a:pPr lvl="2">
              <a:lnSpc>
                <a:spcPct val="90000"/>
              </a:lnSpc>
            </a:pPr>
            <a:r>
              <a:rPr lang="en-US" altLang="ja-JP" sz="2200" dirty="0">
                <a:latin typeface="Arial" charset="0"/>
                <a:ea typeface="ＭＳ Ｐゴシック" charset="0"/>
              </a:rPr>
              <a:t>You participation grade depends on it 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>
                <a:latin typeface="Arial" charset="0"/>
                <a:ea typeface="ＭＳ Ｐゴシック" charset="0"/>
              </a:rPr>
              <a:t>Be on time! (important announcements are made at beginning of lecture)</a:t>
            </a:r>
          </a:p>
          <a:p>
            <a:pPr>
              <a:lnSpc>
                <a:spcPct val="90000"/>
              </a:lnSpc>
            </a:pPr>
            <a:r>
              <a:rPr lang="en-US" altLang="ja-JP" sz="2200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altLang="ja-JP" sz="2200" dirty="0" smtClean="0">
                <a:latin typeface="Arial" charset="0"/>
                <a:ea typeface="ＭＳ Ｐゴシック" charset="0"/>
                <a:cs typeface="ＭＳ Ｐゴシック" charset="0"/>
              </a:rPr>
              <a:t> homework </a:t>
            </a:r>
            <a:r>
              <a:rPr lang="en-US" altLang="ja-JP" sz="2200" dirty="0">
                <a:latin typeface="Arial" charset="0"/>
                <a:ea typeface="ＭＳ Ｐゴシック" charset="0"/>
                <a:cs typeface="ＭＳ Ｐゴシック" charset="0"/>
              </a:rPr>
              <a:t>assignments/mini-</a:t>
            </a:r>
            <a:r>
              <a:rPr lang="en-US" altLang="ja-JP" sz="2200" dirty="0" smtClean="0">
                <a:latin typeface="Arial" charset="0"/>
                <a:ea typeface="ＭＳ Ｐゴシック" charset="0"/>
                <a:cs typeface="ＭＳ Ｐゴシック" charset="0"/>
              </a:rPr>
              <a:t>projects</a:t>
            </a:r>
            <a:br>
              <a:rPr lang="en-US" altLang="ja-JP" sz="22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altLang="ja-JP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200" dirty="0" smtClean="0">
                <a:latin typeface="Arial" charset="0"/>
                <a:ea typeface="ＭＳ Ｐゴシック" charset="0"/>
                <a:cs typeface="ＭＳ Ｐゴシック" charset="0"/>
              </a:rPr>
              <a:t>2 </a:t>
            </a:r>
            <a:r>
              <a:rPr lang="en-US" altLang="ja-JP" sz="2200" dirty="0">
                <a:latin typeface="Arial" charset="0"/>
                <a:ea typeface="ＭＳ Ｐゴシック" charset="0"/>
                <a:cs typeface="ＭＳ Ｐゴシック" charset="0"/>
              </a:rPr>
              <a:t>in-class written </a:t>
            </a:r>
            <a:r>
              <a:rPr lang="en-US" altLang="ja-JP" sz="2200" dirty="0" smtClean="0">
                <a:latin typeface="Arial" charset="0"/>
                <a:ea typeface="ＭＳ Ｐゴシック" charset="0"/>
                <a:cs typeface="ＭＳ Ｐゴシック" charset="0"/>
              </a:rPr>
              <a:t>exams: midterm </a:t>
            </a:r>
            <a:r>
              <a:rPr lang="en-US" altLang="ja-JP" sz="2200" dirty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altLang="ja-JP" sz="2200" dirty="0" smtClean="0">
                <a:latin typeface="Arial" charset="0"/>
                <a:ea typeface="ＭＳ Ｐゴシック" charset="0"/>
                <a:cs typeface="ＭＳ Ｐゴシック" charset="0"/>
              </a:rPr>
              <a:t>final (not cumulative)</a:t>
            </a:r>
            <a:br>
              <a:rPr lang="en-US" altLang="ja-JP" sz="22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altLang="ja-JP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200" dirty="0">
                <a:latin typeface="Arial" charset="0"/>
                <a:ea typeface="ＭＳ Ｐゴシック" charset="0"/>
                <a:cs typeface="ＭＳ Ｐゴシック" charset="0"/>
              </a:rPr>
              <a:t>1 semester project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9C849FF-0284-D843-8E0C-0868073A61B3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23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8053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E.g., TCP/IP, DNS, SDN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Network-wide attacks</a:t>
            </a:r>
          </a:p>
          <a:p>
            <a:pPr lvl="1"/>
            <a:r>
              <a:rPr lang="en-US" dirty="0" smtClean="0"/>
              <a:t>E.g., Worm, </a:t>
            </a:r>
            <a:r>
              <a:rPr lang="en-US" dirty="0" err="1" smtClean="0"/>
              <a:t>DDoS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Analysis and Inference</a:t>
            </a:r>
          </a:p>
          <a:p>
            <a:pPr lvl="1"/>
            <a:r>
              <a:rPr lang="en-US" dirty="0" smtClean="0"/>
              <a:t>E.g., side channels, economics, forensics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User-related topics</a:t>
            </a:r>
          </a:p>
          <a:p>
            <a:pPr lvl="1"/>
            <a:r>
              <a:rPr lang="en-US" dirty="0" smtClean="0"/>
              <a:t>E.g., Anonymity, censorship,</a:t>
            </a:r>
          </a:p>
          <a:p>
            <a:pPr marL="0" indent="0">
              <a:buNone/>
            </a:pPr>
            <a:r>
              <a:rPr lang="en-US" dirty="0" smtClean="0"/>
              <a:t>5. New technologies</a:t>
            </a:r>
          </a:p>
          <a:p>
            <a:pPr lvl="1"/>
            <a:r>
              <a:rPr lang="en-US" dirty="0" smtClean="0"/>
              <a:t>E.g., Future Internet,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18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this different from course X 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18487: (UG) Intro to security</a:t>
            </a:r>
          </a:p>
          <a:p>
            <a:pPr lvl="1"/>
            <a:r>
              <a:rPr lang="en-US" dirty="0" smtClean="0"/>
              <a:t>Some topics were covered briefly (e.g., BGP, </a:t>
            </a:r>
            <a:r>
              <a:rPr lang="en-US" dirty="0" err="1" smtClean="0"/>
              <a:t>DDoS</a:t>
            </a:r>
            <a:r>
              <a:rPr lang="en-US" dirty="0" smtClean="0"/>
              <a:t>, NIDS)</a:t>
            </a:r>
          </a:p>
          <a:p>
            <a:pPr lvl="1"/>
            <a:r>
              <a:rPr lang="en-US" dirty="0" smtClean="0"/>
              <a:t>90% different topics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18631/18730: Intro to information security</a:t>
            </a:r>
          </a:p>
          <a:p>
            <a:pPr lvl="1"/>
            <a:r>
              <a:rPr lang="en-US" dirty="0"/>
              <a:t>80% different </a:t>
            </a:r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Some topics revisited (e.g., NIDS, </a:t>
            </a:r>
            <a:r>
              <a:rPr lang="en-US" dirty="0" err="1" smtClean="0"/>
              <a:t>DDoS</a:t>
            </a:r>
            <a:r>
              <a:rPr lang="en-US" dirty="0" smtClean="0"/>
              <a:t>, Anonymity, TCP/IP, Econ)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 will go in greater depth + more “research” mentality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Homework assignments are hands-on + different topics</a:t>
            </a:r>
          </a:p>
          <a:p>
            <a:endParaRPr lang="en-US" dirty="0" smtClean="0"/>
          </a:p>
          <a:p>
            <a:r>
              <a:rPr lang="en-US" dirty="0" smtClean="0"/>
              <a:t>Research project gives you a unique opportunity!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340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 very basic network security </a:t>
            </a:r>
            <a:r>
              <a:rPr lang="en-US" dirty="0" smtClean="0"/>
              <a:t>appliance</a:t>
            </a:r>
          </a:p>
          <a:p>
            <a:r>
              <a:rPr lang="en-US" dirty="0"/>
              <a:t>A</a:t>
            </a:r>
            <a:r>
              <a:rPr lang="en-US" dirty="0" smtClean="0"/>
              <a:t>ttacks </a:t>
            </a:r>
            <a:r>
              <a:rPr lang="en-US" dirty="0"/>
              <a:t>against the SDN controller 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ow-rate </a:t>
            </a:r>
            <a:r>
              <a:rPr lang="en-US" dirty="0"/>
              <a:t>TCP </a:t>
            </a:r>
            <a:r>
              <a:rPr lang="en-US" dirty="0" err="1"/>
              <a:t>DoS</a:t>
            </a:r>
            <a:r>
              <a:rPr lang="en-US" dirty="0"/>
              <a:t> or ``shrew'' </a:t>
            </a:r>
            <a:r>
              <a:rPr lang="en-US" dirty="0" smtClean="0"/>
              <a:t>attack</a:t>
            </a:r>
          </a:p>
          <a:p>
            <a:r>
              <a:rPr lang="en-US" dirty="0"/>
              <a:t>DNS hijack attacks and defenses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49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>
            <a:normAutofit lnSpcReduction="10000"/>
          </a:bodyPr>
          <a:lstStyle/>
          <a:p>
            <a:r>
              <a:rPr lang="en-US" strike="sngStrike" dirty="0" smtClean="0"/>
              <a:t>Course personnel introductions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trike="sngStrike" dirty="0" smtClean="0"/>
              <a:t>Course expectations</a:t>
            </a:r>
          </a:p>
          <a:p>
            <a:endParaRPr lang="en-US" dirty="0"/>
          </a:p>
          <a:p>
            <a:r>
              <a:rPr lang="en-US" dirty="0" smtClean="0"/>
              <a:t>Grading and course policies</a:t>
            </a:r>
          </a:p>
          <a:p>
            <a:endParaRPr lang="en-US" dirty="0"/>
          </a:p>
          <a:p>
            <a:r>
              <a:rPr lang="en-US" dirty="0" smtClean="0"/>
              <a:t>Paper review</a:t>
            </a:r>
          </a:p>
          <a:p>
            <a:endParaRPr lang="en-US" dirty="0"/>
          </a:p>
          <a:p>
            <a:r>
              <a:rPr lang="en-US" dirty="0" smtClean="0"/>
              <a:t>Projects (never too early to start)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4368800" y="-241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http://</a:t>
            </a:r>
            <a:r>
              <a:rPr lang="en-US" dirty="0" err="1"/>
              <a:t>users.ece.cmu.edu</a:t>
            </a:r>
            <a:r>
              <a:rPr lang="en-US" dirty="0"/>
              <a:t>/~</a:t>
            </a:r>
            <a:r>
              <a:rPr lang="en-US" dirty="0" err="1" smtClean="0"/>
              <a:t>vsekar</a:t>
            </a:r>
            <a:r>
              <a:rPr lang="en-US" dirty="0" smtClean="0"/>
              <a:t>/Teaching/Spring18/18731/policy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30% </a:t>
            </a:r>
            <a:r>
              <a:rPr lang="en-US" dirty="0" err="1"/>
              <a:t>Homeworks</a:t>
            </a:r>
            <a:r>
              <a:rPr lang="en-US" dirty="0"/>
              <a:t>: </a:t>
            </a:r>
            <a:r>
              <a:rPr lang="en-US" dirty="0" smtClean="0"/>
              <a:t>Four </a:t>
            </a:r>
            <a:r>
              <a:rPr lang="en-US" dirty="0" err="1" smtClean="0"/>
              <a:t>homeworks</a:t>
            </a:r>
            <a:endParaRPr lang="en-US" dirty="0"/>
          </a:p>
          <a:p>
            <a:pPr lvl="1"/>
            <a:r>
              <a:rPr lang="en-US" dirty="0"/>
              <a:t>To be </a:t>
            </a:r>
            <a:r>
              <a:rPr lang="en-US" b="1" i="1" dirty="0"/>
              <a:t>done </a:t>
            </a:r>
            <a:r>
              <a:rPr lang="en-US" b="1" i="1" dirty="0" smtClean="0"/>
              <a:t>individually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30% Class research project</a:t>
            </a:r>
          </a:p>
          <a:p>
            <a:pPr lvl="1"/>
            <a:r>
              <a:rPr lang="en-US" b="1" dirty="0" smtClean="0"/>
              <a:t>Groups of 3-4</a:t>
            </a:r>
          </a:p>
          <a:p>
            <a:endParaRPr lang="en-US" dirty="0"/>
          </a:p>
          <a:p>
            <a:r>
              <a:rPr lang="en-US" dirty="0" smtClean="0"/>
              <a:t>15% </a:t>
            </a:r>
            <a:r>
              <a:rPr lang="en-US" dirty="0"/>
              <a:t>Midterm </a:t>
            </a:r>
            <a:r>
              <a:rPr lang="en-US" dirty="0" smtClean="0"/>
              <a:t>(in class)</a:t>
            </a:r>
          </a:p>
          <a:p>
            <a:endParaRPr lang="en-US" dirty="0"/>
          </a:p>
          <a:p>
            <a:r>
              <a:rPr lang="en-US" dirty="0" smtClean="0"/>
              <a:t>15% </a:t>
            </a:r>
            <a:r>
              <a:rPr lang="en-US" dirty="0"/>
              <a:t>Final </a:t>
            </a:r>
            <a:r>
              <a:rPr lang="en-US" dirty="0" smtClean="0"/>
              <a:t> (in class)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10% Paper reviews and Discussion/participation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60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>
                <a:latin typeface="Arial" charset="0"/>
                <a:ea typeface="ＭＳ Ｐゴシック" charset="0"/>
                <a:cs typeface="ＭＳ Ｐゴシック" charset="0"/>
              </a:rPr>
              <a:t>Course policies: Plagiarism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Homework assignments (including reading critiques)</a:t>
            </a:r>
          </a:p>
          <a:p>
            <a:pPr lvl="1">
              <a:lnSpc>
                <a:spcPct val="8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</a:rPr>
              <a:t>Your fellow students are your best resource for advice, discussions... </a:t>
            </a:r>
          </a:p>
          <a:p>
            <a:pPr lvl="1">
              <a:lnSpc>
                <a:spcPct val="8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</a:rPr>
              <a:t>But all solutions presented </a:t>
            </a:r>
            <a:r>
              <a:rPr lang="en-US" altLang="ja-JP" sz="2000" b="1" dirty="0">
                <a:latin typeface="Arial" charset="0"/>
                <a:ea typeface="ＭＳ Ｐゴシック" charset="0"/>
              </a:rPr>
              <a:t>must be your own work</a:t>
            </a:r>
            <a:endParaRPr lang="en-US" altLang="ja-JP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</a:rPr>
              <a:t>Don’t copy from any source (web, other students, …)</a:t>
            </a:r>
          </a:p>
          <a:p>
            <a:pPr lvl="2">
              <a:lnSpc>
                <a:spcPct val="80000"/>
              </a:lnSpc>
            </a:pPr>
            <a:r>
              <a:rPr lang="en-US" altLang="ja-JP" sz="1800" dirty="0">
                <a:latin typeface="Arial" charset="0"/>
                <a:ea typeface="ＭＳ Ｐゴシック" charset="0"/>
              </a:rPr>
              <a:t>Short citations are ok, if properly quoted and referenced</a:t>
            </a:r>
          </a:p>
          <a:p>
            <a:pPr>
              <a:lnSpc>
                <a:spcPct val="80000"/>
              </a:lnSpc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In-class exams </a:t>
            </a:r>
          </a:p>
          <a:p>
            <a:pPr lvl="1">
              <a:lnSpc>
                <a:spcPct val="8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</a:rPr>
              <a:t>No collaboration of any kind is allowed</a:t>
            </a:r>
          </a:p>
          <a:p>
            <a:pPr lvl="1">
              <a:lnSpc>
                <a:spcPct val="8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</a:rPr>
              <a:t>Laptops and cell phones can’t be used</a:t>
            </a:r>
          </a:p>
          <a:p>
            <a:pPr lvl="1">
              <a:lnSpc>
                <a:spcPct val="80000"/>
              </a:lnSpc>
            </a:pPr>
            <a:r>
              <a:rPr lang="en-US" altLang="ja-JP" sz="2000" dirty="0" smtClean="0">
                <a:latin typeface="Arial" charset="0"/>
                <a:ea typeface="ＭＳ Ｐゴシック" charset="0"/>
              </a:rPr>
              <a:t>Open notes/papers </a:t>
            </a:r>
          </a:p>
          <a:p>
            <a:pPr lvl="1">
              <a:lnSpc>
                <a:spcPct val="80000"/>
              </a:lnSpc>
            </a:pPr>
            <a:endParaRPr lang="en-US" altLang="ja-JP" sz="20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Cheating will be dealt with in the severest manner</a:t>
            </a:r>
          </a:p>
          <a:p>
            <a:pPr lvl="1">
              <a:lnSpc>
                <a:spcPct val="80000"/>
              </a:lnSpc>
            </a:pPr>
            <a:r>
              <a:rPr lang="en-US" altLang="ja-JP" sz="2000" b="1" dirty="0">
                <a:latin typeface="Arial" charset="0"/>
                <a:ea typeface="ＭＳ Ｐゴシック" charset="0"/>
              </a:rPr>
              <a:t>Don’t do it</a:t>
            </a:r>
            <a:r>
              <a:rPr lang="en-US" altLang="ja-JP" sz="2000" dirty="0">
                <a:latin typeface="Arial" charset="0"/>
                <a:ea typeface="ＭＳ Ｐゴシック" charset="0"/>
              </a:rPr>
              <a:t>: you will get caught and it is not worth it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C343B91-60FE-2A42-86E3-FCA3389F6F36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29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342900" y="5847854"/>
            <a:ext cx="88011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altLang="ja-JP" dirty="0" smtClean="0">
                <a:solidFill>
                  <a:schemeClr val="hlink"/>
                </a:solidFill>
              </a:rPr>
              <a:t>Contact me if </a:t>
            </a:r>
            <a:r>
              <a:rPr lang="en-US" altLang="ja-JP" dirty="0">
                <a:solidFill>
                  <a:schemeClr val="hlink"/>
                </a:solidFill>
              </a:rPr>
              <a:t>you are unsure </a:t>
            </a:r>
            <a:r>
              <a:rPr lang="en-US" altLang="ja-JP" dirty="0" smtClean="0">
                <a:solidFill>
                  <a:schemeClr val="hlink"/>
                </a:solidFill>
              </a:rPr>
              <a:t>if some form </a:t>
            </a:r>
            <a:r>
              <a:rPr lang="en-US" altLang="ja-JP" dirty="0">
                <a:solidFill>
                  <a:schemeClr val="hlink"/>
                </a:solidFill>
              </a:rPr>
              <a:t>of collaboration </a:t>
            </a:r>
            <a:r>
              <a:rPr lang="en-US" altLang="ja-JP" dirty="0" smtClean="0">
                <a:solidFill>
                  <a:schemeClr val="hlink"/>
                </a:solidFill>
              </a:rPr>
              <a:t>is OK</a:t>
            </a:r>
            <a:endParaRPr lang="en-US" altLang="ja-JP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460376"/>
            <a:ext cx="9144000" cy="5857874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B.Tech</a:t>
            </a:r>
            <a:r>
              <a:rPr lang="en-US" sz="2800" dirty="0" smtClean="0"/>
              <a:t>, IIT Madras CSE,2003</a:t>
            </a:r>
            <a:br>
              <a:rPr lang="en-US" sz="2800" dirty="0" smtClean="0"/>
            </a:br>
            <a:r>
              <a:rPr lang="en-US" sz="2800" dirty="0" smtClean="0"/>
              <a:t>PhD, CMU CSD, 2010</a:t>
            </a:r>
            <a:br>
              <a:rPr lang="en-US" sz="2800" dirty="0" smtClean="0"/>
            </a:br>
            <a:r>
              <a:rPr lang="en-US" sz="2800" dirty="0" smtClean="0"/>
              <a:t>Pittsburgh </a:t>
            </a:r>
            <a:r>
              <a:rPr lang="en-US" sz="2800" dirty="0" smtClean="0">
                <a:sym typeface="Wingdings"/>
              </a:rPr>
              <a:t> Berkeley  Long Island  Pittsburgh!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/>
              <a:t>Research:</a:t>
            </a:r>
            <a:r>
              <a:rPr lang="en-US" sz="2800" dirty="0" smtClean="0"/>
              <a:t> Networking, Security,  Systems</a:t>
            </a:r>
            <a:br>
              <a:rPr lang="en-US" sz="2800" dirty="0" smtClean="0"/>
            </a:br>
            <a:r>
              <a:rPr lang="en-US" sz="2800" u="sng" dirty="0" smtClean="0"/>
              <a:t>Where:</a:t>
            </a:r>
            <a:r>
              <a:rPr lang="en-US" sz="2800" dirty="0" smtClean="0"/>
              <a:t> CIC 2122</a:t>
            </a:r>
            <a:br>
              <a:rPr lang="en-US" sz="2800" dirty="0" smtClean="0"/>
            </a:br>
            <a:r>
              <a:rPr lang="en-US" sz="2800" u="sng" dirty="0" smtClean="0"/>
              <a:t>Web:</a:t>
            </a:r>
            <a:r>
              <a:rPr lang="en-US" sz="2800" dirty="0" smtClean="0"/>
              <a:t> http://</a:t>
            </a:r>
            <a:r>
              <a:rPr lang="en-US" sz="2800" dirty="0" err="1" smtClean="0"/>
              <a:t>users.ece.cmu.edu</a:t>
            </a:r>
            <a:r>
              <a:rPr lang="en-US" sz="2800" dirty="0" smtClean="0"/>
              <a:t>/~</a:t>
            </a:r>
            <a:r>
              <a:rPr lang="en-US" sz="2800" dirty="0" err="1" smtClean="0"/>
              <a:t>vsekar</a:t>
            </a:r>
            <a:r>
              <a:rPr lang="en-US" sz="2800" dirty="0" smtClean="0"/>
              <a:t>/</a:t>
            </a:r>
            <a:br>
              <a:rPr lang="en-US" sz="2800" dirty="0" smtClean="0"/>
            </a:br>
            <a:r>
              <a:rPr lang="en-US" sz="2800" u="sng" dirty="0" smtClean="0"/>
              <a:t>Keywords</a:t>
            </a:r>
            <a:r>
              <a:rPr lang="en-US" sz="2800" dirty="0" smtClean="0"/>
              <a:t>: SDN/NFV, </a:t>
            </a:r>
            <a:r>
              <a:rPr lang="en-US" sz="2800" dirty="0" err="1" smtClean="0"/>
              <a:t>IoT</a:t>
            </a:r>
            <a:r>
              <a:rPr lang="en-US" sz="2800" dirty="0" smtClean="0"/>
              <a:t>, </a:t>
            </a:r>
            <a:r>
              <a:rPr lang="en-US" sz="2800" dirty="0" err="1" smtClean="0"/>
              <a:t>DDoS</a:t>
            </a:r>
            <a:r>
              <a:rPr lang="en-US" sz="2800" dirty="0" smtClean="0"/>
              <a:t>, Cloud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127125" y="-476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VyasPic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0"/>
            <a:ext cx="2032000" cy="20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"/>
    </mc:Choice>
    <mc:Fallback xmlns="">
      <p:transition spd="slow" advTm="14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latin typeface="Arial" charset="0"/>
                <a:ea typeface="ＭＳ Ｐゴシック" charset="0"/>
                <a:cs typeface="ＭＳ Ｐゴシック" charset="0"/>
              </a:rPr>
              <a:t>Course policies: Late submissions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Reviews are due before class, otherwise don</a:t>
            </a:r>
            <a:r>
              <a:rPr lang="fr-FR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t count for credit</a:t>
            </a:r>
          </a:p>
          <a:p>
            <a:pPr marL="0" indent="0">
              <a:buNone/>
            </a:pPr>
            <a:endParaRPr lang="en-US" altLang="ja-JP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Homework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must be turned in </a:t>
            </a:r>
            <a:r>
              <a:rPr lang="en-US" altLang="ja-JP" sz="2400" b="1" dirty="0">
                <a:latin typeface="Arial" charset="0"/>
                <a:ea typeface="ＭＳ Ｐゴシック" charset="0"/>
                <a:cs typeface="ＭＳ Ｐゴシック" charset="0"/>
              </a:rPr>
              <a:t>by class time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 on the due 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date</a:t>
            </a:r>
          </a:p>
          <a:p>
            <a:pPr lvl="1"/>
            <a:r>
              <a:rPr lang="en-US" altLang="ja-JP" sz="2000" dirty="0">
                <a:latin typeface="Arial" charset="0"/>
                <a:ea typeface="ＭＳ Ｐゴシック" charset="0"/>
                <a:cs typeface="ＭＳ Ｐゴシック" charset="0"/>
              </a:rPr>
              <a:t>Two grace credits for the entire </a:t>
            </a: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semester</a:t>
            </a:r>
            <a:endParaRPr lang="en-US" altLang="ja-JP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You </a:t>
            </a:r>
            <a:r>
              <a:rPr lang="en-US" altLang="ja-JP" sz="2000" dirty="0">
                <a:latin typeface="Arial" charset="0"/>
                <a:ea typeface="ＭＳ Ｐゴシック" charset="0"/>
                <a:cs typeface="ＭＳ Ｐゴシック" charset="0"/>
              </a:rPr>
              <a:t>can use each grace credit at your convenience to extend a </a:t>
            </a: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deadline </a:t>
            </a:r>
            <a:r>
              <a:rPr lang="en-US" altLang="ja-JP" sz="2000" dirty="0">
                <a:latin typeface="Arial" charset="0"/>
                <a:ea typeface="ＭＳ Ｐゴシック" charset="0"/>
                <a:cs typeface="ＭＳ Ｐゴシック" charset="0"/>
              </a:rPr>
              <a:t>by 24 hours</a:t>
            </a:r>
          </a:p>
          <a:p>
            <a:pPr lvl="1"/>
            <a:r>
              <a:rPr lang="en-US" altLang="ja-JP" sz="2000" dirty="0">
                <a:latin typeface="Arial" charset="0"/>
                <a:ea typeface="ＭＳ Ｐゴシック" charset="0"/>
                <a:cs typeface="ＭＳ Ｐゴシック" charset="0"/>
              </a:rPr>
              <a:t>When you run out of grace credits, you incur a penalty of 25% per day your homework is </a:t>
            </a: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late</a:t>
            </a:r>
            <a:endParaRPr lang="en-US" altLang="ja-JP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altLang="ja-JP" sz="2000" dirty="0">
                <a:latin typeface="Arial" charset="0"/>
                <a:ea typeface="ＭＳ Ｐゴシック" charset="0"/>
                <a:cs typeface="ＭＳ Ｐゴシック" charset="0"/>
              </a:rPr>
              <a:t>We will not accept homework late by more than three </a:t>
            </a: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days</a:t>
            </a:r>
          </a:p>
          <a:p>
            <a:pPr lvl="1"/>
            <a:endParaRPr lang="en-US" altLang="ja-JP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sz="24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Project deliverables cannot be submitted late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6230139-0B46-2049-8748-1FC4BA969C24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30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3600">
                <a:latin typeface="Arial" charset="0"/>
                <a:ea typeface="ＭＳ Ｐゴシック" charset="0"/>
                <a:cs typeface="ＭＳ Ｐゴシック" charset="0"/>
              </a:rPr>
              <a:t>Course policies: Other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6500"/>
            <a:ext cx="8229600" cy="553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Please turn off/mute your cell phones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	(or put them on vibrate – and don’t pick up!)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</a:rPr>
              <a:t>Penalty on participation grade for offenders </a:t>
            </a:r>
            <a:endParaRPr lang="en-US" altLang="ja-JP" sz="2000" dirty="0" smtClean="0">
              <a:latin typeface="Arial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Laptops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OK,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</a:rPr>
              <a:t>Please refrain </a:t>
            </a:r>
            <a:r>
              <a:rPr lang="en-US" altLang="ja-JP" sz="2000" dirty="0" smtClean="0">
                <a:latin typeface="Arial" charset="0"/>
                <a:ea typeface="ＭＳ Ｐゴシック" charset="0"/>
              </a:rPr>
              <a:t>from reading </a:t>
            </a:r>
            <a:r>
              <a:rPr lang="en-US" altLang="ja-JP" sz="2000" dirty="0">
                <a:latin typeface="Arial" charset="0"/>
                <a:ea typeface="ＭＳ Ｐゴシック" charset="0"/>
              </a:rPr>
              <a:t>the </a:t>
            </a:r>
            <a:r>
              <a:rPr lang="en-US" altLang="ja-JP" sz="2000" dirty="0" smtClean="0">
                <a:latin typeface="Arial" charset="0"/>
                <a:ea typeface="ＭＳ Ｐゴシック" charset="0"/>
              </a:rPr>
              <a:t>news, being on Facebook, </a:t>
            </a:r>
            <a:r>
              <a:rPr lang="en-US" altLang="ja-JP" sz="2000" dirty="0">
                <a:latin typeface="Arial" charset="0"/>
                <a:ea typeface="ＭＳ Ｐゴシック" charset="0"/>
              </a:rPr>
              <a:t>or checking email in class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ja-JP" sz="1800" dirty="0">
                <a:latin typeface="Arial" charset="0"/>
                <a:ea typeface="ＭＳ Ｐゴシック" charset="0"/>
              </a:rPr>
              <a:t>Even though it may not necessarily disrupt the lecture, it is rude</a:t>
            </a:r>
            <a:r>
              <a:rPr lang="en-US" altLang="ja-JP" sz="1800" dirty="0" smtClean="0">
                <a:latin typeface="Arial" charset="0"/>
                <a:ea typeface="ＭＳ Ｐゴシック" charset="0"/>
              </a:rPr>
              <a:t>!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ja-JP" sz="1800" dirty="0" smtClean="0">
                <a:latin typeface="Arial" charset="0"/>
                <a:ea typeface="ＭＳ Ｐゴシック" charset="0"/>
              </a:rPr>
              <a:t>You probably do not need to have your laptop with you in class</a:t>
            </a:r>
            <a:endParaRPr lang="en-US" altLang="ja-JP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</a:rPr>
              <a:t>Please avoid using </a:t>
            </a:r>
            <a:r>
              <a:rPr lang="en-US" altLang="ja-JP" sz="2000" dirty="0" smtClean="0">
                <a:latin typeface="Arial" charset="0"/>
                <a:ea typeface="ＭＳ Ｐゴシック" charset="0"/>
              </a:rPr>
              <a:t>backchannels (Twitter, IRC, instant messaging) </a:t>
            </a:r>
            <a:r>
              <a:rPr lang="en-US" altLang="ja-JP" sz="2000" dirty="0">
                <a:latin typeface="Arial" charset="0"/>
                <a:ea typeface="ＭＳ Ｐゴシック" charset="0"/>
              </a:rPr>
              <a:t>with other students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ja-JP" sz="1800" dirty="0">
                <a:latin typeface="Arial" charset="0"/>
                <a:ea typeface="ＭＳ Ｐゴシック" charset="0"/>
              </a:rPr>
              <a:t>Instead, share your comments with the rest of the </a:t>
            </a:r>
            <a:r>
              <a:rPr lang="en-US" altLang="ja-JP" sz="1800" dirty="0" smtClean="0">
                <a:latin typeface="Arial" charset="0"/>
                <a:ea typeface="ＭＳ Ｐゴシック" charset="0"/>
              </a:rPr>
              <a:t>class</a:t>
            </a:r>
          </a:p>
          <a:p>
            <a:pPr lvl="2" eaLnBrk="1" hangingPunct="1">
              <a:lnSpc>
                <a:spcPct val="110000"/>
              </a:lnSpc>
            </a:pPr>
            <a:endParaRPr lang="en-US" altLang="ja-JP" sz="18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z="2400" b="1" dirty="0" smtClean="0">
                <a:latin typeface="Arial" charset="0"/>
                <a:ea typeface="ＭＳ Ｐゴシック" charset="0"/>
                <a:cs typeface="ＭＳ Ｐゴシック" charset="0"/>
              </a:rPr>
              <a:t>Please </a:t>
            </a:r>
            <a:r>
              <a:rPr lang="en-US" altLang="ja-JP" sz="2400" b="1" dirty="0">
                <a:latin typeface="Arial" charset="0"/>
                <a:ea typeface="ＭＳ Ｐゴシック" charset="0"/>
                <a:cs typeface="ＭＳ Ｐゴシック" charset="0"/>
              </a:rPr>
              <a:t>do not upload </a:t>
            </a:r>
            <a:r>
              <a:rPr lang="en-US" altLang="ja-JP" sz="2400" b="1" dirty="0" smtClean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altLang="ja-JP" sz="2400" b="1" dirty="0">
                <a:latin typeface="Arial" charset="0"/>
                <a:ea typeface="ＭＳ Ｐゴシック" charset="0"/>
                <a:cs typeface="ＭＳ Ｐゴシック" charset="0"/>
              </a:rPr>
              <a:t>redistribute </a:t>
            </a:r>
            <a:r>
              <a:rPr lang="en-US" altLang="ja-JP" sz="2400" b="1" dirty="0" smtClean="0">
                <a:latin typeface="Arial" charset="0"/>
                <a:ea typeface="ＭＳ Ｐゴシック" charset="0"/>
                <a:cs typeface="ＭＳ Ｐゴシック" charset="0"/>
              </a:rPr>
              <a:t>class materials without </a:t>
            </a:r>
            <a:r>
              <a:rPr lang="en-US" altLang="ja-JP" sz="2400" b="1" dirty="0">
                <a:latin typeface="Arial" charset="0"/>
                <a:ea typeface="ＭＳ Ｐゴシック" charset="0"/>
                <a:cs typeface="ＭＳ Ｐゴシック" charset="0"/>
              </a:rPr>
              <a:t>instructor’s permission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C11CFC4-704E-F947-8226-51DEDFC5AE20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31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08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rial" charset="0"/>
                <a:ea typeface="ＭＳ Ｐゴシック" charset="0"/>
                <a:cs typeface="ＭＳ Ｐゴシック" charset="0"/>
              </a:rPr>
              <a:t>Staying out of trouble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Attacks discussed in class are illegal to execute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Warning: don’t try this at home 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</a:rPr>
              <a:t>Well, actually, you might, if you have your own private network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Goal of this course is not to teach you how to attack systems …</a:t>
            </a:r>
            <a:b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But, to teach you how to defend systems by knowing what the attackers do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Never use any of the attacks on a network connected to the Internet!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Approach for 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projects/assignments: 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code </a:t>
            </a:r>
            <a:r>
              <a:rPr lang="en-US" altLang="ja-JP" sz="2000" dirty="0">
                <a:latin typeface="Arial" charset="0"/>
                <a:ea typeface="ＭＳ Ｐゴシック" charset="0"/>
                <a:cs typeface="ＭＳ Ｐゴシック" charset="0"/>
              </a:rPr>
              <a:t>is executed on isolated network (e.g., virtual machine</a:t>
            </a: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Sandbox, sandbox, sandbox</a:t>
            </a:r>
            <a:endParaRPr lang="en-US" altLang="ja-JP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E8A4DB8-5B12-A24E-A3CE-C49B0DD602A8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32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9450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Course webpage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FF"/>
                </a:solidFill>
                <a:hlinkClick r:id="rId2"/>
              </a:rPr>
              <a:t>http://users.ece.cmu.edu/~</a:t>
            </a:r>
            <a:r>
              <a:rPr lang="en-US" u="sng" dirty="0" smtClean="0">
                <a:solidFill>
                  <a:srgbClr val="0000FF"/>
                </a:solidFill>
                <a:hlinkClick r:id="rId2"/>
              </a:rPr>
              <a:t>vsekar/Teaching/Spring19/</a:t>
            </a:r>
            <a:r>
              <a:rPr lang="en-US" u="sng" dirty="0" smtClean="0">
                <a:solidFill>
                  <a:srgbClr val="0000FF"/>
                </a:solidFill>
              </a:rPr>
              <a:t>18731</a:t>
            </a:r>
            <a:endParaRPr lang="en-US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Check </a:t>
            </a:r>
            <a:r>
              <a:rPr lang="en-US" dirty="0"/>
              <a:t>announcements for course updates!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Discussion of papers </a:t>
            </a:r>
            <a:r>
              <a:rPr lang="en-US" dirty="0" err="1" smtClean="0"/>
              <a:t>etc</a:t>
            </a:r>
            <a:r>
              <a:rPr lang="en-US" dirty="0" smtClean="0"/>
              <a:t> on Piazza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piazza.com</a:t>
            </a:r>
            <a:r>
              <a:rPr lang="en-US" dirty="0"/>
              <a:t>/class/jbs4907vxy166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/>
              </a:rPr>
              <a:t> We enrolled from s3, if you are not yet in, write down your names in the handout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Canvas: For grades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Paper review submission site:</a:t>
            </a:r>
            <a:br>
              <a:rPr lang="en-US" dirty="0" smtClean="0"/>
            </a:br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/forms/d/e/1FAIpQLSfm1UrLZIHfgTOuD0gFoMGu-dGGmPFfLd1mSad-EV1aBtu0KA/</a:t>
            </a:r>
            <a:r>
              <a:rPr lang="en-US" dirty="0" err="1"/>
              <a:t>viewform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12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>
            <a:normAutofit lnSpcReduction="10000"/>
          </a:bodyPr>
          <a:lstStyle/>
          <a:p>
            <a:r>
              <a:rPr lang="en-US" strike="sngStrike" dirty="0" smtClean="0"/>
              <a:t>Course personnel introductions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trike="sngStrike" dirty="0" smtClean="0"/>
              <a:t>Course expectations</a:t>
            </a:r>
          </a:p>
          <a:p>
            <a:endParaRPr lang="en-US" dirty="0"/>
          </a:p>
          <a:p>
            <a:r>
              <a:rPr lang="en-US" strike="sngStrike" dirty="0" smtClean="0"/>
              <a:t>Grading and course policies</a:t>
            </a:r>
          </a:p>
          <a:p>
            <a:endParaRPr lang="en-US" dirty="0"/>
          </a:p>
          <a:p>
            <a:r>
              <a:rPr lang="en-US" dirty="0" smtClean="0"/>
              <a:t>Paper review</a:t>
            </a:r>
          </a:p>
          <a:p>
            <a:endParaRPr lang="en-US" dirty="0"/>
          </a:p>
          <a:p>
            <a:r>
              <a:rPr lang="en-US" dirty="0" smtClean="0"/>
              <a:t>Projects (never too early to start)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4368800" y="-241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Three-pass 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Pass1: The skim</a:t>
            </a:r>
          </a:p>
          <a:p>
            <a:pPr lvl="1"/>
            <a:r>
              <a:rPr lang="en-US" dirty="0" smtClean="0"/>
              <a:t>Read abstract, intro, conclusions, section titles</a:t>
            </a:r>
          </a:p>
          <a:p>
            <a:endParaRPr lang="en-US" dirty="0"/>
          </a:p>
          <a:p>
            <a:r>
              <a:rPr lang="en-US" dirty="0" smtClean="0"/>
              <a:t>Pass2: Grasp technical content </a:t>
            </a:r>
          </a:p>
          <a:p>
            <a:pPr lvl="1"/>
            <a:r>
              <a:rPr lang="en-US" dirty="0" smtClean="0"/>
              <a:t>Main thrust + supporting evidence</a:t>
            </a:r>
          </a:p>
          <a:p>
            <a:endParaRPr lang="en-US" dirty="0"/>
          </a:p>
          <a:p>
            <a:r>
              <a:rPr lang="en-US" dirty="0" smtClean="0"/>
              <a:t>Pass3: Virtually re-implement the paper</a:t>
            </a:r>
          </a:p>
          <a:p>
            <a:pPr lvl="1"/>
            <a:r>
              <a:rPr lang="en-US" dirty="0" smtClean="0"/>
              <a:t>Challenge/Question every assumption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12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Cs to summarize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5308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Category: </a:t>
            </a:r>
            <a:br>
              <a:rPr lang="en-US" b="1" dirty="0"/>
            </a:br>
            <a:r>
              <a:rPr lang="en-US" dirty="0" smtClean="0"/>
              <a:t>What </a:t>
            </a:r>
            <a:r>
              <a:rPr lang="en-US" dirty="0"/>
              <a:t>type of paper is this? A </a:t>
            </a:r>
            <a:r>
              <a:rPr lang="en-US" dirty="0" smtClean="0"/>
              <a:t>measurement </a:t>
            </a:r>
            <a:r>
              <a:rPr lang="en-US" dirty="0"/>
              <a:t>paper? An analysis of an existing system? A description of a research prototype? </a:t>
            </a:r>
          </a:p>
          <a:p>
            <a:r>
              <a:rPr lang="en-US" b="1" dirty="0" smtClean="0"/>
              <a:t>Context: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other papers is it related to? Which theoretical bases were used to analyze the problem? </a:t>
            </a:r>
          </a:p>
          <a:p>
            <a:r>
              <a:rPr lang="en-US" b="1" dirty="0"/>
              <a:t>Correctness: </a:t>
            </a:r>
            <a:br>
              <a:rPr lang="en-US" b="1" dirty="0"/>
            </a:br>
            <a:r>
              <a:rPr lang="en-US" dirty="0" smtClean="0"/>
              <a:t>Do </a:t>
            </a:r>
            <a:r>
              <a:rPr lang="en-US" dirty="0"/>
              <a:t>the assumptions appear to be valid? </a:t>
            </a:r>
          </a:p>
          <a:p>
            <a:r>
              <a:rPr lang="en-US" b="1" dirty="0"/>
              <a:t>Contributions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/>
              <a:t>What are the paper’s main </a:t>
            </a:r>
            <a:r>
              <a:rPr lang="en-US" dirty="0" smtClean="0"/>
              <a:t>contributions</a:t>
            </a:r>
            <a:r>
              <a:rPr lang="en-US" dirty="0"/>
              <a:t>? </a:t>
            </a:r>
          </a:p>
          <a:p>
            <a:r>
              <a:rPr lang="en-US" b="1" dirty="0"/>
              <a:t>Clarity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the paper well written?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8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b="1" i="1" dirty="0" smtClean="0">
                <a:solidFill>
                  <a:srgbClr val="FF0000"/>
                </a:solidFill>
              </a:rPr>
              <a:t>your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97500"/>
          </a:xfrm>
        </p:spPr>
        <p:txBody>
          <a:bodyPr>
            <a:normAutofit fontScale="6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ja-JP" sz="3200" b="1" dirty="0">
                <a:latin typeface="Calibri"/>
                <a:ea typeface="ＭＳ Ｐゴシック" charset="0"/>
                <a:cs typeface="Calibri"/>
              </a:rPr>
              <a:t>DO NOT PARAPHRASE THE PAPER, have a critical, independent view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Did </a:t>
            </a:r>
            <a:r>
              <a:rPr lang="en-US" dirty="0"/>
              <a:t>you like this paper? </a:t>
            </a:r>
            <a:endParaRPr lang="en-US" dirty="0" smtClean="0"/>
          </a:p>
          <a:p>
            <a:pPr lvl="1"/>
            <a:r>
              <a:rPr lang="en-US" dirty="0" smtClean="0"/>
              <a:t>Why</a:t>
            </a:r>
            <a:r>
              <a:rPr lang="en-US" dirty="0"/>
              <a:t>? 1-2 sentences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What problem is this paper solving?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-3 sentences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What are the strengths of this paper?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-4 sentences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What are the main weaknesses in the paper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3-4 sentences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What would you do differently?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/>
              <a:t>there assumptions you disagree with?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/>
              <a:t>you see ideas for future work or improving the </a:t>
            </a:r>
            <a:r>
              <a:rPr lang="en-US" dirty="0" smtClean="0"/>
              <a:t>solution?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Do you see new attack vectors/vulnerabilities?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5-6 sentences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92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>
            <a:normAutofit lnSpcReduction="10000"/>
          </a:bodyPr>
          <a:lstStyle/>
          <a:p>
            <a:r>
              <a:rPr lang="en-US" strike="sngStrike" dirty="0" smtClean="0"/>
              <a:t>Course personnel introductions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trike="sngStrike" dirty="0" smtClean="0"/>
              <a:t>Course expectations</a:t>
            </a:r>
          </a:p>
          <a:p>
            <a:endParaRPr lang="en-US" dirty="0"/>
          </a:p>
          <a:p>
            <a:r>
              <a:rPr lang="en-US" strike="sngStrike" dirty="0" smtClean="0"/>
              <a:t>Grading and course policies</a:t>
            </a:r>
          </a:p>
          <a:p>
            <a:endParaRPr lang="en-US" dirty="0"/>
          </a:p>
          <a:p>
            <a:r>
              <a:rPr lang="en-US" strike="sngStrike" dirty="0" smtClean="0"/>
              <a:t>Paper review</a:t>
            </a:r>
          </a:p>
          <a:p>
            <a:endParaRPr lang="en-US" dirty="0"/>
          </a:p>
          <a:p>
            <a:r>
              <a:rPr lang="en-US" dirty="0" smtClean="0"/>
              <a:t>Projects (never too early to start)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4368800" y="-241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715A6DD-29BE-3442-B35A-818773C4DE83}" type="slidenum">
              <a:rPr lang="en-US" sz="1400">
                <a:latin typeface="Arial" charset="0"/>
              </a:rPr>
              <a:pPr eaLnBrk="1" hangingPunct="1"/>
              <a:t>39</a:t>
            </a:fld>
            <a:endParaRPr lang="en-US" sz="14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Research-oriented Class Project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Project groups 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3-4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students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Any group of different size has to </a:t>
            </a:r>
            <a:r>
              <a:rPr lang="en-US" dirty="0" smtClean="0">
                <a:latin typeface="Arial" charset="0"/>
                <a:ea typeface="ＭＳ Ｐゴシック" charset="0"/>
              </a:rPr>
              <a:t>get OK-</a:t>
            </a:r>
            <a:r>
              <a:rPr lang="en-US" dirty="0" err="1" smtClean="0">
                <a:latin typeface="Arial" charset="0"/>
                <a:ea typeface="ＭＳ Ｐゴシック" charset="0"/>
              </a:rPr>
              <a:t>ed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Start forming groups </a:t>
            </a:r>
            <a:r>
              <a:rPr lang="en-US" dirty="0" smtClean="0">
                <a:latin typeface="Arial" charset="0"/>
                <a:ea typeface="ＭＳ Ｐゴシック" charset="0"/>
              </a:rPr>
              <a:t>early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Project grading criteria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Research component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Implementation component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Project </a:t>
            </a:r>
            <a:r>
              <a:rPr lang="en-US" dirty="0" smtClean="0">
                <a:latin typeface="Arial" charset="0"/>
                <a:ea typeface="ＭＳ Ｐゴシック" charset="0"/>
              </a:rPr>
              <a:t>presentation/poster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35766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99" y="0"/>
            <a:ext cx="8842375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Current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9196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Elastic Defense</a:t>
            </a:r>
          </a:p>
          <a:p>
            <a:pPr lvl="1"/>
            <a:r>
              <a:rPr lang="en-US" dirty="0" smtClean="0"/>
              <a:t>Defending against changing attack patterns</a:t>
            </a:r>
          </a:p>
          <a:p>
            <a:r>
              <a:rPr lang="en-US" dirty="0" smtClean="0"/>
              <a:t>Security for Internet of Things</a:t>
            </a:r>
          </a:p>
          <a:p>
            <a:pPr lvl="1"/>
            <a:r>
              <a:rPr lang="en-US" dirty="0" smtClean="0"/>
              <a:t>Handle trillion unfixable flaws on billion devices?</a:t>
            </a:r>
          </a:p>
          <a:p>
            <a:r>
              <a:rPr lang="en-US" dirty="0" smtClean="0"/>
              <a:t>Abstractions for network testing/verifiability</a:t>
            </a:r>
          </a:p>
          <a:p>
            <a:pPr lvl="1"/>
            <a:r>
              <a:rPr lang="en-US" dirty="0" smtClean="0"/>
              <a:t>Is network implementing my policy correctly?</a:t>
            </a:r>
          </a:p>
          <a:p>
            <a:r>
              <a:rPr lang="en-US" dirty="0" smtClean="0"/>
              <a:t>Support for reconfigurable network security</a:t>
            </a:r>
          </a:p>
          <a:p>
            <a:pPr lvl="1"/>
            <a:r>
              <a:rPr lang="en-US" dirty="0" smtClean="0"/>
              <a:t>What if we can change the network on demand?</a:t>
            </a:r>
          </a:p>
          <a:p>
            <a:r>
              <a:rPr lang="en-US" dirty="0" smtClean="0"/>
              <a:t>How can the cloud help </a:t>
            </a:r>
            <a:r>
              <a:rPr lang="en-US" smtClean="0"/>
              <a:t>improve security?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36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a research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399"/>
            <a:ext cx="8229600" cy="59436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What problem, does it matter</a:t>
            </a:r>
          </a:p>
          <a:p>
            <a:pPr lvl="1"/>
            <a:r>
              <a:rPr lang="en-US" dirty="0" smtClean="0"/>
              <a:t>Who will benefit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Proposed approach</a:t>
            </a:r>
          </a:p>
          <a:p>
            <a:pPr lvl="1"/>
            <a:r>
              <a:rPr lang="en-US" dirty="0" smtClean="0"/>
              <a:t>What method or idea</a:t>
            </a:r>
          </a:p>
          <a:p>
            <a:endParaRPr lang="en-US" dirty="0"/>
          </a:p>
          <a:p>
            <a:r>
              <a:rPr lang="en-US" dirty="0" smtClean="0"/>
              <a:t>Hypothesis </a:t>
            </a:r>
          </a:p>
          <a:p>
            <a:pPr lvl="1"/>
            <a:r>
              <a:rPr lang="en-US" dirty="0" smtClean="0"/>
              <a:t>Do you have specific expectations? What is known?</a:t>
            </a:r>
          </a:p>
          <a:p>
            <a:endParaRPr lang="en-US" dirty="0"/>
          </a:p>
          <a:p>
            <a:r>
              <a:rPr lang="en-US" dirty="0" smtClean="0"/>
              <a:t>Evaluation plan </a:t>
            </a:r>
          </a:p>
          <a:p>
            <a:pPr lvl="1"/>
            <a:r>
              <a:rPr lang="en-US" dirty="0" smtClean="0"/>
              <a:t>What tools? What resources?</a:t>
            </a:r>
          </a:p>
          <a:p>
            <a:endParaRPr lang="en-US" dirty="0"/>
          </a:p>
          <a:p>
            <a:r>
              <a:rPr lang="en-US" dirty="0" smtClean="0"/>
              <a:t>Results </a:t>
            </a:r>
          </a:p>
          <a:p>
            <a:pPr lvl="1"/>
            <a:r>
              <a:rPr lang="en-US" dirty="0" smtClean="0"/>
              <a:t>What are the metrics of success? What is the deliverable? </a:t>
            </a:r>
          </a:p>
          <a:p>
            <a:pPr lvl="1"/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1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12EB54C-B5F7-654E-8B20-7DF950A79550}" type="slidenum">
              <a:rPr lang="en-US" sz="1400">
                <a:latin typeface="Arial" charset="0"/>
              </a:rPr>
              <a:pPr eaLnBrk="1" hangingPunct="1"/>
              <a:t>41</a:t>
            </a:fld>
            <a:endParaRPr lang="en-US" sz="1400" dirty="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Project Logistics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105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Project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proposal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Project description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Related work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Outline of research contribution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Timeline of implementation milestones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Evaluation metrics (how do you know that you were successful</a:t>
            </a:r>
            <a:r>
              <a:rPr lang="en-US" dirty="0" smtClean="0">
                <a:latin typeface="Arial" charset="0"/>
                <a:ea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rial" charset="0"/>
                <a:ea typeface="ＭＳ Ｐゴシック" charset="0"/>
                <a:cs typeface="ＭＳ Ｐゴシック" charset="0"/>
              </a:rPr>
              <a:t>Project milestones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87500"/>
            <a:ext cx="8229600" cy="5041900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latin typeface="Helvetica" charset="0"/>
                <a:ea typeface="ＭＳ Ｐゴシック" charset="0"/>
                <a:cs typeface="ＭＳ Ｐゴシック" charset="0"/>
              </a:rPr>
              <a:t>3-4 milestones</a:t>
            </a:r>
            <a:endParaRPr lang="en-US" altLang="ja-JP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altLang="ja-JP" sz="1800" dirty="0">
                <a:latin typeface="Helvetica" charset="0"/>
                <a:ea typeface="ＭＳ Ｐゴシック" charset="0"/>
              </a:rPr>
              <a:t>A (written) proposal phase (until Feb </a:t>
            </a:r>
            <a:r>
              <a:rPr lang="en-US" altLang="ja-JP" sz="1800" dirty="0" smtClean="0">
                <a:latin typeface="Helvetica" charset="0"/>
                <a:ea typeface="ＭＳ Ｐゴシック" charset="0"/>
              </a:rPr>
              <a:t>XXX)</a:t>
            </a:r>
            <a:endParaRPr lang="en-US" altLang="ja-JP" sz="1800" dirty="0">
              <a:latin typeface="Helvetica" charset="0"/>
              <a:ea typeface="ＭＳ Ｐゴシック" charset="0"/>
            </a:endParaRPr>
          </a:p>
          <a:p>
            <a:pPr lvl="2"/>
            <a:r>
              <a:rPr lang="en-US" altLang="ja-JP" sz="1400" dirty="0">
                <a:latin typeface="Helvetica" charset="0"/>
                <a:ea typeface="ＭＳ Ｐゴシック" charset="0"/>
              </a:rPr>
              <a:t>Form groups, submit pre-proposal to make sure your project is feasible</a:t>
            </a:r>
          </a:p>
          <a:p>
            <a:pPr lvl="1"/>
            <a:r>
              <a:rPr lang="en-US" altLang="ja-JP" sz="1600" dirty="0">
                <a:latin typeface="Helvetica" charset="0"/>
                <a:ea typeface="ＭＳ Ｐゴシック" charset="0"/>
              </a:rPr>
              <a:t>Describe the proposed work</a:t>
            </a:r>
          </a:p>
          <a:p>
            <a:pPr lvl="2"/>
            <a:r>
              <a:rPr lang="en-US" altLang="ja-JP" sz="1600" dirty="0">
                <a:latin typeface="Helvetica" charset="0"/>
                <a:ea typeface="ＭＳ Ｐゴシック" charset="0"/>
              </a:rPr>
              <a:t>Motivation behind it</a:t>
            </a:r>
          </a:p>
          <a:p>
            <a:pPr lvl="2"/>
            <a:r>
              <a:rPr lang="en-US" altLang="ja-JP" sz="1600" dirty="0">
                <a:latin typeface="Helvetica" charset="0"/>
                <a:ea typeface="ＭＳ Ｐゴシック" charset="0"/>
              </a:rPr>
              <a:t>Schedule to completion </a:t>
            </a:r>
          </a:p>
          <a:p>
            <a:pPr lvl="1"/>
            <a:r>
              <a:rPr lang="en-US" altLang="ja-JP" sz="1800" dirty="0" smtClean="0">
                <a:latin typeface="Helvetica" charset="0"/>
                <a:ea typeface="ＭＳ Ｐゴシック" charset="0"/>
              </a:rPr>
              <a:t>One mid-semester </a:t>
            </a:r>
            <a:r>
              <a:rPr lang="en-US" altLang="ja-JP" sz="1800" dirty="0">
                <a:latin typeface="Helvetica" charset="0"/>
                <a:ea typeface="ＭＳ Ｐゴシック" charset="0"/>
              </a:rPr>
              <a:t>emails </a:t>
            </a:r>
            <a:r>
              <a:rPr lang="en-US" altLang="ja-JP" sz="1800" dirty="0" smtClean="0">
                <a:latin typeface="Helvetica" charset="0"/>
                <a:ea typeface="ＭＳ Ｐゴシック" charset="0"/>
              </a:rPr>
              <a:t>(tentatively  </a:t>
            </a:r>
            <a:r>
              <a:rPr lang="en-US" altLang="ja-JP" sz="1800" dirty="0">
                <a:latin typeface="Helvetica" charset="0"/>
                <a:ea typeface="ＭＳ Ｐゴシック" charset="0"/>
              </a:rPr>
              <a:t>March 15 and week of April 7)</a:t>
            </a:r>
          </a:p>
          <a:p>
            <a:pPr lvl="2"/>
            <a:r>
              <a:rPr lang="en-US" altLang="ja-JP" sz="1600" dirty="0">
                <a:latin typeface="Helvetica" charset="0"/>
                <a:ea typeface="ＭＳ Ｐゴシック" charset="0"/>
              </a:rPr>
              <a:t>One page report where you will describe the status of your project – instructors may follow up with an interview with the team if needed.</a:t>
            </a:r>
          </a:p>
          <a:p>
            <a:pPr lvl="1"/>
            <a:r>
              <a:rPr lang="en-US" altLang="ja-JP" sz="1800" dirty="0">
                <a:latin typeface="Helvetica" charset="0"/>
                <a:ea typeface="ＭＳ Ｐゴシック" charset="0"/>
              </a:rPr>
              <a:t>Final </a:t>
            </a:r>
            <a:r>
              <a:rPr lang="en-US" altLang="ja-JP" sz="1800" dirty="0" smtClean="0">
                <a:latin typeface="Helvetica" charset="0"/>
                <a:ea typeface="ＭＳ Ｐゴシック" charset="0"/>
              </a:rPr>
              <a:t>presentation </a:t>
            </a:r>
            <a:r>
              <a:rPr lang="en-US" altLang="ja-JP" sz="1800" dirty="0">
                <a:latin typeface="Helvetica" charset="0"/>
                <a:ea typeface="ＭＳ Ｐゴシック" charset="0"/>
              </a:rPr>
              <a:t>(in class) and </a:t>
            </a:r>
            <a:r>
              <a:rPr lang="en-US" altLang="ja-JP" sz="1800" dirty="0" smtClean="0">
                <a:latin typeface="Helvetica" charset="0"/>
                <a:ea typeface="ＭＳ Ｐゴシック" charset="0"/>
              </a:rPr>
              <a:t>report (early May/finals week)</a:t>
            </a:r>
            <a:endParaRPr lang="en-US" altLang="ja-JP" sz="1800" dirty="0">
              <a:latin typeface="Helvetica" charset="0"/>
              <a:ea typeface="ＭＳ Ｐゴシック" charset="0"/>
            </a:endParaRPr>
          </a:p>
          <a:p>
            <a:r>
              <a:rPr lang="en-US" altLang="ja-JP" sz="2000" b="1" dirty="0">
                <a:latin typeface="Helvetica" charset="0"/>
                <a:ea typeface="ＭＳ Ｐゴシック" charset="0"/>
                <a:cs typeface="ＭＳ Ｐゴシック" charset="0"/>
              </a:rPr>
              <a:t>Highly encouraged</a:t>
            </a:r>
            <a:r>
              <a:rPr lang="en-US" altLang="ja-JP" sz="2000" dirty="0">
                <a:latin typeface="Helvetica" charset="0"/>
                <a:ea typeface="ＭＳ Ｐゴシック" charset="0"/>
                <a:cs typeface="ＭＳ Ｐゴシック" charset="0"/>
              </a:rPr>
              <a:t> to communicate with the instructors outside of the mandatory milestones</a:t>
            </a:r>
          </a:p>
          <a:p>
            <a:pPr lvl="1"/>
            <a:r>
              <a:rPr lang="en-US" altLang="ja-JP" sz="1800" dirty="0">
                <a:latin typeface="Helvetica" charset="0"/>
                <a:ea typeface="ＭＳ Ｐゴシック" charset="0"/>
              </a:rPr>
              <a:t>Communicate!</a:t>
            </a:r>
          </a:p>
          <a:p>
            <a:pPr lvl="1"/>
            <a:r>
              <a:rPr lang="en-US" altLang="ja-JP" sz="1800" dirty="0">
                <a:latin typeface="Helvetica" charset="0"/>
                <a:ea typeface="ＭＳ Ｐゴシック" charset="0"/>
              </a:rPr>
              <a:t>We will not run after you to get information, you are in complete control</a:t>
            </a:r>
            <a:endParaRPr lang="en-US" altLang="ja-JP" sz="1800" dirty="0">
              <a:latin typeface="Arial" charset="0"/>
              <a:ea typeface="ＭＳ Ｐゴシック" charset="0"/>
            </a:endParaRP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6122769-B860-DD4A-A5D8-42014F8A583F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42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F526F0D-497E-FE40-A62E-121C8C7504D2}" type="slidenum">
              <a:rPr lang="en-US" sz="1400">
                <a:latin typeface="Arial" charset="0"/>
              </a:rPr>
              <a:pPr eaLnBrk="1" hangingPunct="1"/>
              <a:t>43</a:t>
            </a:fld>
            <a:endParaRPr lang="en-US" sz="14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Some example topics ..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09650"/>
            <a:ext cx="8763000" cy="5346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 charset="0"/>
              <a:ea typeface="ＭＳ Ｐゴシック" charset="0"/>
              <a:cs typeface="ＭＳ Ｐゴシック" charset="0"/>
              <a:hlinkClick r:id="rId3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Will be posted soon </a:t>
            </a:r>
          </a:p>
          <a:p>
            <a:pPr marL="0" indent="0"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  <a:hlinkClick r:id="rId3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://users.ece.cmu.edu/~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vsekar/Teaching/Spring18/18731/projects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More in a couple of weeks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rial" charset="0"/>
                <a:ea typeface="ＭＳ Ｐゴシック" charset="0"/>
                <a:cs typeface="ＭＳ Ｐゴシック" charset="0"/>
              </a:rPr>
              <a:t>Choosing your own project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Anything related to this course and appropriately challenging should be </a:t>
            </a:r>
            <a:r>
              <a:rPr lang="en-US" altLang="ja-JP" smtClean="0">
                <a:latin typeface="Arial" charset="0"/>
                <a:ea typeface="ＭＳ Ｐゴシック" charset="0"/>
                <a:cs typeface="ＭＳ Ｐゴシック" charset="0"/>
              </a:rPr>
              <a:t>doable</a:t>
            </a:r>
          </a:p>
          <a:p>
            <a:endParaRPr lang="en-US" altLang="ja-JP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Most important factor: your 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own </a:t>
            </a:r>
            <a:r>
              <a:rPr lang="en-US" altLang="ja-JP" smtClean="0">
                <a:latin typeface="Arial" charset="0"/>
                <a:ea typeface="ＭＳ Ｐゴシック" charset="0"/>
                <a:cs typeface="ＭＳ Ｐゴシック" charset="0"/>
              </a:rPr>
              <a:t>motivation</a:t>
            </a:r>
          </a:p>
          <a:p>
            <a:endParaRPr lang="en-US" altLang="ja-JP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Talk to us!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4D10334-0035-6546-9FEA-3E5BBA9CBC0A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44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(0)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“how to read”</a:t>
            </a:r>
          </a:p>
          <a:p>
            <a:endParaRPr lang="en-US" dirty="0"/>
          </a:p>
          <a:p>
            <a:r>
              <a:rPr lang="en-US" dirty="0" smtClean="0"/>
              <a:t>Read the “project how to”</a:t>
            </a:r>
          </a:p>
          <a:p>
            <a:endParaRPr lang="en-US" dirty="0"/>
          </a:p>
          <a:p>
            <a:r>
              <a:rPr lang="en-US" dirty="0" smtClean="0"/>
              <a:t>Internalize these!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74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(1) for you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>
            <a:normAutofit/>
          </a:bodyPr>
          <a:lstStyle/>
          <a:p>
            <a:r>
              <a:rPr lang="en-US" dirty="0" smtClean="0"/>
              <a:t>Look at the draft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46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4368800" y="-241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(2) </a:t>
            </a:r>
            <a:r>
              <a:rPr lang="en-US" dirty="0"/>
              <a:t>for you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to know your classmates, and form project groups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876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(3) </a:t>
            </a:r>
            <a:r>
              <a:rPr lang="en-US" dirty="0"/>
              <a:t>for you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thinking of project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2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are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Waitlisted?</a:t>
            </a:r>
          </a:p>
          <a:p>
            <a:endParaRPr lang="en-US" dirty="0"/>
          </a:p>
          <a:p>
            <a:r>
              <a:rPr lang="en-US" dirty="0" smtClean="0"/>
              <a:t>Unsure of </a:t>
            </a:r>
            <a:r>
              <a:rPr lang="en-US" dirty="0" err="1" smtClean="0"/>
              <a:t>prereqs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Want to audit?</a:t>
            </a:r>
          </a:p>
          <a:p>
            <a:endParaRPr lang="en-US" dirty="0"/>
          </a:p>
          <a:p>
            <a:r>
              <a:rPr lang="en-US" smtClean="0"/>
              <a:t>Anything else?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Talk to me ASAP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48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TianlongYu</a:t>
            </a:r>
            <a:r>
              <a:rPr lang="en-US" dirty="0" smtClean="0"/>
              <a:t>, PhD student</a:t>
            </a:r>
          </a:p>
          <a:p>
            <a:endParaRPr lang="en-US" dirty="0"/>
          </a:p>
          <a:p>
            <a:r>
              <a:rPr lang="en-US" dirty="0" err="1" smtClean="0"/>
              <a:t>Tushar</a:t>
            </a:r>
            <a:r>
              <a:rPr lang="en-US" dirty="0" smtClean="0"/>
              <a:t> Goyal, MS student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Get to know them!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38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latin typeface="Arial" charset="0"/>
                <a:ea typeface="ＭＳ Ｐゴシック" charset="0"/>
                <a:cs typeface="ＭＳ Ｐゴシック" charset="0"/>
              </a:rPr>
              <a:t>Take away slide</a:t>
            </a:r>
            <a:endParaRPr sz="24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Ensuring security in networked systems presents unique challenges</a:t>
            </a:r>
          </a:p>
          <a:p>
            <a:pPr>
              <a:lnSpc>
                <a:spcPct val="90000"/>
              </a:lnSpc>
            </a:pP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We’ll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explore network security through attacks and defenses at various networking layers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latin typeface="Arial" charset="0"/>
                <a:ea typeface="ＭＳ Ｐゴシック" charset="0"/>
              </a:rPr>
              <a:t>Concept + practice oriented course</a:t>
            </a:r>
            <a:endParaRPr lang="en-US" altLang="ja-JP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</a:rPr>
              <a:t>E</a:t>
            </a:r>
            <a:r>
              <a:rPr lang="en-US" altLang="ja-JP" sz="2000" dirty="0" smtClean="0">
                <a:latin typeface="Arial" charset="0"/>
                <a:ea typeface="ＭＳ Ｐゴシック" charset="0"/>
              </a:rPr>
              <a:t>xposure </a:t>
            </a:r>
            <a:r>
              <a:rPr lang="en-US" altLang="ja-JP" sz="2000" dirty="0">
                <a:latin typeface="Arial" charset="0"/>
                <a:ea typeface="ＭＳ Ｐゴシック" charset="0"/>
              </a:rPr>
              <a:t>to tools through assignments and </a:t>
            </a:r>
            <a:r>
              <a:rPr lang="en-US" altLang="ja-JP" sz="2000" dirty="0" smtClean="0">
                <a:latin typeface="Arial" charset="0"/>
                <a:ea typeface="ＭＳ Ｐゴシック" charset="0"/>
              </a:rPr>
              <a:t>projects</a:t>
            </a:r>
          </a:p>
          <a:p>
            <a:pPr>
              <a:lnSpc>
                <a:spcPct val="90000"/>
              </a:lnSpc>
            </a:pPr>
            <a:r>
              <a:rPr lang="en-US" altLang="ja-JP" sz="2400" dirty="0" err="1" smtClean="0">
                <a:latin typeface="Arial" charset="0"/>
                <a:ea typeface="ＭＳ Ｐゴシック" charset="0"/>
              </a:rPr>
              <a:t>Todos</a:t>
            </a:r>
            <a:r>
              <a:rPr lang="en-US" altLang="ja-JP" sz="2400" dirty="0" smtClean="0">
                <a:latin typeface="Arial" charset="0"/>
                <a:ea typeface="ＭＳ Ｐゴシック" charset="0"/>
              </a:rPr>
              <a:t> for you: 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latin typeface="Arial" charset="0"/>
                <a:ea typeface="ＭＳ Ｐゴシック" charset="0"/>
              </a:rPr>
              <a:t>Form groups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latin typeface="Arial" charset="0"/>
                <a:ea typeface="ＭＳ Ｐゴシック" charset="0"/>
              </a:rPr>
              <a:t>Look at syllabus</a:t>
            </a:r>
            <a:endParaRPr lang="en-US" altLang="ja-JP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>
                <a:latin typeface="Arial" charset="0"/>
                <a:ea typeface="ＭＳ Ｐゴシック" charset="0"/>
                <a:cs typeface="ＭＳ Ｐゴシック" charset="0"/>
              </a:rPr>
              <a:t>Start thinking about your semester project</a:t>
            </a: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!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latin typeface="Arial" charset="0"/>
                <a:ea typeface="ＭＳ Ｐゴシック" charset="0"/>
                <a:cs typeface="ＭＳ Ｐゴシック" charset="0"/>
              </a:rPr>
              <a:t>Talk to us ASAP if you have questions/concerns.</a:t>
            </a:r>
            <a:endParaRPr lang="en-US" altLang="ja-JP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ja-JP" sz="2400" b="1" dirty="0" smtClean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400" b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This will be quite a bit of work, but loads of fun!</a:t>
            </a:r>
            <a:endParaRPr lang="en-US" altLang="ja-JP" sz="900" b="1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CE5FDA0-9762-5345-92DB-91335940FE33}" type="slidenum">
              <a:rPr lang="en-US" altLang="ja-JP" sz="800">
                <a:latin typeface="Arial" charset="0"/>
                <a:ea typeface="MS PGothic" charset="0"/>
                <a:cs typeface="MS PGothic" charset="0"/>
              </a:rPr>
              <a:pPr/>
              <a:t>50</a:t>
            </a:fld>
            <a:endParaRPr lang="en-US" altLang="ja-JP" sz="800"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Quick refresher of </a:t>
            </a:r>
            <a:br>
              <a:rPr lang="en-US" dirty="0" smtClean="0"/>
            </a:br>
            <a:r>
              <a:rPr lang="en-US" dirty="0" smtClean="0"/>
              <a:t>networking and security basics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reading critique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51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5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>
            <a:normAutofit lnSpcReduction="10000"/>
          </a:bodyPr>
          <a:lstStyle/>
          <a:p>
            <a:r>
              <a:rPr lang="en-US" strike="sngStrike" dirty="0" smtClean="0"/>
              <a:t>Course personnel introductions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Course expectations</a:t>
            </a:r>
          </a:p>
          <a:p>
            <a:endParaRPr lang="en-US" dirty="0"/>
          </a:p>
          <a:p>
            <a:r>
              <a:rPr lang="en-US" dirty="0" smtClean="0"/>
              <a:t>Grading and course policies</a:t>
            </a:r>
          </a:p>
          <a:p>
            <a:endParaRPr lang="en-US" dirty="0"/>
          </a:p>
          <a:p>
            <a:r>
              <a:rPr lang="en-US" dirty="0" smtClean="0"/>
              <a:t>Paper review</a:t>
            </a:r>
          </a:p>
          <a:p>
            <a:endParaRPr lang="en-US" dirty="0"/>
          </a:p>
          <a:p>
            <a:r>
              <a:rPr lang="en-US" dirty="0" smtClean="0"/>
              <a:t>Projects (never too early to start)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4368800" y="-241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Basic principles of network security</a:t>
            </a:r>
          </a:p>
          <a:p>
            <a:pPr lvl="1"/>
            <a:r>
              <a:rPr lang="en-US" dirty="0" smtClean="0"/>
              <a:t>Architecture, protocols, systems</a:t>
            </a:r>
          </a:p>
          <a:p>
            <a:pPr lvl="1"/>
            <a:r>
              <a:rPr lang="en-US" dirty="0" smtClean="0"/>
              <a:t>Attacks</a:t>
            </a:r>
          </a:p>
          <a:p>
            <a:pPr lvl="1"/>
            <a:r>
              <a:rPr lang="en-US" dirty="0" smtClean="0"/>
              <a:t>Defenses</a:t>
            </a:r>
          </a:p>
          <a:p>
            <a:pPr lvl="1"/>
            <a:endParaRPr lang="en-US" dirty="0"/>
          </a:p>
          <a:p>
            <a:r>
              <a:rPr lang="en-US" dirty="0"/>
              <a:t>Get familiar with current </a:t>
            </a:r>
            <a:r>
              <a:rPr lang="en-US" dirty="0" smtClean="0"/>
              <a:t>network security research</a:t>
            </a:r>
          </a:p>
          <a:p>
            <a:pPr lvl="1"/>
            <a:r>
              <a:rPr lang="en-US" dirty="0" smtClean="0"/>
              <a:t>Critically read research papers</a:t>
            </a:r>
          </a:p>
          <a:p>
            <a:endParaRPr lang="en-US" dirty="0"/>
          </a:p>
          <a:p>
            <a:r>
              <a:rPr lang="en-US" dirty="0" smtClean="0"/>
              <a:t>Where is it headed?</a:t>
            </a:r>
          </a:p>
          <a:p>
            <a:endParaRPr lang="en-US" dirty="0"/>
          </a:p>
          <a:p>
            <a:r>
              <a:rPr lang="en-US" dirty="0"/>
              <a:t>Understand solutions in context</a:t>
            </a:r>
          </a:p>
          <a:p>
            <a:pPr lvl="1"/>
            <a:r>
              <a:rPr lang="en-US" dirty="0" smtClean="0"/>
              <a:t>Goals (e.g., performance, security, scalability)</a:t>
            </a:r>
          </a:p>
          <a:p>
            <a:pPr lvl="1"/>
            <a:r>
              <a:rPr lang="en-US" dirty="0" smtClean="0"/>
              <a:t>Assumptions (e.g., technology, economics)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10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Network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52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66" y="1905000"/>
            <a:ext cx="2734733" cy="2066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19200"/>
            <a:ext cx="1676400" cy="1708638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1295400"/>
            <a:ext cx="1219200" cy="1515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2895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Alice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00" y="2895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Bob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16" name="Curved Connector 15"/>
          <p:cNvCxnSpPr/>
          <p:nvPr/>
        </p:nvCxnSpPr>
        <p:spPr bwMode="auto">
          <a:xfrm>
            <a:off x="2895600" y="1752600"/>
            <a:ext cx="3657600" cy="914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238499" y="990600"/>
            <a:ext cx="1904999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Public Channel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7" y="3810000"/>
            <a:ext cx="1828800" cy="1371601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0" y="44843"/>
            <a:ext cx="9143999" cy="753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Network Security?</a:t>
            </a:r>
            <a:endParaRPr lang="en-US" dirty="0"/>
          </a:p>
        </p:txBody>
      </p:sp>
      <p:cxnSp>
        <p:nvCxnSpPr>
          <p:cNvPr id="15" name="Curved Connector 14"/>
          <p:cNvCxnSpPr/>
          <p:nvPr/>
        </p:nvCxnSpPr>
        <p:spPr bwMode="auto">
          <a:xfrm flipV="1">
            <a:off x="2438400" y="2810980"/>
            <a:ext cx="4114800" cy="1394197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91036" y="5401733"/>
            <a:ext cx="8529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Providing a “reliable” channel</a:t>
            </a:r>
          </a:p>
          <a:p>
            <a:r>
              <a:rPr lang="en-US" sz="2400" dirty="0" smtClean="0">
                <a:sym typeface="Wingdings"/>
              </a:rPr>
              <a:t> If the network protocols have flaws, crypto may not save you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4831" y="4049627"/>
            <a:ext cx="3736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Network, </a:t>
            </a:r>
          </a:p>
          <a:p>
            <a:r>
              <a:rPr lang="en-US" sz="2400" dirty="0" smtClean="0"/>
              <a:t>typically runs IP “protocol”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867400" y="3505200"/>
            <a:ext cx="1371600" cy="699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8303</TotalTime>
  <Words>1620</Words>
  <Application>Microsoft Macintosh PowerPoint</Application>
  <PresentationFormat>On-screen Show (4:3)</PresentationFormat>
  <Paragraphs>466</Paragraphs>
  <Slides>51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Helvetica</vt:lpstr>
      <vt:lpstr>MS PGothic</vt:lpstr>
      <vt:lpstr>ＭＳ Ｐゴシック</vt:lpstr>
      <vt:lpstr>Times</vt:lpstr>
      <vt:lpstr>Times New Roman</vt:lpstr>
      <vt:lpstr>Wingdings</vt:lpstr>
      <vt:lpstr>Presentation2</vt:lpstr>
      <vt:lpstr>ECE 18731 Network Security  Course Overview</vt:lpstr>
      <vt:lpstr>Introduction</vt:lpstr>
      <vt:lpstr>  B.Tech, IIT Madras CSE,2003 PhD, CMU CSD, 2010 Pittsburgh  Berkeley  Long Island  Pittsburgh!  Research: Networking, Security,  Systems Where: CIC 2122 Web: http://users.ece.cmu.edu/~vsekar/ Keywords: SDN/NFV, IoT, DDoS, Cloud </vt:lpstr>
      <vt:lpstr>Example of Current Research </vt:lpstr>
      <vt:lpstr> TAs</vt:lpstr>
      <vt:lpstr>Today’s Class</vt:lpstr>
      <vt:lpstr>Goals of this class</vt:lpstr>
      <vt:lpstr>What is Network Security</vt:lpstr>
      <vt:lpstr>What is Network Security?</vt:lpstr>
      <vt:lpstr>PowerPoint Presentation</vt:lpstr>
      <vt:lpstr>What is Network Security?</vt:lpstr>
      <vt:lpstr>PowerPoint Presentation</vt:lpstr>
      <vt:lpstr>PowerPoint Presentation</vt:lpstr>
      <vt:lpstr>What is Network Security?</vt:lpstr>
      <vt:lpstr>PowerPoint Presentation</vt:lpstr>
      <vt:lpstr>PowerPoint Presentation</vt:lpstr>
      <vt:lpstr>What is Network Security?</vt:lpstr>
      <vt:lpstr>PowerPoint Presentation</vt:lpstr>
      <vt:lpstr>Specifics of network security</vt:lpstr>
      <vt:lpstr>Class Expectations</vt:lpstr>
      <vt:lpstr>Prerequisites</vt:lpstr>
      <vt:lpstr>Class format</vt:lpstr>
      <vt:lpstr>Class format details</vt:lpstr>
      <vt:lpstr>Class Topics</vt:lpstr>
      <vt:lpstr>How is this different from course X ? </vt:lpstr>
      <vt:lpstr>Assignments</vt:lpstr>
      <vt:lpstr>Today’s Class</vt:lpstr>
      <vt:lpstr>Grading</vt:lpstr>
      <vt:lpstr>Course policies: Plagiarism</vt:lpstr>
      <vt:lpstr>Course policies: Late submissions</vt:lpstr>
      <vt:lpstr>Course policies: Other</vt:lpstr>
      <vt:lpstr>Staying out of trouble</vt:lpstr>
      <vt:lpstr>Important URLs</vt:lpstr>
      <vt:lpstr>Today’s Class</vt:lpstr>
      <vt:lpstr>Three-pass  approach</vt:lpstr>
      <vt:lpstr>Five Cs to summarize the paper</vt:lpstr>
      <vt:lpstr>Writing your review</vt:lpstr>
      <vt:lpstr>Today’s Class</vt:lpstr>
      <vt:lpstr>Research-oriented Class Project</vt:lpstr>
      <vt:lpstr>Formulating a research project</vt:lpstr>
      <vt:lpstr>Project Logistics</vt:lpstr>
      <vt:lpstr>Project milestones</vt:lpstr>
      <vt:lpstr>Some example topics ..</vt:lpstr>
      <vt:lpstr>Choosing your own project</vt:lpstr>
      <vt:lpstr>Todo (0)</vt:lpstr>
      <vt:lpstr>Todo (1) for you this week</vt:lpstr>
      <vt:lpstr>Todo (2) for you this week</vt:lpstr>
      <vt:lpstr>Todo (3) for you this week</vt:lpstr>
      <vt:lpstr>If you are ..</vt:lpstr>
      <vt:lpstr>Take away slide</vt:lpstr>
      <vt:lpstr>Next class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Butkiewicz</dc:creator>
  <cp:lastModifiedBy>Vyas Sekar</cp:lastModifiedBy>
  <cp:revision>3760</cp:revision>
  <dcterms:created xsi:type="dcterms:W3CDTF">2013-01-16T19:50:08Z</dcterms:created>
  <dcterms:modified xsi:type="dcterms:W3CDTF">2018-01-17T17:43:02Z</dcterms:modified>
</cp:coreProperties>
</file>