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1" roundtripDataSignature="AMtx7mjkeAdyWj829DW2uKSrrKZXQ6xG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(ALL):</a:t>
            </a:r>
            <a:endParaRPr b="1">
              <a:solidFill>
                <a:schemeClr val="dk1"/>
              </a:solidFill>
            </a:endParaRPr>
          </a:p>
          <a:p>
            <a:pPr indent="0" lvl="0" marL="381000" marR="381000" rtl="0" algn="l">
              <a:lnSpc>
                <a:spcPct val="115000"/>
              </a:lnSpc>
              <a:spcBef>
                <a:spcPts val="1200"/>
              </a:spcBef>
              <a:spcAft>
                <a:spcPts val="1200"/>
              </a:spcAft>
              <a:buNone/>
            </a:pPr>
            <a:r>
              <a:rPr lang="en-US">
                <a:solidFill>
                  <a:schemeClr val="dk1"/>
                </a:solidFill>
              </a:rPr>
              <a:t>“Good [morning/afternoon], everyone. We are Team 2 from CS 3354: the Crowdsourced Disaster Relief Platform. I’m Casey Nguyen, and with me are Kevin Pulikkottil and Andy Jih. Today we’ll give a quick overview of our system, demo our key features, and share what we learned.”</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(Andy):</a:t>
            </a:r>
            <a:endParaRPr b="1">
              <a:solidFill>
                <a:schemeClr val="dk1"/>
              </a:solidFill>
            </a:endParaRPr>
          </a:p>
          <a:p>
            <a:pPr indent="0" lvl="0" marL="381000" marR="381000" rtl="0" algn="l">
              <a:lnSpc>
                <a:spcPct val="115000"/>
              </a:lnSpc>
              <a:spcBef>
                <a:spcPts val="1200"/>
              </a:spcBef>
              <a:spcAft>
                <a:spcPts val="1200"/>
              </a:spcAft>
              <a:buNone/>
            </a:pPr>
            <a:r>
              <a:rPr lang="en-US">
                <a:solidFill>
                  <a:schemeClr val="dk1"/>
                </a:solidFill>
              </a:rPr>
              <a:t>“On our resource page, volunteers or NGOs can post supplies—like water or blankets—then anyone can filter or search. The alerts screen—shown here—lists official notifications as soon as they’re posted. Behind the scenes, Firestore’s real-time listeners push updates to the UI.”</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15ae30e2b_0_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15ae30e2b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Speaker : Andy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(Andy):</a:t>
            </a:r>
            <a:endParaRPr b="1">
              <a:solidFill>
                <a:schemeClr val="dk1"/>
              </a:solidFill>
            </a:endParaRPr>
          </a:p>
          <a:p>
            <a:pPr indent="0" lvl="0" marL="381000" marR="381000" rtl="0" algn="l">
              <a:lnSpc>
                <a:spcPct val="115000"/>
              </a:lnSpc>
              <a:spcBef>
                <a:spcPts val="1200"/>
              </a:spcBef>
              <a:spcAft>
                <a:spcPts val="1200"/>
              </a:spcAft>
              <a:buNone/>
            </a:pPr>
            <a:r>
              <a:rPr lang="en-US">
                <a:solidFill>
                  <a:schemeClr val="dk1"/>
                </a:solidFill>
              </a:rPr>
              <a:t>“Here’s our high-level architecture: users interact with the Flutter app, which calls FastAPI endpoints. The backend reads and writes to Firestore and invokes our AI module for matching. We integrate Stripe for payments and Firebase Auth for authentication—keeping the system modular and scalable.”</a:t>
            </a:r>
            <a:endParaRPr/>
          </a:p>
        </p:txBody>
      </p:sp>
      <p:sp>
        <p:nvSpPr>
          <p:cNvPr id="156" name="Google Shape;15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(Andy):</a:t>
            </a:r>
            <a:endParaRPr b="1">
              <a:solidFill>
                <a:schemeClr val="dk1"/>
              </a:solidFill>
            </a:endParaRPr>
          </a:p>
          <a:p>
            <a:pPr indent="0" lvl="0" marL="381000" marR="381000" rtl="0" algn="l">
              <a:lnSpc>
                <a:spcPct val="115000"/>
              </a:lnSpc>
              <a:spcBef>
                <a:spcPts val="1200"/>
              </a:spcBef>
              <a:spcAft>
                <a:spcPts val="1200"/>
              </a:spcAft>
              <a:buNone/>
            </a:pPr>
            <a:r>
              <a:rPr lang="en-US">
                <a:solidFill>
                  <a:schemeClr val="dk1"/>
                </a:solidFill>
              </a:rPr>
              <a:t>“Looking ahead, we’d add full offline support, track volunteer routes, and evolve our matching with more criteria. We’d also set up automated deployment and testing pipelines. That concludes our demo—thanks for your attention. We’re happy to take any questions!”</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057876b9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057876b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Speaker (Casey)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057876b94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057876b9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Speaker (Casey)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(Casey):</a:t>
            </a:r>
            <a:endParaRPr b="1">
              <a:solidFill>
                <a:schemeClr val="dk1"/>
              </a:solidFill>
            </a:endParaRPr>
          </a:p>
          <a:p>
            <a:pPr indent="0" lvl="0" marL="381000" marR="381000" rtl="0" algn="l">
              <a:lnSpc>
                <a:spcPct val="115000"/>
              </a:lnSpc>
              <a:spcBef>
                <a:spcPts val="1200"/>
              </a:spcBef>
              <a:spcAft>
                <a:spcPts val="1200"/>
              </a:spcAft>
              <a:buNone/>
            </a:pPr>
            <a:r>
              <a:rPr lang="en-US">
                <a:solidFill>
                  <a:schemeClr val="dk1"/>
                </a:solidFill>
              </a:rPr>
              <a:t>“Disaster victims often can’t find help or resources quickly. Our platform lets victims submit requests from any device, matches them automatically to nearby volunteers using AI, and shows available supplies and emergency alerts in real time. We also support secure donations to fund relief.”</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057876b9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057876b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Speaker (Casey)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0" rtl="0" algn="l">
              <a:lnSpc>
                <a:spcPct val="115000"/>
              </a:lnSpc>
              <a:spcBef>
                <a:spcPts val="1200"/>
              </a:spcBef>
              <a:spcAft>
                <a:spcPts val="0"/>
              </a:spcAft>
              <a:buNone/>
            </a:pPr>
            <a:r>
              <a:rPr b="1" lang="en-US">
                <a:solidFill>
                  <a:schemeClr val="dk1"/>
                </a:solidFill>
              </a:rPr>
              <a:t>Speaker (Kevin):</a:t>
            </a:r>
            <a:endParaRPr b="1">
              <a:solidFill>
                <a:schemeClr val="dk1"/>
              </a:solidFill>
            </a:endParaRPr>
          </a:p>
          <a:p>
            <a:pPr indent="0" lvl="0" marL="0" rtl="0" algn="l">
              <a:lnSpc>
                <a:spcPct val="115000"/>
              </a:lnSpc>
              <a:spcBef>
                <a:spcPts val="1200"/>
              </a:spcBef>
              <a:spcAft>
                <a:spcPts val="0"/>
              </a:spcAft>
              <a:buNone/>
            </a:pPr>
            <a:r>
              <a:rPr lang="en-US">
                <a:solidFill>
                  <a:schemeClr val="dk1"/>
                </a:solidFill>
              </a:rPr>
              <a:t>"Let's quickly introduce the team and how we divided the work. Casey took the lead on project management, coordinated the frontend development, handled UI design aspects, and managed our documentation."</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"I focused on the backend architecture, designing the database schema and developing the core AI matching logic."</a:t>
            </a:r>
            <a:endParaRPr>
              <a:solidFill>
                <a:schemeClr val="dk1"/>
              </a:solidFill>
            </a:endParaRPr>
          </a:p>
          <a:p>
            <a:pPr indent="0" lvl="0" marL="0" rtl="0" algn="l">
              <a:lnSpc>
                <a:spcPct val="115000"/>
              </a:lnSpc>
              <a:spcBef>
                <a:spcPts val="1200"/>
              </a:spcBef>
              <a:spcAft>
                <a:spcPts val="1200"/>
              </a:spcAft>
              <a:buNone/>
            </a:pPr>
            <a:r>
              <a:rPr lang="en-US">
                <a:solidFill>
                  <a:schemeClr val="dk1"/>
                </a:solidFill>
              </a:rPr>
              <a:t>"Andy worked on implementing the frontend user interface based on the designs and integrating it with the backend services."</a:t>
            </a:r>
            <a:endParaRPr>
              <a:solidFill>
                <a:schemeClr val="dk1"/>
              </a:solidFill>
            </a:endParaRPr>
          </a:p>
        </p:txBody>
      </p:sp>
      <p:sp>
        <p:nvSpPr>
          <p:cNvPr id="120" name="Google Shape;1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(Kevin):</a:t>
            </a:r>
            <a:endParaRPr b="1">
              <a:solidFill>
                <a:schemeClr val="dk1"/>
              </a:solidFill>
            </a:endParaRPr>
          </a:p>
          <a:p>
            <a:pPr indent="0" lvl="0" marL="0" rtl="0" algn="l">
              <a:lnSpc>
                <a:spcPct val="115000"/>
              </a:lnSpc>
              <a:spcBef>
                <a:spcPts val="1200"/>
              </a:spcBef>
              <a:spcAft>
                <a:spcPts val="0"/>
              </a:spcAft>
              <a:buNone/>
            </a:pPr>
            <a:r>
              <a:rPr lang="en-US">
                <a:solidFill>
                  <a:schemeClr val="dk1"/>
                </a:solidFill>
              </a:rPr>
              <a:t>"To guide our project, we followed a structured roadmap. We started with the initial </a:t>
            </a:r>
            <a:r>
              <a:rPr b="1" lang="en-US">
                <a:solidFill>
                  <a:schemeClr val="dk1"/>
                </a:solidFill>
              </a:rPr>
              <a:t>Proposal</a:t>
            </a:r>
            <a:r>
              <a:rPr lang="en-US">
                <a:solidFill>
                  <a:schemeClr val="dk1"/>
                </a:solidFill>
              </a:rPr>
              <a:t> and gathering detailed </a:t>
            </a:r>
            <a:r>
              <a:rPr b="1" lang="en-US">
                <a:solidFill>
                  <a:schemeClr val="dk1"/>
                </a:solidFill>
              </a:rPr>
              <a:t>Requirements</a:t>
            </a:r>
            <a:r>
              <a:rPr lang="en-US">
                <a:solidFill>
                  <a:schemeClr val="dk1"/>
                </a:solidFill>
              </a:rPr>
              <a:t>."</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"Next, we moved into the design phase, creating our </a:t>
            </a:r>
            <a:r>
              <a:rPr b="1" lang="en-US">
                <a:solidFill>
                  <a:schemeClr val="dk1"/>
                </a:solidFill>
              </a:rPr>
              <a:t>Domain and Class models</a:t>
            </a:r>
            <a:r>
              <a:rPr lang="en-US">
                <a:solidFill>
                  <a:schemeClr val="dk1"/>
                </a:solidFill>
              </a:rPr>
              <a:t> to map out the system's structure."</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"Then came the core </a:t>
            </a:r>
            <a:r>
              <a:rPr b="1" lang="en-US">
                <a:solidFill>
                  <a:schemeClr val="dk1"/>
                </a:solidFill>
              </a:rPr>
              <a:t>Implementation</a:t>
            </a:r>
            <a:r>
              <a:rPr lang="en-US">
                <a:solidFill>
                  <a:schemeClr val="dk1"/>
                </a:solidFill>
              </a:rPr>
              <a:t> phase, where we built the frontend and backend components concurrently."</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"After development, we focused on </a:t>
            </a:r>
            <a:r>
              <a:rPr b="1" lang="en-US">
                <a:solidFill>
                  <a:schemeClr val="dk1"/>
                </a:solidFill>
              </a:rPr>
              <a:t>Testing and Integration</a:t>
            </a:r>
            <a:r>
              <a:rPr lang="en-US">
                <a:solidFill>
                  <a:schemeClr val="dk1"/>
                </a:solidFill>
              </a:rPr>
              <a:t> to ensure all the pieces worked together correctly."</a:t>
            </a:r>
            <a:endParaRPr>
              <a:solidFill>
                <a:schemeClr val="dk1"/>
              </a:solidFill>
            </a:endParaRPr>
          </a:p>
          <a:p>
            <a:pPr indent="0" lvl="0" marL="0" rtl="0" algn="l">
              <a:lnSpc>
                <a:spcPct val="115000"/>
              </a:lnSpc>
              <a:spcBef>
                <a:spcPts val="1200"/>
              </a:spcBef>
              <a:spcAft>
                <a:spcPts val="1200"/>
              </a:spcAft>
              <a:buNone/>
            </a:pPr>
            <a:r>
              <a:rPr lang="en-US">
                <a:solidFill>
                  <a:schemeClr val="dk1"/>
                </a:solidFill>
              </a:rPr>
              <a:t>"Finally, we prepared for this </a:t>
            </a:r>
            <a:r>
              <a:rPr b="1" lang="en-US">
                <a:solidFill>
                  <a:schemeClr val="dk1"/>
                </a:solidFill>
              </a:rPr>
              <a:t>Demo</a:t>
            </a:r>
            <a:r>
              <a:rPr lang="en-US">
                <a:solidFill>
                  <a:schemeClr val="dk1"/>
                </a:solidFill>
              </a:rPr>
              <a:t> and made final refinements to the platform." [START DEMO]</a:t>
            </a:r>
            <a:endParaRPr>
              <a:solidFill>
                <a:schemeClr val="dk1"/>
              </a:solidFill>
            </a:endParaRPr>
          </a:p>
        </p:txBody>
      </p:sp>
      <p:sp>
        <p:nvSpPr>
          <p:cNvPr id="126" name="Google Shape;1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(Kevin):</a:t>
            </a:r>
            <a:endParaRPr b="1">
              <a:solidFill>
                <a:schemeClr val="dk1"/>
              </a:solidFill>
            </a:endParaRPr>
          </a:p>
          <a:p>
            <a:pPr indent="0" lvl="0" marL="0" rtl="0" algn="l">
              <a:lnSpc>
                <a:spcPct val="115000"/>
              </a:lnSpc>
              <a:spcBef>
                <a:spcPts val="1200"/>
              </a:spcBef>
              <a:spcAft>
                <a:spcPts val="0"/>
              </a:spcAft>
              <a:buNone/>
            </a:pPr>
            <a:r>
              <a:rPr lang="en-US">
                <a:solidFill>
                  <a:schemeClr val="dk1"/>
                </a:solidFill>
              </a:rPr>
              <a:t>"Let's get into the core features. The first is the ability for victims to </a:t>
            </a:r>
            <a:r>
              <a:rPr b="1" lang="en-US">
                <a:solidFill>
                  <a:schemeClr val="dk1"/>
                </a:solidFill>
              </a:rPr>
              <a:t>Request Help</a:t>
            </a:r>
            <a:r>
              <a:rPr lang="en-US">
                <a:solidFill>
                  <a:schemeClr val="dk1"/>
                </a:solidFill>
              </a:rPr>
              <a:t>. Users can specify the type of assistance needed, such as </a:t>
            </a:r>
            <a:r>
              <a:rPr b="1" lang="en-US">
                <a:solidFill>
                  <a:schemeClr val="dk1"/>
                </a:solidFill>
              </a:rPr>
              <a:t>medical aid, food, or shelter</a:t>
            </a:r>
            <a:r>
              <a:rPr lang="en-US">
                <a:solidFill>
                  <a:schemeClr val="dk1"/>
                </a:solidFill>
              </a:rPr>
              <a:t>."</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"The app uses a </a:t>
            </a:r>
            <a:r>
              <a:rPr b="1" lang="en-US">
                <a:solidFill>
                  <a:schemeClr val="dk1"/>
                </a:solidFill>
              </a:rPr>
              <a:t>Geo-Locator</a:t>
            </a:r>
            <a:r>
              <a:rPr lang="en-US">
                <a:solidFill>
                  <a:schemeClr val="dk1"/>
                </a:solidFill>
              </a:rPr>
              <a:t> to automatically pinpoint the victim's exact location, ensuring help is directed precisely where it's needed."</a:t>
            </a:r>
            <a:endParaRPr>
              <a:solidFill>
                <a:schemeClr val="dk1"/>
              </a:solidFill>
            </a:endParaRPr>
          </a:p>
          <a:p>
            <a:pPr indent="0" lvl="0" marL="0" rtl="0" algn="l">
              <a:lnSpc>
                <a:spcPct val="115000"/>
              </a:lnSpc>
              <a:spcBef>
                <a:spcPts val="1200"/>
              </a:spcBef>
              <a:spcAft>
                <a:spcPts val="1200"/>
              </a:spcAft>
              <a:buNone/>
            </a:pPr>
            <a:r>
              <a:rPr lang="en-US">
                <a:solidFill>
                  <a:schemeClr val="dk1"/>
                </a:solidFill>
              </a:rPr>
              <a:t>"To visualize the situation, we provide a </a:t>
            </a:r>
            <a:r>
              <a:rPr b="1" lang="en-US">
                <a:solidFill>
                  <a:schemeClr val="dk1"/>
                </a:solidFill>
              </a:rPr>
              <a:t>Map view</a:t>
            </a:r>
            <a:r>
              <a:rPr lang="en-US">
                <a:solidFill>
                  <a:schemeClr val="dk1"/>
                </a:solidFill>
              </a:rPr>
              <a:t> showing all active help requests in their specific locations. Alongside the map, there's also a </a:t>
            </a:r>
            <a:r>
              <a:rPr b="1" lang="en-US">
                <a:solidFill>
                  <a:schemeClr val="dk1"/>
                </a:solidFill>
              </a:rPr>
              <a:t>List view</a:t>
            </a:r>
            <a:r>
              <a:rPr lang="en-US">
                <a:solidFill>
                  <a:schemeClr val="dk1"/>
                </a:solidFill>
              </a:rPr>
              <a:t> of these requests for easy reference."</a:t>
            </a:r>
            <a:endParaRPr>
              <a:solidFill>
                <a:schemeClr val="dk1"/>
              </a:solidFill>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(Kevin):</a:t>
            </a:r>
            <a:endParaRPr b="1">
              <a:solidFill>
                <a:schemeClr val="dk1"/>
              </a:solidFill>
            </a:endParaRPr>
          </a:p>
          <a:p>
            <a:pPr indent="0" lvl="0" marL="0" rtl="0" algn="l">
              <a:lnSpc>
                <a:spcPct val="115000"/>
              </a:lnSpc>
              <a:spcBef>
                <a:spcPts val="1200"/>
              </a:spcBef>
              <a:spcAft>
                <a:spcPts val="0"/>
              </a:spcAft>
              <a:buNone/>
            </a:pPr>
            <a:r>
              <a:rPr lang="en-US">
                <a:solidFill>
                  <a:schemeClr val="dk1"/>
                </a:solidFill>
              </a:rPr>
              <a:t>"Once a help request is submitted, the system automatically matches the victim's request to the </a:t>
            </a:r>
            <a:r>
              <a:rPr b="1" lang="en-US">
                <a:solidFill>
                  <a:schemeClr val="dk1"/>
                </a:solidFill>
              </a:rPr>
              <a:t>nearest available volunteer</a:t>
            </a:r>
            <a:r>
              <a:rPr lang="en-US">
                <a:solidFill>
                  <a:schemeClr val="dk1"/>
                </a:solidFill>
              </a:rPr>
              <a:t>. This happens behind the scenes using a backend process."</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"Technically, this is handled by a </a:t>
            </a:r>
            <a:r>
              <a:rPr b="1" lang="en-US">
                <a:solidFill>
                  <a:schemeClr val="dk1"/>
                </a:solidFill>
              </a:rPr>
              <a:t>FastAPI endpoint</a:t>
            </a:r>
            <a:r>
              <a:rPr lang="en-US">
                <a:solidFill>
                  <a:schemeClr val="dk1"/>
                </a:solidFill>
              </a:rPr>
              <a:t>. When a request comes in, this endpoint triggers our matching logic."</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"We use a </a:t>
            </a:r>
            <a:r>
              <a:rPr b="1" lang="en-US">
                <a:solidFill>
                  <a:schemeClr val="dk1"/>
                </a:solidFill>
              </a:rPr>
              <a:t>K-Nearest Neighbors (KNN) algorithm</a:t>
            </a:r>
            <a:r>
              <a:rPr lang="en-US">
                <a:solidFill>
                  <a:schemeClr val="dk1"/>
                </a:solidFill>
              </a:rPr>
              <a:t>, which considers the </a:t>
            </a:r>
            <a:r>
              <a:rPr b="1" lang="en-US">
                <a:solidFill>
                  <a:schemeClr val="dk1"/>
                </a:solidFill>
              </a:rPr>
              <a:t>geolocation</a:t>
            </a:r>
            <a:r>
              <a:rPr lang="en-US">
                <a:solidFill>
                  <a:schemeClr val="dk1"/>
                </a:solidFill>
              </a:rPr>
              <a:t> (latitude and longitude) of the victim and volunteers, as well as the </a:t>
            </a:r>
            <a:r>
              <a:rPr b="1" lang="en-US">
                <a:solidFill>
                  <a:schemeClr val="dk1"/>
                </a:solidFill>
              </a:rPr>
              <a:t>type of request</a:t>
            </a:r>
            <a:r>
              <a:rPr lang="en-US">
                <a:solidFill>
                  <a:schemeClr val="dk1"/>
                </a:solidFill>
              </a:rPr>
              <a:t>, to find the best match."</a:t>
            </a:r>
            <a:endParaRPr>
              <a:solidFill>
                <a:schemeClr val="dk1"/>
              </a:solidFill>
            </a:endParaRPr>
          </a:p>
          <a:p>
            <a:pPr indent="0" lvl="0" marL="0" rtl="0" algn="l">
              <a:lnSpc>
                <a:spcPct val="115000"/>
              </a:lnSpc>
              <a:spcBef>
                <a:spcPts val="1200"/>
              </a:spcBef>
              <a:spcAft>
                <a:spcPts val="1200"/>
              </a:spcAft>
              <a:buNone/>
            </a:pPr>
            <a:r>
              <a:rPr lang="en-US">
                <a:solidFill>
                  <a:schemeClr val="dk1"/>
                </a:solidFill>
              </a:rPr>
              <a:t>"Once a match is found, the system updates the request record in our </a:t>
            </a:r>
            <a:r>
              <a:rPr b="1" lang="en-US">
                <a:solidFill>
                  <a:schemeClr val="dk1"/>
                </a:solidFill>
              </a:rPr>
              <a:t>Firestore database</a:t>
            </a:r>
            <a:r>
              <a:rPr lang="en-US">
                <a:solidFill>
                  <a:schemeClr val="dk1"/>
                </a:solidFill>
              </a:rPr>
              <a:t>, assigning the volunteer to that specific request by updating the </a:t>
            </a:r>
            <a:r>
              <a:rPr lang="en-US">
                <a:solidFill>
                  <a:srgbClr val="188038"/>
                </a:solidFill>
                <a:latin typeface="Roboto Mono"/>
                <a:ea typeface="Roboto Mono"/>
                <a:cs typeface="Roboto Mono"/>
                <a:sym typeface="Roboto Mono"/>
              </a:rPr>
              <a:t>assignedVolunteerId</a:t>
            </a:r>
            <a:r>
              <a:rPr lang="en-US">
                <a:solidFill>
                  <a:schemeClr val="dk1"/>
                </a:solidFill>
              </a:rPr>
              <a:t> field. This notifies the volunteer and tracks the assignment."</a:t>
            </a:r>
            <a:endParaRPr>
              <a:solidFill>
                <a:schemeClr val="dk1"/>
              </a:solidFill>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3515ae30e2b_0_146"/>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g3515ae30e2b_0_146"/>
          <p:cNvGrpSpPr/>
          <p:nvPr/>
        </p:nvGrpSpPr>
        <p:grpSpPr>
          <a:xfrm>
            <a:off x="830392" y="1588427"/>
            <a:ext cx="745763" cy="61102"/>
            <a:chOff x="4580561" y="2589004"/>
            <a:chExt cx="1064464" cy="25200"/>
          </a:xfrm>
        </p:grpSpPr>
        <p:sp>
          <p:nvSpPr>
            <p:cNvPr id="12" name="Google Shape;12;g3515ae30e2b_0_14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3515ae30e2b_0_14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g3515ae30e2b_0_146"/>
          <p:cNvSpPr txBox="1"/>
          <p:nvPr>
            <p:ph type="ctrTitle"/>
          </p:nvPr>
        </p:nvSpPr>
        <p:spPr>
          <a:xfrm>
            <a:off x="729450" y="1763267"/>
            <a:ext cx="7688100" cy="2219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g3515ae30e2b_0_146"/>
          <p:cNvSpPr txBox="1"/>
          <p:nvPr>
            <p:ph idx="1" type="subTitle"/>
          </p:nvPr>
        </p:nvSpPr>
        <p:spPr>
          <a:xfrm>
            <a:off x="729627" y="4230533"/>
            <a:ext cx="7688100" cy="721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g3515ae30e2b_0_146"/>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3515ae30e2b_0_210"/>
          <p:cNvGrpSpPr/>
          <p:nvPr/>
        </p:nvGrpSpPr>
        <p:grpSpPr>
          <a:xfrm>
            <a:off x="830392" y="5558926"/>
            <a:ext cx="745763" cy="61102"/>
            <a:chOff x="4580561" y="2589004"/>
            <a:chExt cx="1064464" cy="25200"/>
          </a:xfrm>
        </p:grpSpPr>
        <p:sp>
          <p:nvSpPr>
            <p:cNvPr id="75" name="Google Shape;75;g3515ae30e2b_0_2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3515ae30e2b_0_2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g3515ae30e2b_0_210"/>
          <p:cNvSpPr txBox="1"/>
          <p:nvPr>
            <p:ph hasCustomPrompt="1" type="title"/>
          </p:nvPr>
        </p:nvSpPr>
        <p:spPr>
          <a:xfrm>
            <a:off x="729450" y="978600"/>
            <a:ext cx="7688400" cy="165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g3515ae30e2b_0_210"/>
          <p:cNvSpPr txBox="1"/>
          <p:nvPr>
            <p:ph idx="1" type="body"/>
          </p:nvPr>
        </p:nvSpPr>
        <p:spPr>
          <a:xfrm>
            <a:off x="729450" y="3030517"/>
            <a:ext cx="7688400" cy="2107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g3515ae30e2b_0_21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3515ae30e2b_0_21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g3515ae30e2b_0_2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4" name="Google Shape;84;g3515ae30e2b_0_2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85" name="Google Shape;85;g3515ae30e2b_0_2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g3515ae30e2b_0_2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g3515ae30e2b_0_2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3515ae30e2b_0_154"/>
          <p:cNvGrpSpPr/>
          <p:nvPr/>
        </p:nvGrpSpPr>
        <p:grpSpPr>
          <a:xfrm>
            <a:off x="830392" y="1588427"/>
            <a:ext cx="745763" cy="61102"/>
            <a:chOff x="4580561" y="2589004"/>
            <a:chExt cx="1064464" cy="25200"/>
          </a:xfrm>
        </p:grpSpPr>
        <p:sp>
          <p:nvSpPr>
            <p:cNvPr id="19" name="Google Shape;19;g3515ae30e2b_0_15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3515ae30e2b_0_15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g3515ae30e2b_0_154"/>
          <p:cNvSpPr txBox="1"/>
          <p:nvPr>
            <p:ph type="title"/>
          </p:nvPr>
        </p:nvSpPr>
        <p:spPr>
          <a:xfrm>
            <a:off x="729450" y="1763267"/>
            <a:ext cx="7688400" cy="202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g3515ae30e2b_0_15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3515ae30e2b_0_160"/>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g3515ae30e2b_0_160"/>
          <p:cNvGrpSpPr/>
          <p:nvPr/>
        </p:nvGrpSpPr>
        <p:grpSpPr>
          <a:xfrm>
            <a:off x="830392" y="1588427"/>
            <a:ext cx="745763" cy="61102"/>
            <a:chOff x="4580561" y="2589004"/>
            <a:chExt cx="1064464" cy="25200"/>
          </a:xfrm>
        </p:grpSpPr>
        <p:sp>
          <p:nvSpPr>
            <p:cNvPr id="26" name="Google Shape;26;g3515ae30e2b_0_16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3515ae30e2b_0_16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g3515ae30e2b_0_160"/>
          <p:cNvSpPr txBox="1"/>
          <p:nvPr>
            <p:ph type="title"/>
          </p:nvPr>
        </p:nvSpPr>
        <p:spPr>
          <a:xfrm>
            <a:off x="729450" y="1758200"/>
            <a:ext cx="76887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g3515ae30e2b_0_160"/>
          <p:cNvSpPr txBox="1"/>
          <p:nvPr>
            <p:ph idx="1" type="body"/>
          </p:nvPr>
        </p:nvSpPr>
        <p:spPr>
          <a:xfrm>
            <a:off x="729450" y="2771833"/>
            <a:ext cx="76887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g3515ae30e2b_0_16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3515ae30e2b_0_168"/>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g3515ae30e2b_0_168"/>
          <p:cNvGrpSpPr/>
          <p:nvPr/>
        </p:nvGrpSpPr>
        <p:grpSpPr>
          <a:xfrm>
            <a:off x="830392" y="1588427"/>
            <a:ext cx="745763" cy="61102"/>
            <a:chOff x="4580561" y="2589004"/>
            <a:chExt cx="1064464" cy="25200"/>
          </a:xfrm>
        </p:grpSpPr>
        <p:sp>
          <p:nvSpPr>
            <p:cNvPr id="34" name="Google Shape;34;g3515ae30e2b_0_16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3515ae30e2b_0_16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g3515ae30e2b_0_168"/>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g3515ae30e2b_0_168"/>
          <p:cNvSpPr txBox="1"/>
          <p:nvPr>
            <p:ph idx="1" type="body"/>
          </p:nvPr>
        </p:nvSpPr>
        <p:spPr>
          <a:xfrm>
            <a:off x="729325"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g3515ae30e2b_0_168"/>
          <p:cNvSpPr txBox="1"/>
          <p:nvPr>
            <p:ph idx="2" type="body"/>
          </p:nvPr>
        </p:nvSpPr>
        <p:spPr>
          <a:xfrm>
            <a:off x="4643604"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g3515ae30e2b_0_168"/>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3515ae30e2b_0_177"/>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g3515ae30e2b_0_177"/>
          <p:cNvGrpSpPr/>
          <p:nvPr/>
        </p:nvGrpSpPr>
        <p:grpSpPr>
          <a:xfrm>
            <a:off x="830392" y="1588427"/>
            <a:ext cx="745763" cy="61102"/>
            <a:chOff x="4580561" y="2589004"/>
            <a:chExt cx="1064464" cy="25200"/>
          </a:xfrm>
        </p:grpSpPr>
        <p:sp>
          <p:nvSpPr>
            <p:cNvPr id="43" name="Google Shape;43;g3515ae30e2b_0_17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3515ae30e2b_0_17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g3515ae30e2b_0_177"/>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g3515ae30e2b_0_17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3515ae30e2b_0_184"/>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g3515ae30e2b_0_184"/>
          <p:cNvGrpSpPr/>
          <p:nvPr/>
        </p:nvGrpSpPr>
        <p:grpSpPr>
          <a:xfrm>
            <a:off x="830392" y="1588427"/>
            <a:ext cx="745763" cy="61102"/>
            <a:chOff x="4580561" y="2589004"/>
            <a:chExt cx="1064464" cy="25200"/>
          </a:xfrm>
        </p:grpSpPr>
        <p:sp>
          <p:nvSpPr>
            <p:cNvPr id="50" name="Google Shape;50;g3515ae30e2b_0_18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3515ae30e2b_0_18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g3515ae30e2b_0_184"/>
          <p:cNvSpPr txBox="1"/>
          <p:nvPr>
            <p:ph type="title"/>
          </p:nvPr>
        </p:nvSpPr>
        <p:spPr>
          <a:xfrm>
            <a:off x="730000" y="1758200"/>
            <a:ext cx="3300900" cy="18420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g3515ae30e2b_0_184"/>
          <p:cNvSpPr txBox="1"/>
          <p:nvPr>
            <p:ph idx="1" type="body"/>
          </p:nvPr>
        </p:nvSpPr>
        <p:spPr>
          <a:xfrm>
            <a:off x="721225" y="3708967"/>
            <a:ext cx="3300900" cy="2130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g3515ae30e2b_0_18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3515ae30e2b_0_192"/>
          <p:cNvGrpSpPr/>
          <p:nvPr/>
        </p:nvGrpSpPr>
        <p:grpSpPr>
          <a:xfrm>
            <a:off x="830392" y="5558926"/>
            <a:ext cx="745763" cy="61102"/>
            <a:chOff x="4580561" y="2589004"/>
            <a:chExt cx="1064464" cy="25200"/>
          </a:xfrm>
        </p:grpSpPr>
        <p:sp>
          <p:nvSpPr>
            <p:cNvPr id="57" name="Google Shape;57;g3515ae30e2b_0_19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3515ae30e2b_0_19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g3515ae30e2b_0_192"/>
          <p:cNvSpPr txBox="1"/>
          <p:nvPr>
            <p:ph type="title"/>
          </p:nvPr>
        </p:nvSpPr>
        <p:spPr>
          <a:xfrm>
            <a:off x="729450" y="1152400"/>
            <a:ext cx="7021200" cy="39801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g3515ae30e2b_0_192"/>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3515ae30e2b_0_198"/>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g3515ae30e2b_0_198"/>
          <p:cNvGrpSpPr/>
          <p:nvPr/>
        </p:nvGrpSpPr>
        <p:grpSpPr>
          <a:xfrm>
            <a:off x="830392" y="1588427"/>
            <a:ext cx="745763" cy="61102"/>
            <a:chOff x="4580561" y="2589004"/>
            <a:chExt cx="1064464" cy="25200"/>
          </a:xfrm>
        </p:grpSpPr>
        <p:sp>
          <p:nvSpPr>
            <p:cNvPr id="64" name="Google Shape;64;g3515ae30e2b_0_19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3515ae30e2b_0_19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g3515ae30e2b_0_198"/>
          <p:cNvSpPr txBox="1"/>
          <p:nvPr>
            <p:ph type="title"/>
          </p:nvPr>
        </p:nvSpPr>
        <p:spPr>
          <a:xfrm>
            <a:off x="730000" y="1758200"/>
            <a:ext cx="3300900" cy="2249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g3515ae30e2b_0_198"/>
          <p:cNvSpPr txBox="1"/>
          <p:nvPr>
            <p:ph idx="1" type="subTitle"/>
          </p:nvPr>
        </p:nvSpPr>
        <p:spPr>
          <a:xfrm>
            <a:off x="724950" y="4215367"/>
            <a:ext cx="3300900" cy="1011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g3515ae30e2b_0_198"/>
          <p:cNvSpPr txBox="1"/>
          <p:nvPr>
            <p:ph idx="2" type="body"/>
          </p:nvPr>
        </p:nvSpPr>
        <p:spPr>
          <a:xfrm>
            <a:off x="5174225" y="1803500"/>
            <a:ext cx="3374400" cy="4034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g3515ae30e2b_0_198"/>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3515ae30e2b_0_207"/>
          <p:cNvSpPr txBox="1"/>
          <p:nvPr>
            <p:ph idx="1" type="body"/>
          </p:nvPr>
        </p:nvSpPr>
        <p:spPr>
          <a:xfrm>
            <a:off x="724950" y="5830068"/>
            <a:ext cx="7697400" cy="614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g3515ae30e2b_0_20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3515ae30e2b_0_14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g3515ae30e2b_0_14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g3515ae30e2b_0_142"/>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727950" y="1750917"/>
            <a:ext cx="7688100" cy="2219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omic Sans MS"/>
                <a:ea typeface="Comic Sans MS"/>
                <a:cs typeface="Comic Sans MS"/>
                <a:sym typeface="Comic Sans MS"/>
              </a:rPr>
              <a:t>Crowdsourced Disaster Relief Platform</a:t>
            </a:r>
            <a:endParaRPr>
              <a:latin typeface="Comic Sans MS"/>
              <a:ea typeface="Comic Sans MS"/>
              <a:cs typeface="Comic Sans MS"/>
              <a:sym typeface="Comic Sans MS"/>
            </a:endParaRPr>
          </a:p>
        </p:txBody>
      </p:sp>
      <p:sp>
        <p:nvSpPr>
          <p:cNvPr id="93" name="Google Shape;93;p1"/>
          <p:cNvSpPr txBox="1"/>
          <p:nvPr>
            <p:ph idx="1" type="subTitle"/>
          </p:nvPr>
        </p:nvSpPr>
        <p:spPr>
          <a:xfrm>
            <a:off x="190575" y="3886200"/>
            <a:ext cx="8758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sz="3000">
                <a:latin typeface="Comic Sans MS"/>
                <a:ea typeface="Comic Sans MS"/>
                <a:cs typeface="Comic Sans MS"/>
                <a:sym typeface="Comic Sans MS"/>
              </a:rPr>
              <a:t>CS 3354.004 - Spring 2025</a:t>
            </a:r>
            <a:endParaRPr sz="3000">
              <a:latin typeface="Comic Sans MS"/>
              <a:ea typeface="Comic Sans MS"/>
              <a:cs typeface="Comic Sans MS"/>
              <a:sym typeface="Comic Sans MS"/>
            </a:endParaRPr>
          </a:p>
          <a:p>
            <a:pPr indent="0" lvl="0" marL="0" rtl="0" algn="ctr">
              <a:spcBef>
                <a:spcPts val="640"/>
              </a:spcBef>
              <a:spcAft>
                <a:spcPts val="0"/>
              </a:spcAft>
              <a:buClr>
                <a:srgbClr val="888888"/>
              </a:buClr>
              <a:buSzPts val="3200"/>
              <a:buNone/>
            </a:pPr>
            <a:r>
              <a:rPr lang="en-US" sz="3000">
                <a:latin typeface="Comic Sans MS"/>
                <a:ea typeface="Comic Sans MS"/>
                <a:cs typeface="Comic Sans MS"/>
                <a:sym typeface="Comic Sans MS"/>
              </a:rPr>
              <a:t>Team 2: Casey Nguyen, Kevin Pulikkottil, Andy Jih</a:t>
            </a:r>
            <a:endParaRPr sz="3000">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457200" y="534113"/>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sz="4400">
                <a:latin typeface="Comic Sans MS"/>
                <a:ea typeface="Comic Sans MS"/>
                <a:cs typeface="Comic Sans MS"/>
                <a:sym typeface="Comic Sans MS"/>
              </a:rPr>
              <a:t>Key Feature 3 - Resource Inventory &amp; Alerts</a:t>
            </a:r>
            <a:endParaRPr sz="4400">
              <a:latin typeface="Comic Sans MS"/>
              <a:ea typeface="Comic Sans MS"/>
              <a:cs typeface="Comic Sans MS"/>
              <a:sym typeface="Comic Sans MS"/>
            </a:endParaRPr>
          </a:p>
        </p:txBody>
      </p:sp>
      <p:sp>
        <p:nvSpPr>
          <p:cNvPr id="147" name="Google Shape;147;p6"/>
          <p:cNvSpPr txBox="1"/>
          <p:nvPr>
            <p:ph idx="1" type="body"/>
          </p:nvPr>
        </p:nvSpPr>
        <p:spPr>
          <a:xfrm>
            <a:off x="346000" y="2205700"/>
            <a:ext cx="82296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Add a resour</a:t>
            </a:r>
            <a:r>
              <a:rPr lang="en-US" sz="3000">
                <a:solidFill>
                  <a:srgbClr val="000000"/>
                </a:solidFill>
                <a:latin typeface="Comic Sans MS"/>
                <a:ea typeface="Comic Sans MS"/>
                <a:cs typeface="Comic Sans MS"/>
                <a:sym typeface="Comic Sans MS"/>
              </a:rPr>
              <a:t>ce</a:t>
            </a:r>
            <a:r>
              <a:rPr lang="en-US" sz="3000">
                <a:solidFill>
                  <a:srgbClr val="000000"/>
                </a:solidFill>
                <a:latin typeface="Comic Sans MS"/>
                <a:ea typeface="Comic Sans MS"/>
                <a:cs typeface="Comic Sans MS"/>
                <a:sym typeface="Comic Sans MS"/>
              </a:rPr>
              <a:t>, filter / sort</a:t>
            </a:r>
            <a:r>
              <a:rPr lang="en-US" sz="3000">
                <a:solidFill>
                  <a:srgbClr val="000000"/>
                </a:solidFill>
                <a:latin typeface="Comic Sans MS"/>
                <a:ea typeface="Comic Sans MS"/>
                <a:cs typeface="Comic Sans MS"/>
                <a:sym typeface="Comic Sans MS"/>
              </a:rPr>
              <a:t> </a:t>
            </a:r>
            <a:r>
              <a:rPr lang="en-US" sz="3000">
                <a:solidFill>
                  <a:srgbClr val="000000"/>
                </a:solidFill>
                <a:latin typeface="Comic Sans MS"/>
                <a:ea typeface="Comic Sans MS"/>
                <a:cs typeface="Comic Sans MS"/>
                <a:sym typeface="Comic Sans MS"/>
              </a:rPr>
              <a:t>, search supplies by location/quantity</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Admin posts alerts, which posts real-time Firestore updates</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Real-time Flutter UI updates instantly through real-time Firestore subscriptions without page refresh</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3515ae30e2b_0_225"/>
          <p:cNvSpPr txBox="1"/>
          <p:nvPr>
            <p:ph type="title"/>
          </p:nvPr>
        </p:nvSpPr>
        <p:spPr>
          <a:xfrm>
            <a:off x="457200" y="484713"/>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400">
                <a:latin typeface="Comic Sans MS"/>
                <a:ea typeface="Comic Sans MS"/>
                <a:cs typeface="Comic Sans MS"/>
                <a:sym typeface="Comic Sans MS"/>
              </a:rPr>
              <a:t>Key Feature 4 - Donation System</a:t>
            </a:r>
            <a:endParaRPr sz="4400">
              <a:latin typeface="Comic Sans MS"/>
              <a:ea typeface="Comic Sans MS"/>
              <a:cs typeface="Comic Sans MS"/>
              <a:sym typeface="Comic Sans MS"/>
            </a:endParaRPr>
          </a:p>
        </p:txBody>
      </p:sp>
      <p:sp>
        <p:nvSpPr>
          <p:cNvPr id="153" name="Google Shape;153;g3515ae30e2b_0_225"/>
          <p:cNvSpPr txBox="1"/>
          <p:nvPr>
            <p:ph idx="1" type="body"/>
          </p:nvPr>
        </p:nvSpPr>
        <p:spPr>
          <a:xfrm>
            <a:off x="457200" y="1983250"/>
            <a:ext cx="8229600" cy="4526100"/>
          </a:xfrm>
          <a:prstGeom prst="rect">
            <a:avLst/>
          </a:prstGeom>
        </p:spPr>
        <p:txBody>
          <a:bodyPr anchorCtr="0" anchor="t" bIns="45700" lIns="91425" spcFirstLastPara="1" rIns="91425" wrap="square" tIns="45700">
            <a:normAutofit/>
          </a:bodyPr>
          <a:lstStyle/>
          <a:p>
            <a:pPr indent="-419100" lvl="0" marL="457200" rtl="0" algn="l">
              <a:spcBef>
                <a:spcPts val="360"/>
              </a:spcBef>
              <a:spcAft>
                <a:spcPts val="0"/>
              </a:spcAft>
              <a:buClr>
                <a:schemeClr val="dk2"/>
              </a:buClr>
              <a:buSzPts val="3000"/>
              <a:buFont typeface="Comic Sans MS"/>
              <a:buChar char="●"/>
            </a:pPr>
            <a:r>
              <a:rPr lang="en-US" sz="3000">
                <a:solidFill>
                  <a:schemeClr val="dk2"/>
                </a:solidFill>
                <a:latin typeface="Comic Sans MS"/>
                <a:ea typeface="Comic Sans MS"/>
                <a:cs typeface="Comic Sans MS"/>
                <a:sym typeface="Comic Sans MS"/>
              </a:rPr>
              <a:t>Users can donate either money or resources </a:t>
            </a:r>
            <a:endParaRPr sz="3000">
              <a:solidFill>
                <a:schemeClr val="dk2"/>
              </a:solidFill>
              <a:latin typeface="Comic Sans MS"/>
              <a:ea typeface="Comic Sans MS"/>
              <a:cs typeface="Comic Sans MS"/>
              <a:sym typeface="Comic Sans MS"/>
            </a:endParaRPr>
          </a:p>
          <a:p>
            <a:pPr indent="-419100" lvl="0" marL="457200" rtl="0" algn="l">
              <a:spcBef>
                <a:spcPts val="0"/>
              </a:spcBef>
              <a:spcAft>
                <a:spcPts val="0"/>
              </a:spcAft>
              <a:buClr>
                <a:schemeClr val="dk2"/>
              </a:buClr>
              <a:buSzPts val="3000"/>
              <a:buFont typeface="Comic Sans MS"/>
              <a:buChar char="●"/>
            </a:pPr>
            <a:r>
              <a:rPr lang="en-US" sz="3000">
                <a:solidFill>
                  <a:schemeClr val="dk2"/>
                </a:solidFill>
                <a:latin typeface="Comic Sans MS"/>
                <a:ea typeface="Comic Sans MS"/>
                <a:cs typeface="Comic Sans MS"/>
                <a:sym typeface="Comic Sans MS"/>
              </a:rPr>
              <a:t>Stripe Integration	</a:t>
            </a:r>
            <a:endParaRPr sz="3000">
              <a:solidFill>
                <a:schemeClr val="dk2"/>
              </a:solidFill>
              <a:latin typeface="Comic Sans MS"/>
              <a:ea typeface="Comic Sans MS"/>
              <a:cs typeface="Comic Sans MS"/>
              <a:sym typeface="Comic Sans MS"/>
            </a:endParaRPr>
          </a:p>
          <a:p>
            <a:pPr indent="-419100" lvl="1" marL="914400" rtl="0" algn="l">
              <a:spcBef>
                <a:spcPts val="0"/>
              </a:spcBef>
              <a:spcAft>
                <a:spcPts val="0"/>
              </a:spcAft>
              <a:buClr>
                <a:schemeClr val="dk2"/>
              </a:buClr>
              <a:buSzPts val="3000"/>
              <a:buFont typeface="Comic Sans MS"/>
              <a:buChar char="○"/>
            </a:pPr>
            <a:r>
              <a:rPr lang="en-US" sz="3000">
                <a:solidFill>
                  <a:schemeClr val="dk2"/>
                </a:solidFill>
                <a:latin typeface="Comic Sans MS"/>
                <a:ea typeface="Comic Sans MS"/>
                <a:cs typeface="Comic Sans MS"/>
                <a:sym typeface="Comic Sans MS"/>
              </a:rPr>
              <a:t>Secure payment processing using stripe checkout</a:t>
            </a:r>
            <a:endParaRPr sz="3000">
              <a:solidFill>
                <a:schemeClr val="dk2"/>
              </a:solidFill>
              <a:latin typeface="Comic Sans MS"/>
              <a:ea typeface="Comic Sans MS"/>
              <a:cs typeface="Comic Sans MS"/>
              <a:sym typeface="Comic Sans MS"/>
            </a:endParaRPr>
          </a:p>
          <a:p>
            <a:pPr indent="-419100" lvl="1" marL="914400" rtl="0" algn="l">
              <a:spcBef>
                <a:spcPts val="0"/>
              </a:spcBef>
              <a:spcAft>
                <a:spcPts val="0"/>
              </a:spcAft>
              <a:buClr>
                <a:schemeClr val="dk2"/>
              </a:buClr>
              <a:buSzPts val="3000"/>
              <a:buFont typeface="Comic Sans MS"/>
              <a:buChar char="○"/>
            </a:pPr>
            <a:r>
              <a:rPr lang="en-US" sz="3000">
                <a:solidFill>
                  <a:schemeClr val="dk2"/>
                </a:solidFill>
                <a:latin typeface="Comic Sans MS"/>
                <a:ea typeface="Comic Sans MS"/>
                <a:cs typeface="Comic Sans MS"/>
                <a:sym typeface="Comic Sans MS"/>
              </a:rPr>
              <a:t>Stripe handles payment </a:t>
            </a:r>
            <a:r>
              <a:rPr lang="en-US" sz="3000">
                <a:solidFill>
                  <a:schemeClr val="dk2"/>
                </a:solidFill>
                <a:latin typeface="Comic Sans MS"/>
                <a:ea typeface="Comic Sans MS"/>
                <a:cs typeface="Comic Sans MS"/>
                <a:sym typeface="Comic Sans MS"/>
              </a:rPr>
              <a:t>authentication, reducing security risks for our backend</a:t>
            </a:r>
            <a:endParaRPr sz="3000">
              <a:solidFill>
                <a:schemeClr val="dk2"/>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rgbClr val="000000"/>
                </a:solidFill>
                <a:latin typeface="Comic Sans MS"/>
                <a:ea typeface="Comic Sans MS"/>
                <a:cs typeface="Comic Sans MS"/>
                <a:sym typeface="Comic Sans MS"/>
              </a:rPr>
              <a:t>System Architecture</a:t>
            </a:r>
            <a:endParaRPr>
              <a:solidFill>
                <a:srgbClr val="000000"/>
              </a:solidFill>
              <a:latin typeface="Comic Sans MS"/>
              <a:ea typeface="Comic Sans MS"/>
              <a:cs typeface="Comic Sans MS"/>
              <a:sym typeface="Comic Sans MS"/>
            </a:endParaRPr>
          </a:p>
        </p:txBody>
      </p:sp>
      <p:sp>
        <p:nvSpPr>
          <p:cNvPr id="159" name="Google Shape;159;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solidFill>
                <a:srgbClr val="000000"/>
              </a:solidFill>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Frontend: Flutter web/mobile</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Backend: </a:t>
            </a:r>
            <a:r>
              <a:rPr lang="en-US" sz="3000">
                <a:solidFill>
                  <a:srgbClr val="000000"/>
                </a:solidFill>
                <a:latin typeface="Comic Sans MS"/>
                <a:ea typeface="Comic Sans MS"/>
                <a:cs typeface="Comic Sans MS"/>
                <a:sym typeface="Comic Sans MS"/>
              </a:rPr>
              <a:t>FastAPI, integrated with Firebase services.</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Database: Firestore (NoSQL)</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AI Module: matching_ai.py (GeoPy + scikit-learn)</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Third-Party: Stripe, Google Maps API</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rgbClr val="000000"/>
                </a:solidFill>
                <a:latin typeface="Comic Sans MS"/>
                <a:ea typeface="Comic Sans MS"/>
                <a:cs typeface="Comic Sans MS"/>
                <a:sym typeface="Comic Sans MS"/>
              </a:rPr>
              <a:t>Future Work &amp; Wrap-Up</a:t>
            </a:r>
            <a:endParaRPr>
              <a:solidFill>
                <a:srgbClr val="000000"/>
              </a:solidFill>
              <a:latin typeface="Comic Sans MS"/>
              <a:ea typeface="Comic Sans MS"/>
              <a:cs typeface="Comic Sans MS"/>
              <a:sym typeface="Comic Sans MS"/>
            </a:endParaRPr>
          </a:p>
        </p:txBody>
      </p:sp>
      <p:sp>
        <p:nvSpPr>
          <p:cNvPr id="165" name="Google Shape;165;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Offline request queuing</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Volunteer progress tracking</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Advanced AI optimization</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a:t>
            </a:r>
            <a:r>
              <a:rPr lang="en-US" sz="3000">
                <a:solidFill>
                  <a:srgbClr val="000000"/>
                </a:solidFill>
                <a:latin typeface="Comic Sans MS"/>
                <a:ea typeface="Comic Sans MS"/>
                <a:cs typeface="Comic Sans MS"/>
                <a:sym typeface="Comic Sans MS"/>
              </a:rPr>
              <a:t>utomating the CI/CD pipeline, faster, more reliable updates</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Thank you! Any Questions?</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35057876b94_0_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400">
                <a:latin typeface="Comic Sans MS"/>
                <a:ea typeface="Comic Sans MS"/>
                <a:cs typeface="Comic Sans MS"/>
                <a:sym typeface="Comic Sans MS"/>
              </a:rPr>
              <a:t>Who </a:t>
            </a:r>
            <a:endParaRPr sz="4400">
              <a:latin typeface="Comic Sans MS"/>
              <a:ea typeface="Comic Sans MS"/>
              <a:cs typeface="Comic Sans MS"/>
              <a:sym typeface="Comic Sans MS"/>
            </a:endParaRPr>
          </a:p>
        </p:txBody>
      </p:sp>
      <p:sp>
        <p:nvSpPr>
          <p:cNvPr id="99" name="Google Shape;99;g35057876b94_0_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419100" lvl="0" marL="457200" rtl="0" algn="l">
              <a:spcBef>
                <a:spcPts val="36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Main User : Disaster Victims </a:t>
            </a:r>
            <a:endParaRPr sz="3000">
              <a:solidFill>
                <a:srgbClr val="000000"/>
              </a:solidFill>
              <a:latin typeface="Comic Sans MS"/>
              <a:ea typeface="Comic Sans MS"/>
              <a:cs typeface="Comic Sans MS"/>
              <a:sym typeface="Comic Sans MS"/>
            </a:endParaRPr>
          </a:p>
          <a:p>
            <a:pPr indent="-419100" lvl="0" marL="457200" rtl="0" algn="l">
              <a:spcBef>
                <a:spcPts val="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Secondary User : Normal People </a:t>
            </a:r>
            <a:endParaRPr sz="3000">
              <a:solidFill>
                <a:srgbClr val="000000"/>
              </a:solidFill>
              <a:latin typeface="Comic Sans MS"/>
              <a:ea typeface="Comic Sans MS"/>
              <a:cs typeface="Comic Sans MS"/>
              <a:sym typeface="Comic Sans MS"/>
            </a:endParaRPr>
          </a:p>
          <a:p>
            <a:pPr indent="-419100" lvl="0" marL="457200" rtl="0" algn="l">
              <a:spcBef>
                <a:spcPts val="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Other Users :</a:t>
            </a:r>
            <a:endParaRPr sz="3000">
              <a:solidFill>
                <a:srgbClr val="000000"/>
              </a:solidFill>
              <a:latin typeface="Comic Sans MS"/>
              <a:ea typeface="Comic Sans MS"/>
              <a:cs typeface="Comic Sans MS"/>
              <a:sym typeface="Comic Sans MS"/>
            </a:endParaRPr>
          </a:p>
          <a:p>
            <a:pPr indent="-419100" lvl="0" marL="457200" rtl="0" algn="l">
              <a:spcBef>
                <a:spcPts val="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Donors </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35057876b94_0_2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400">
                <a:latin typeface="Comic Sans MS"/>
                <a:ea typeface="Comic Sans MS"/>
                <a:cs typeface="Comic Sans MS"/>
                <a:sym typeface="Comic Sans MS"/>
              </a:rPr>
              <a:t>What </a:t>
            </a:r>
            <a:endParaRPr sz="4400">
              <a:latin typeface="Comic Sans MS"/>
              <a:ea typeface="Comic Sans MS"/>
              <a:cs typeface="Comic Sans MS"/>
              <a:sym typeface="Comic Sans MS"/>
            </a:endParaRPr>
          </a:p>
        </p:txBody>
      </p:sp>
      <p:sp>
        <p:nvSpPr>
          <p:cNvPr id="105" name="Google Shape;105;g35057876b94_0_2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25000" lnSpcReduction="20000"/>
          </a:bodyPr>
          <a:lstStyle/>
          <a:p>
            <a:pPr indent="-419100" lvl="0" marL="457200" rtl="0" algn="l">
              <a:spcBef>
                <a:spcPts val="360"/>
              </a:spcBef>
              <a:spcAft>
                <a:spcPts val="0"/>
              </a:spcAft>
              <a:buClr>
                <a:srgbClr val="000000"/>
              </a:buClr>
              <a:buSzPct val="100000"/>
              <a:buFont typeface="Comic Sans MS"/>
              <a:buChar char="●"/>
            </a:pPr>
            <a:r>
              <a:rPr lang="en-US" sz="12000">
                <a:solidFill>
                  <a:srgbClr val="000000"/>
                </a:solidFill>
                <a:latin typeface="Comic Sans MS"/>
                <a:ea typeface="Comic Sans MS"/>
                <a:cs typeface="Comic Sans MS"/>
                <a:sym typeface="Comic Sans MS"/>
              </a:rPr>
              <a:t>Disaster Victims will be able to request for immediate aid that will get pinpointed to their exact location</a:t>
            </a:r>
            <a:endParaRPr sz="12000">
              <a:solidFill>
                <a:srgbClr val="000000"/>
              </a:solidFill>
              <a:latin typeface="Comic Sans MS"/>
              <a:ea typeface="Comic Sans MS"/>
              <a:cs typeface="Comic Sans MS"/>
              <a:sym typeface="Comic Sans MS"/>
            </a:endParaRPr>
          </a:p>
          <a:p>
            <a:pPr indent="-419100" lvl="0" marL="457200" rtl="0" algn="l">
              <a:spcBef>
                <a:spcPts val="0"/>
              </a:spcBef>
              <a:spcAft>
                <a:spcPts val="0"/>
              </a:spcAft>
              <a:buClr>
                <a:srgbClr val="000000"/>
              </a:buClr>
              <a:buSzPct val="100000"/>
              <a:buFont typeface="Comic Sans MS"/>
              <a:buChar char="●"/>
            </a:pPr>
            <a:r>
              <a:rPr lang="en-US" sz="12000">
                <a:solidFill>
                  <a:srgbClr val="000000"/>
                </a:solidFill>
                <a:latin typeface="Comic Sans MS"/>
                <a:ea typeface="Comic Sans MS"/>
                <a:cs typeface="Comic Sans MS"/>
                <a:sym typeface="Comic Sans MS"/>
              </a:rPr>
              <a:t>Victims and Bystanders will be able to get real-time updates on disasters or potential disasters (warning alerts) </a:t>
            </a:r>
            <a:endParaRPr sz="12000">
              <a:solidFill>
                <a:srgbClr val="000000"/>
              </a:solidFill>
              <a:latin typeface="Comic Sans MS"/>
              <a:ea typeface="Comic Sans MS"/>
              <a:cs typeface="Comic Sans MS"/>
              <a:sym typeface="Comic Sans MS"/>
            </a:endParaRPr>
          </a:p>
          <a:p>
            <a:pPr indent="-419100" lvl="0" marL="457200" rtl="0" algn="l">
              <a:spcBef>
                <a:spcPts val="0"/>
              </a:spcBef>
              <a:spcAft>
                <a:spcPts val="0"/>
              </a:spcAft>
              <a:buClr>
                <a:srgbClr val="000000"/>
              </a:buClr>
              <a:buSzPct val="100000"/>
              <a:buFont typeface="Comic Sans MS"/>
              <a:buChar char="●"/>
            </a:pPr>
            <a:r>
              <a:rPr lang="en-US" sz="12000">
                <a:solidFill>
                  <a:srgbClr val="000000"/>
                </a:solidFill>
                <a:latin typeface="Comic Sans MS"/>
                <a:ea typeface="Comic Sans MS"/>
                <a:cs typeface="Comic Sans MS"/>
                <a:sym typeface="Comic Sans MS"/>
              </a:rPr>
              <a:t>Victims will be able to view available resources by location and </a:t>
            </a:r>
            <a:r>
              <a:rPr lang="en-US" sz="12000">
                <a:solidFill>
                  <a:srgbClr val="000000"/>
                </a:solidFill>
                <a:latin typeface="Comic Sans MS"/>
                <a:ea typeface="Comic Sans MS"/>
                <a:cs typeface="Comic Sans MS"/>
                <a:sym typeface="Comic Sans MS"/>
              </a:rPr>
              <a:t>quantity</a:t>
            </a:r>
            <a:r>
              <a:rPr lang="en-US" sz="12000">
                <a:solidFill>
                  <a:srgbClr val="000000"/>
                </a:solidFill>
                <a:latin typeface="Comic Sans MS"/>
                <a:ea typeface="Comic Sans MS"/>
                <a:cs typeface="Comic Sans MS"/>
                <a:sym typeface="Comic Sans MS"/>
              </a:rPr>
              <a:t> </a:t>
            </a:r>
            <a:endParaRPr sz="12000">
              <a:solidFill>
                <a:srgbClr val="000000"/>
              </a:solidFill>
              <a:latin typeface="Comic Sans MS"/>
              <a:ea typeface="Comic Sans MS"/>
              <a:cs typeface="Comic Sans MS"/>
              <a:sym typeface="Comic Sans MS"/>
            </a:endParaRPr>
          </a:p>
          <a:p>
            <a:pPr indent="-419100" lvl="0" marL="457200" rtl="0" algn="l">
              <a:spcBef>
                <a:spcPts val="0"/>
              </a:spcBef>
              <a:spcAft>
                <a:spcPts val="0"/>
              </a:spcAft>
              <a:buClr>
                <a:srgbClr val="000000"/>
              </a:buClr>
              <a:buSzPct val="100000"/>
              <a:buFont typeface="Comic Sans MS"/>
              <a:buChar char="●"/>
            </a:pPr>
            <a:r>
              <a:rPr lang="en-US" sz="12000">
                <a:solidFill>
                  <a:srgbClr val="000000"/>
                </a:solidFill>
                <a:latin typeface="Comic Sans MS"/>
                <a:ea typeface="Comic Sans MS"/>
                <a:cs typeface="Comic Sans MS"/>
                <a:sym typeface="Comic Sans MS"/>
              </a:rPr>
              <a:t>There will be a donation system in place to help disaster </a:t>
            </a:r>
            <a:r>
              <a:rPr lang="en-US" sz="12000">
                <a:solidFill>
                  <a:srgbClr val="000000"/>
                </a:solidFill>
                <a:latin typeface="Comic Sans MS"/>
                <a:ea typeface="Comic Sans MS"/>
                <a:cs typeface="Comic Sans MS"/>
                <a:sym typeface="Comic Sans MS"/>
              </a:rPr>
              <a:t>victims</a:t>
            </a:r>
            <a:r>
              <a:rPr lang="en-US" sz="12000">
                <a:solidFill>
                  <a:srgbClr val="000000"/>
                </a:solidFill>
                <a:latin typeface="Comic Sans MS"/>
                <a:ea typeface="Comic Sans MS"/>
                <a:cs typeface="Comic Sans MS"/>
                <a:sym typeface="Comic Sans MS"/>
              </a:rPr>
              <a:t> </a:t>
            </a:r>
            <a:endParaRPr sz="12000">
              <a:solidFill>
                <a:srgbClr val="000000"/>
              </a:solidFill>
              <a:latin typeface="Comic Sans MS"/>
              <a:ea typeface="Comic Sans MS"/>
              <a:cs typeface="Comic Sans MS"/>
              <a:sym typeface="Comic Sans MS"/>
            </a:endParaRPr>
          </a:p>
          <a:p>
            <a:pPr indent="0" lvl="0" marL="457200" rtl="0" algn="l">
              <a:spcBef>
                <a:spcPts val="1200"/>
              </a:spcBef>
              <a:spcAft>
                <a:spcPts val="0"/>
              </a:spcAft>
              <a:buNone/>
            </a:pPr>
            <a:r>
              <a:t/>
            </a:r>
            <a:endParaRPr sz="3000">
              <a:latin typeface="Comic Sans MS"/>
              <a:ea typeface="Comic Sans MS"/>
              <a:cs typeface="Comic Sans MS"/>
              <a:sym typeface="Comic Sans MS"/>
            </a:endParaRPr>
          </a:p>
          <a:p>
            <a:pPr indent="0" lvl="0" marL="457200" rtl="0" algn="l">
              <a:spcBef>
                <a:spcPts val="1200"/>
              </a:spcBef>
              <a:spcAft>
                <a:spcPts val="1200"/>
              </a:spcAft>
              <a:buNone/>
            </a:pPr>
            <a:r>
              <a:t/>
            </a:r>
            <a:endParaRPr sz="30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rgbClr val="000000"/>
                </a:solidFill>
                <a:latin typeface="Comic Sans MS"/>
                <a:ea typeface="Comic Sans MS"/>
                <a:cs typeface="Comic Sans MS"/>
                <a:sym typeface="Comic Sans MS"/>
              </a:rPr>
              <a:t>Problem Overview</a:t>
            </a:r>
            <a:endParaRPr>
              <a:solidFill>
                <a:srgbClr val="000000"/>
              </a:solidFill>
              <a:latin typeface="Comic Sans MS"/>
              <a:ea typeface="Comic Sans MS"/>
              <a:cs typeface="Comic Sans MS"/>
              <a:sym typeface="Comic Sans MS"/>
            </a:endParaRPr>
          </a:p>
        </p:txBody>
      </p:sp>
      <p:sp>
        <p:nvSpPr>
          <p:cNvPr id="111" name="Google Shape;11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Victims need fast, reliable way to request for aid or assistance during disasters </a:t>
            </a:r>
            <a:endParaRPr sz="3000">
              <a:solidFill>
                <a:srgbClr val="000000"/>
              </a:solidFill>
              <a:latin typeface="Comic Sans MS"/>
              <a:ea typeface="Comic Sans MS"/>
              <a:cs typeface="Comic Sans MS"/>
              <a:sym typeface="Comic Sans MS"/>
            </a:endParaRPr>
          </a:p>
          <a:p>
            <a:pPr indent="-4191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Victims need a way to locate resources in a timely manner</a:t>
            </a:r>
            <a:endParaRPr sz="3000">
              <a:solidFill>
                <a:srgbClr val="000000"/>
              </a:solidFill>
              <a:latin typeface="Comic Sans MS"/>
              <a:ea typeface="Comic Sans MS"/>
              <a:cs typeface="Comic Sans MS"/>
              <a:sym typeface="Comic Sans MS"/>
            </a:endParaRPr>
          </a:p>
          <a:p>
            <a:pPr indent="-330200" lvl="0" marL="342900" rtl="0" algn="l">
              <a:spcBef>
                <a:spcPts val="120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Victims and bystanders need to get real-time alerts during disasters </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35057876b94_0_1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400">
                <a:latin typeface="Comic Sans MS"/>
                <a:ea typeface="Comic Sans MS"/>
                <a:cs typeface="Comic Sans MS"/>
                <a:sym typeface="Comic Sans MS"/>
              </a:rPr>
              <a:t>Solution Overview </a:t>
            </a:r>
            <a:endParaRPr sz="4400">
              <a:latin typeface="Comic Sans MS"/>
              <a:ea typeface="Comic Sans MS"/>
              <a:cs typeface="Comic Sans MS"/>
              <a:sym typeface="Comic Sans MS"/>
            </a:endParaRPr>
          </a:p>
        </p:txBody>
      </p:sp>
      <p:sp>
        <p:nvSpPr>
          <p:cNvPr id="117" name="Google Shape;117;g35057876b94_0_1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298450" lvl="0" marL="342900" rtl="0" algn="l">
              <a:spcBef>
                <a:spcPts val="640"/>
              </a:spcBef>
              <a:spcAft>
                <a:spcPts val="0"/>
              </a:spcAft>
              <a:buClr>
                <a:srgbClr val="000000"/>
              </a:buClr>
              <a:buSzPts val="2500"/>
              <a:buFont typeface="Comic Sans MS"/>
              <a:buChar char="●"/>
            </a:pPr>
            <a:r>
              <a:rPr lang="en-US" sz="2500">
                <a:solidFill>
                  <a:srgbClr val="000000"/>
                </a:solidFill>
                <a:latin typeface="Comic Sans MS"/>
                <a:ea typeface="Comic Sans MS"/>
                <a:cs typeface="Comic Sans MS"/>
                <a:sym typeface="Comic Sans MS"/>
              </a:rPr>
              <a:t>A </a:t>
            </a:r>
            <a:r>
              <a:rPr lang="en-US" sz="2500">
                <a:solidFill>
                  <a:srgbClr val="000000"/>
                </a:solidFill>
                <a:latin typeface="Comic Sans MS"/>
                <a:ea typeface="Comic Sans MS"/>
                <a:cs typeface="Comic Sans MS"/>
                <a:sym typeface="Comic Sans MS"/>
              </a:rPr>
              <a:t>Platform for real-time help requests</a:t>
            </a:r>
            <a:endParaRPr sz="2500">
              <a:solidFill>
                <a:srgbClr val="000000"/>
              </a:solidFill>
              <a:latin typeface="Comic Sans MS"/>
              <a:ea typeface="Comic Sans MS"/>
              <a:cs typeface="Comic Sans MS"/>
              <a:sym typeface="Comic Sans MS"/>
            </a:endParaRPr>
          </a:p>
          <a:p>
            <a:pPr indent="-298450" lvl="0" marL="342900" rtl="0" algn="l">
              <a:spcBef>
                <a:spcPts val="1200"/>
              </a:spcBef>
              <a:spcAft>
                <a:spcPts val="0"/>
              </a:spcAft>
              <a:buClr>
                <a:srgbClr val="000000"/>
              </a:buClr>
              <a:buSzPts val="2500"/>
              <a:buFont typeface="Comic Sans MS"/>
              <a:buChar char="●"/>
            </a:pPr>
            <a:r>
              <a:rPr lang="en-US" sz="2500">
                <a:solidFill>
                  <a:srgbClr val="000000"/>
                </a:solidFill>
                <a:latin typeface="Comic Sans MS"/>
                <a:ea typeface="Comic Sans MS"/>
                <a:cs typeface="Comic Sans MS"/>
                <a:sym typeface="Comic Sans MS"/>
              </a:rPr>
              <a:t>AI-driven matching to match the nearest volunteer / first responder to the closest help request</a:t>
            </a:r>
            <a:endParaRPr sz="2500">
              <a:solidFill>
                <a:srgbClr val="000000"/>
              </a:solidFill>
              <a:latin typeface="Comic Sans MS"/>
              <a:ea typeface="Comic Sans MS"/>
              <a:cs typeface="Comic Sans MS"/>
              <a:sym typeface="Comic Sans MS"/>
            </a:endParaRPr>
          </a:p>
          <a:p>
            <a:pPr indent="-298450" lvl="0" marL="342900" rtl="0" algn="l">
              <a:spcBef>
                <a:spcPts val="1200"/>
              </a:spcBef>
              <a:spcAft>
                <a:spcPts val="0"/>
              </a:spcAft>
              <a:buClr>
                <a:srgbClr val="000000"/>
              </a:buClr>
              <a:buSzPts val="2500"/>
              <a:buFont typeface="Comic Sans MS"/>
              <a:buChar char="●"/>
            </a:pPr>
            <a:r>
              <a:rPr lang="en-US" sz="2500">
                <a:solidFill>
                  <a:srgbClr val="000000"/>
                </a:solidFill>
                <a:latin typeface="Comic Sans MS"/>
                <a:ea typeface="Comic Sans MS"/>
                <a:cs typeface="Comic Sans MS"/>
                <a:sym typeface="Comic Sans MS"/>
              </a:rPr>
              <a:t>A place where victims can see available resources in each area  </a:t>
            </a:r>
            <a:endParaRPr sz="2500">
              <a:solidFill>
                <a:srgbClr val="000000"/>
              </a:solidFill>
              <a:latin typeface="Comic Sans MS"/>
              <a:ea typeface="Comic Sans MS"/>
              <a:cs typeface="Comic Sans MS"/>
              <a:sym typeface="Comic Sans MS"/>
            </a:endParaRPr>
          </a:p>
          <a:p>
            <a:pPr indent="-298450" lvl="0" marL="342900" rtl="0" algn="l">
              <a:spcBef>
                <a:spcPts val="1200"/>
              </a:spcBef>
              <a:spcAft>
                <a:spcPts val="0"/>
              </a:spcAft>
              <a:buClr>
                <a:srgbClr val="000000"/>
              </a:buClr>
              <a:buSzPts val="2500"/>
              <a:buFont typeface="Comic Sans MS"/>
              <a:buChar char="●"/>
            </a:pPr>
            <a:r>
              <a:rPr lang="en-US" sz="2500">
                <a:solidFill>
                  <a:srgbClr val="000000"/>
                </a:solidFill>
                <a:latin typeface="Comic Sans MS"/>
                <a:ea typeface="Comic Sans MS"/>
                <a:cs typeface="Comic Sans MS"/>
                <a:sym typeface="Comic Sans MS"/>
              </a:rPr>
              <a:t>Victims and bystanders to be able to get quick, real-time updates </a:t>
            </a:r>
            <a:endParaRPr sz="2500">
              <a:solidFill>
                <a:srgbClr val="000000"/>
              </a:solidFill>
              <a:latin typeface="Comic Sans MS"/>
              <a:ea typeface="Comic Sans MS"/>
              <a:cs typeface="Comic Sans MS"/>
              <a:sym typeface="Comic Sans MS"/>
            </a:endParaRPr>
          </a:p>
          <a:p>
            <a:pPr indent="-298450" lvl="0" marL="342900" rtl="0" algn="l">
              <a:spcBef>
                <a:spcPts val="1200"/>
              </a:spcBef>
              <a:spcAft>
                <a:spcPts val="1200"/>
              </a:spcAft>
              <a:buClr>
                <a:srgbClr val="000000"/>
              </a:buClr>
              <a:buSzPts val="2500"/>
              <a:buFont typeface="Comic Sans MS"/>
              <a:buChar char="●"/>
            </a:pPr>
            <a:r>
              <a:rPr lang="en-US" sz="2500">
                <a:solidFill>
                  <a:srgbClr val="000000"/>
                </a:solidFill>
                <a:latin typeface="Comic Sans MS"/>
                <a:ea typeface="Comic Sans MS"/>
                <a:cs typeface="Comic Sans MS"/>
                <a:sym typeface="Comic Sans MS"/>
              </a:rPr>
              <a:t>A place where victims can request for help for any type of aid</a:t>
            </a:r>
            <a:endParaRPr sz="2500">
              <a:solidFill>
                <a:srgbClr val="000000"/>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rgbClr val="000000"/>
                </a:solidFill>
                <a:latin typeface="Comic Sans MS"/>
                <a:ea typeface="Comic Sans MS"/>
                <a:cs typeface="Comic Sans MS"/>
                <a:sym typeface="Comic Sans MS"/>
              </a:rPr>
              <a:t>Team &amp; Roles</a:t>
            </a:r>
            <a:endParaRPr>
              <a:solidFill>
                <a:srgbClr val="000000"/>
              </a:solidFill>
              <a:latin typeface="Comic Sans MS"/>
              <a:ea typeface="Comic Sans MS"/>
              <a:cs typeface="Comic Sans MS"/>
              <a:sym typeface="Comic Sans MS"/>
            </a:endParaRPr>
          </a:p>
        </p:txBody>
      </p:sp>
      <p:sp>
        <p:nvSpPr>
          <p:cNvPr id="123" name="Google Shape;1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Casey Nguyen: Project management, frontend coordination / im</a:t>
            </a:r>
            <a:r>
              <a:rPr lang="en-US" sz="3000">
                <a:solidFill>
                  <a:srgbClr val="000000"/>
                </a:solidFill>
                <a:latin typeface="Comic Sans MS"/>
                <a:ea typeface="Comic Sans MS"/>
                <a:cs typeface="Comic Sans MS"/>
                <a:sym typeface="Comic Sans MS"/>
              </a:rPr>
              <a:t>plementation</a:t>
            </a:r>
            <a:r>
              <a:rPr lang="en-US" sz="3000">
                <a:solidFill>
                  <a:srgbClr val="000000"/>
                </a:solidFill>
                <a:latin typeface="Comic Sans MS"/>
                <a:ea typeface="Comic Sans MS"/>
                <a:cs typeface="Comic Sans MS"/>
                <a:sym typeface="Comic Sans MS"/>
              </a:rPr>
              <a:t>, UI Desig</a:t>
            </a:r>
            <a:r>
              <a:rPr lang="en-US" sz="3000">
                <a:solidFill>
                  <a:srgbClr val="000000"/>
                </a:solidFill>
                <a:latin typeface="Comic Sans MS"/>
                <a:ea typeface="Comic Sans MS"/>
                <a:cs typeface="Comic Sans MS"/>
                <a:sym typeface="Comic Sans MS"/>
              </a:rPr>
              <a:t>n,</a:t>
            </a:r>
            <a:r>
              <a:rPr lang="en-US" sz="3000">
                <a:solidFill>
                  <a:srgbClr val="000000"/>
                </a:solidFill>
                <a:latin typeface="Comic Sans MS"/>
                <a:ea typeface="Comic Sans MS"/>
                <a:cs typeface="Comic Sans MS"/>
                <a:sym typeface="Comic Sans MS"/>
              </a:rPr>
              <a:t> documentation</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Kevin Pulikkottil: Lead backend architect, AI matching, database design</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Andy Jih: Frontend implementation, UI design, integration</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rgbClr val="000000"/>
                </a:solidFill>
                <a:latin typeface="Comic Sans MS"/>
                <a:ea typeface="Comic Sans MS"/>
                <a:cs typeface="Comic Sans MS"/>
                <a:sym typeface="Comic Sans MS"/>
              </a:rPr>
              <a:t>Project </a:t>
            </a:r>
            <a:r>
              <a:rPr lang="en-US" sz="4400">
                <a:solidFill>
                  <a:srgbClr val="000000"/>
                </a:solidFill>
                <a:latin typeface="Comic Sans MS"/>
                <a:ea typeface="Comic Sans MS"/>
                <a:cs typeface="Comic Sans MS"/>
                <a:sym typeface="Comic Sans MS"/>
              </a:rPr>
              <a:t>Roadmap</a:t>
            </a:r>
            <a:endParaRPr sz="4400">
              <a:solidFill>
                <a:srgbClr val="000000"/>
              </a:solidFill>
              <a:latin typeface="Comic Sans MS"/>
              <a:ea typeface="Comic Sans MS"/>
              <a:cs typeface="Comic Sans MS"/>
              <a:sym typeface="Comic Sans MS"/>
            </a:endParaRPr>
          </a:p>
        </p:txBody>
      </p:sp>
      <p:sp>
        <p:nvSpPr>
          <p:cNvPr id="129" name="Google Shape;129;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000">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AutoNum type="arabicPeriod"/>
            </a:pPr>
            <a:r>
              <a:rPr lang="en-US" sz="3000">
                <a:solidFill>
                  <a:srgbClr val="000000"/>
                </a:solidFill>
                <a:latin typeface="Comic Sans MS"/>
                <a:ea typeface="Comic Sans MS"/>
                <a:cs typeface="Comic Sans MS"/>
                <a:sym typeface="Comic Sans MS"/>
              </a:rPr>
              <a:t>Proposal </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AutoNum type="arabicPeriod"/>
            </a:pPr>
            <a:r>
              <a:rPr lang="en-US" sz="3000">
                <a:solidFill>
                  <a:srgbClr val="000000"/>
                </a:solidFill>
                <a:latin typeface="Comic Sans MS"/>
                <a:ea typeface="Comic Sans MS"/>
                <a:cs typeface="Comic Sans MS"/>
                <a:sym typeface="Comic Sans MS"/>
              </a:rPr>
              <a:t>Requirements </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AutoNum type="arabicPeriod"/>
            </a:pPr>
            <a:r>
              <a:rPr lang="en-US" sz="3000">
                <a:solidFill>
                  <a:srgbClr val="000000"/>
                </a:solidFill>
                <a:latin typeface="Comic Sans MS"/>
                <a:ea typeface="Comic Sans MS"/>
                <a:cs typeface="Comic Sans MS"/>
                <a:sym typeface="Comic Sans MS"/>
              </a:rPr>
              <a:t>Domain &amp; Class Design</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AutoNum type="arabicPeriod"/>
            </a:pPr>
            <a:r>
              <a:rPr lang="en-US" sz="3000">
                <a:solidFill>
                  <a:srgbClr val="000000"/>
                </a:solidFill>
                <a:latin typeface="Comic Sans MS"/>
                <a:ea typeface="Comic Sans MS"/>
                <a:cs typeface="Comic Sans MS"/>
                <a:sym typeface="Comic Sans MS"/>
              </a:rPr>
              <a:t>Implementation: Frontend &amp; Backend</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AutoNum type="arabicPeriod"/>
            </a:pPr>
            <a:r>
              <a:rPr lang="en-US" sz="3000">
                <a:solidFill>
                  <a:srgbClr val="000000"/>
                </a:solidFill>
                <a:latin typeface="Comic Sans MS"/>
                <a:ea typeface="Comic Sans MS"/>
                <a:cs typeface="Comic Sans MS"/>
                <a:sym typeface="Comic Sans MS"/>
              </a:rPr>
              <a:t>Testing &amp; Integration</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1200"/>
              </a:spcAft>
              <a:buClr>
                <a:srgbClr val="000000"/>
              </a:buClr>
              <a:buSzPts val="3000"/>
              <a:buFont typeface="Comic Sans MS"/>
              <a:buAutoNum type="arabicPeriod"/>
            </a:pPr>
            <a:r>
              <a:rPr lang="en-US" sz="3000">
                <a:solidFill>
                  <a:srgbClr val="000000"/>
                </a:solidFill>
                <a:latin typeface="Comic Sans MS"/>
                <a:ea typeface="Comic Sans MS"/>
                <a:cs typeface="Comic Sans MS"/>
                <a:sym typeface="Comic Sans MS"/>
              </a:rPr>
              <a:t>Demo &amp; Final Refinement</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457200" y="546463"/>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sz="4400">
                <a:latin typeface="Comic Sans MS"/>
                <a:ea typeface="Comic Sans MS"/>
                <a:cs typeface="Comic Sans MS"/>
                <a:sym typeface="Comic Sans MS"/>
              </a:rPr>
              <a:t>Key Feature 1 - Request Help </a:t>
            </a:r>
            <a:endParaRPr sz="4400">
              <a:latin typeface="Comic Sans MS"/>
              <a:ea typeface="Comic Sans MS"/>
              <a:cs typeface="Comic Sans MS"/>
              <a:sym typeface="Comic Sans MS"/>
            </a:endParaRPr>
          </a:p>
        </p:txBody>
      </p:sp>
      <p:sp>
        <p:nvSpPr>
          <p:cNvPr id="135" name="Google Shape;135;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139700" lvl="0" marL="342900" rtl="0" algn="l">
              <a:spcBef>
                <a:spcPts val="0"/>
              </a:spcBef>
              <a:spcAft>
                <a:spcPts val="0"/>
              </a:spcAft>
              <a:buClr>
                <a:schemeClr val="dk1"/>
              </a:buClr>
              <a:buSzPts val="3200"/>
              <a:buNone/>
            </a:pPr>
            <a:r>
              <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Medical, food , shelter request help options</a:t>
            </a:r>
            <a:endParaRPr sz="3000">
              <a:solidFill>
                <a:srgbClr val="000000"/>
              </a:solidFill>
              <a:latin typeface="Comic Sans MS"/>
              <a:ea typeface="Comic Sans MS"/>
              <a:cs typeface="Comic Sans MS"/>
              <a:sym typeface="Comic Sans MS"/>
            </a:endParaRPr>
          </a:p>
          <a:p>
            <a:pPr indent="-330200" lvl="0" marL="342900" rtl="0" algn="l">
              <a:spcBef>
                <a:spcPts val="120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Geo-Locator to Pinpoint exact location </a:t>
            </a:r>
            <a:endParaRPr sz="3000">
              <a:solidFill>
                <a:srgbClr val="000000"/>
              </a:solidFill>
              <a:latin typeface="Comic Sans MS"/>
              <a:ea typeface="Comic Sans MS"/>
              <a:cs typeface="Comic Sans MS"/>
              <a:sym typeface="Comic Sans MS"/>
            </a:endParaRPr>
          </a:p>
          <a:p>
            <a:pPr indent="-330200" lvl="0" marL="342900" rtl="0" algn="l">
              <a:spcBef>
                <a:spcPts val="120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Map to see current requests for help in exact position </a:t>
            </a:r>
            <a:endParaRPr sz="3000">
              <a:solidFill>
                <a:srgbClr val="000000"/>
              </a:solidFill>
              <a:latin typeface="Comic Sans MS"/>
              <a:ea typeface="Comic Sans MS"/>
              <a:cs typeface="Comic Sans MS"/>
              <a:sym typeface="Comic Sans MS"/>
            </a:endParaRPr>
          </a:p>
          <a:p>
            <a:pPr indent="-330200" lvl="0" marL="342900" rtl="0" algn="l">
              <a:spcBef>
                <a:spcPts val="120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 list of the current requests to go with the map </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type="title"/>
          </p:nvPr>
        </p:nvSpPr>
        <p:spPr>
          <a:xfrm>
            <a:off x="457200" y="521763"/>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sz="4400">
                <a:latin typeface="Comic Sans MS"/>
                <a:ea typeface="Comic Sans MS"/>
                <a:cs typeface="Comic Sans MS"/>
                <a:sym typeface="Comic Sans MS"/>
              </a:rPr>
              <a:t>Key Feature 2 - AI-Driven Matching</a:t>
            </a:r>
            <a:endParaRPr sz="4400">
              <a:latin typeface="Comic Sans MS"/>
              <a:ea typeface="Comic Sans MS"/>
              <a:cs typeface="Comic Sans MS"/>
              <a:sym typeface="Comic Sans MS"/>
            </a:endParaRPr>
          </a:p>
        </p:txBody>
      </p:sp>
      <p:sp>
        <p:nvSpPr>
          <p:cNvPr id="141" name="Google Shape;141;p5"/>
          <p:cNvSpPr txBox="1"/>
          <p:nvPr>
            <p:ph idx="1" type="body"/>
          </p:nvPr>
        </p:nvSpPr>
        <p:spPr>
          <a:xfrm>
            <a:off x="457200" y="2279825"/>
            <a:ext cx="82296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Victim submits request → matched to nearest volunteer</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FastAPI `/match/{request_id}` endpoint</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KNN on geolocation and request type</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Updates Firestore `assignedVolunteerId`</a:t>
            </a:r>
            <a:endParaRPr sz="3000">
              <a:solidFill>
                <a:srgbClr val="000000"/>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