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hnnMVkURoJPh+dcv5cbmDNAE0q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(Casey):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“Good [morning/afternoon], everyone. We are Team 2 from CS 3354: the Crowdsourced Disaster Relief Platform. I’m Casey Nguyen, and with me are Kevin Pulikkottil and Andy Jih. Today we’ll give a quick overview of our system, demo our key features, and share what we learned.”</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(Andy):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“On our resource page, volunteers or NGOs can post supplies—like water or blankets—then anyone can filter or search. The alerts screen—shown here—lists official notifications as soon as they’re posted. Behind the scenes, Firestore’s real-time listeners push updates to the UI.”</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(Andy):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“Here’s our high-level architecture: users interact with the Flutter app, which calls FastAPI endpoints. The backend reads and writes to Firestore and invokes our AI module for matching. We integrate Stripe for payments and Firebase Auth for authentication—keeping the system modular and scalable.”</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(Casey):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“Looking ahead, we’d add full offline support, track volunteer routes, and evolve our matching with more criteria. We’d also set up automated deployment and testing pipelines. That concludes our demo—thanks for your attention. We’re happy to take any questions!”</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057876b9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057876b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057876b9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057876b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(Casey):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“Disaster victims often can’t find help or resources quickly. Our platform lets victims submit requests from any device, matches them automatically to nearby volunteers using AI, and shows available supplies and emergency alerts in real time. We also support secure donations to fund relief.”</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057876b9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057876b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(Casey):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“We divided tasks so each of us could focus on our strengths. I handled overall coordination and the user-facing Flutter frontend. Kevin led the backend, database schema, and the AI matching engine. Andy built the UI screens and integrated them with our services.”</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(Casey):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“Our process followed a classic lifecycle: we started with proposals and requirements, then designed our domain model and classes. Next we implemented the frontend and backend in parallel, wrote tests and integrated everything, and finally polished for today’s demo.” [START DEMO]</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(Kevin):</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“We implemented secure sign-up and sign-in with Firebase Auth. Each user has a role—Victim, Volunteer, Admin—that governs what they can do. For donations, we redirect to Stripe’s hosted checkout; on success, a webhook creates a Donation record. This ensures PCI compliance and data privacy.”</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(Kevin):</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“Our AI matching service listens for new help requests, retrieves volunteer locations, then uses a K-Nearest Neighbors algorithm to pick the closest one. Once matched, the request document is updated and the volunteer sees it instantly. Let me show you how a request appears and gets assigned in real time.”</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3515ae30e2b_0_146"/>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3515ae30e2b_0_146"/>
          <p:cNvGrpSpPr/>
          <p:nvPr/>
        </p:nvGrpSpPr>
        <p:grpSpPr>
          <a:xfrm>
            <a:off x="830392" y="1588427"/>
            <a:ext cx="745763" cy="61102"/>
            <a:chOff x="4580561" y="2589004"/>
            <a:chExt cx="1064464" cy="25200"/>
          </a:xfrm>
        </p:grpSpPr>
        <p:sp>
          <p:nvSpPr>
            <p:cNvPr id="12" name="Google Shape;12;g3515ae30e2b_0_1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3515ae30e2b_0_1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3515ae30e2b_0_146"/>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3515ae30e2b_0_146"/>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3515ae30e2b_0_14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3515ae30e2b_0_210"/>
          <p:cNvGrpSpPr/>
          <p:nvPr/>
        </p:nvGrpSpPr>
        <p:grpSpPr>
          <a:xfrm>
            <a:off x="830392" y="5558926"/>
            <a:ext cx="745763" cy="61102"/>
            <a:chOff x="4580561" y="2589004"/>
            <a:chExt cx="1064464" cy="25200"/>
          </a:xfrm>
        </p:grpSpPr>
        <p:sp>
          <p:nvSpPr>
            <p:cNvPr id="75" name="Google Shape;75;g3515ae30e2b_0_2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3515ae30e2b_0_2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3515ae30e2b_0_210"/>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3515ae30e2b_0_210"/>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3515ae30e2b_0_21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3515ae30e2b_0_21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3515ae30e2b_0_2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g3515ae30e2b_0_2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85" name="Google Shape;85;g3515ae30e2b_0_2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g3515ae30e2b_0_2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g3515ae30e2b_0_2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3515ae30e2b_0_154"/>
          <p:cNvGrpSpPr/>
          <p:nvPr/>
        </p:nvGrpSpPr>
        <p:grpSpPr>
          <a:xfrm>
            <a:off x="830392" y="1588427"/>
            <a:ext cx="745763" cy="61102"/>
            <a:chOff x="4580561" y="2589004"/>
            <a:chExt cx="1064464" cy="25200"/>
          </a:xfrm>
        </p:grpSpPr>
        <p:sp>
          <p:nvSpPr>
            <p:cNvPr id="19" name="Google Shape;19;g3515ae30e2b_0_15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3515ae30e2b_0_15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3515ae30e2b_0_154"/>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3515ae30e2b_0_15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3515ae30e2b_0_160"/>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3515ae30e2b_0_160"/>
          <p:cNvGrpSpPr/>
          <p:nvPr/>
        </p:nvGrpSpPr>
        <p:grpSpPr>
          <a:xfrm>
            <a:off x="830392" y="1588427"/>
            <a:ext cx="745763" cy="61102"/>
            <a:chOff x="4580561" y="2589004"/>
            <a:chExt cx="1064464" cy="25200"/>
          </a:xfrm>
        </p:grpSpPr>
        <p:sp>
          <p:nvSpPr>
            <p:cNvPr id="26" name="Google Shape;26;g3515ae30e2b_0_16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3515ae30e2b_0_16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3515ae30e2b_0_160"/>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3515ae30e2b_0_160"/>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3515ae30e2b_0_16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3515ae30e2b_0_168"/>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3515ae30e2b_0_168"/>
          <p:cNvGrpSpPr/>
          <p:nvPr/>
        </p:nvGrpSpPr>
        <p:grpSpPr>
          <a:xfrm>
            <a:off x="830392" y="1588427"/>
            <a:ext cx="745763" cy="61102"/>
            <a:chOff x="4580561" y="2589004"/>
            <a:chExt cx="1064464" cy="25200"/>
          </a:xfrm>
        </p:grpSpPr>
        <p:sp>
          <p:nvSpPr>
            <p:cNvPr id="34" name="Google Shape;34;g3515ae30e2b_0_16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3515ae30e2b_0_16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3515ae30e2b_0_168"/>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3515ae30e2b_0_168"/>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3515ae30e2b_0_168"/>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3515ae30e2b_0_16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3515ae30e2b_0_17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3515ae30e2b_0_177"/>
          <p:cNvGrpSpPr/>
          <p:nvPr/>
        </p:nvGrpSpPr>
        <p:grpSpPr>
          <a:xfrm>
            <a:off x="830392" y="1588427"/>
            <a:ext cx="745763" cy="61102"/>
            <a:chOff x="4580561" y="2589004"/>
            <a:chExt cx="1064464" cy="25200"/>
          </a:xfrm>
        </p:grpSpPr>
        <p:sp>
          <p:nvSpPr>
            <p:cNvPr id="43" name="Google Shape;43;g3515ae30e2b_0_17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3515ae30e2b_0_17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3515ae30e2b_0_177"/>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3515ae30e2b_0_17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3515ae30e2b_0_18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3515ae30e2b_0_184"/>
          <p:cNvGrpSpPr/>
          <p:nvPr/>
        </p:nvGrpSpPr>
        <p:grpSpPr>
          <a:xfrm>
            <a:off x="830392" y="1588427"/>
            <a:ext cx="745763" cy="61102"/>
            <a:chOff x="4580561" y="2589004"/>
            <a:chExt cx="1064464" cy="25200"/>
          </a:xfrm>
        </p:grpSpPr>
        <p:sp>
          <p:nvSpPr>
            <p:cNvPr id="50" name="Google Shape;50;g3515ae30e2b_0_18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3515ae30e2b_0_18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3515ae30e2b_0_184"/>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3515ae30e2b_0_184"/>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3515ae30e2b_0_18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3515ae30e2b_0_192"/>
          <p:cNvGrpSpPr/>
          <p:nvPr/>
        </p:nvGrpSpPr>
        <p:grpSpPr>
          <a:xfrm>
            <a:off x="830392" y="5558926"/>
            <a:ext cx="745763" cy="61102"/>
            <a:chOff x="4580561" y="2589004"/>
            <a:chExt cx="1064464" cy="25200"/>
          </a:xfrm>
        </p:grpSpPr>
        <p:sp>
          <p:nvSpPr>
            <p:cNvPr id="57" name="Google Shape;57;g3515ae30e2b_0_19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3515ae30e2b_0_19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3515ae30e2b_0_192"/>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3515ae30e2b_0_19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3515ae30e2b_0_198"/>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3515ae30e2b_0_198"/>
          <p:cNvGrpSpPr/>
          <p:nvPr/>
        </p:nvGrpSpPr>
        <p:grpSpPr>
          <a:xfrm>
            <a:off x="830392" y="1588427"/>
            <a:ext cx="745763" cy="61102"/>
            <a:chOff x="4580561" y="2589004"/>
            <a:chExt cx="1064464" cy="25200"/>
          </a:xfrm>
        </p:grpSpPr>
        <p:sp>
          <p:nvSpPr>
            <p:cNvPr id="64" name="Google Shape;64;g3515ae30e2b_0_19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3515ae30e2b_0_19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3515ae30e2b_0_198"/>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3515ae30e2b_0_198"/>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3515ae30e2b_0_198"/>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3515ae30e2b_0_19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3515ae30e2b_0_207"/>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3515ae30e2b_0_20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3515ae30e2b_0_14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3515ae30e2b_0_14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3515ae30e2b_0_142"/>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729450" y="1763267"/>
            <a:ext cx="7688100" cy="2219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omic Sans MS"/>
                <a:ea typeface="Comic Sans MS"/>
                <a:cs typeface="Comic Sans MS"/>
                <a:sym typeface="Comic Sans MS"/>
              </a:rPr>
              <a:t>Crowdsourced Disaster Relief Platform</a:t>
            </a:r>
            <a:endParaRPr>
              <a:latin typeface="Comic Sans MS"/>
              <a:ea typeface="Comic Sans MS"/>
              <a:cs typeface="Comic Sans MS"/>
              <a:sym typeface="Comic Sans MS"/>
            </a:endParaRPr>
          </a:p>
        </p:txBody>
      </p:sp>
      <p:sp>
        <p:nvSpPr>
          <p:cNvPr id="93" name="Google Shape;93;p1"/>
          <p:cNvSpPr txBox="1"/>
          <p:nvPr>
            <p:ph idx="1" type="subTitle"/>
          </p:nvPr>
        </p:nvSpPr>
        <p:spPr>
          <a:xfrm>
            <a:off x="190575" y="3886200"/>
            <a:ext cx="8758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sz="3000">
                <a:latin typeface="Comic Sans MS"/>
                <a:ea typeface="Comic Sans MS"/>
                <a:cs typeface="Comic Sans MS"/>
                <a:sym typeface="Comic Sans MS"/>
              </a:rPr>
              <a:t>CS 3354.004 - Spring 2025</a:t>
            </a:r>
            <a:endParaRPr sz="3000">
              <a:latin typeface="Comic Sans MS"/>
              <a:ea typeface="Comic Sans MS"/>
              <a:cs typeface="Comic Sans MS"/>
              <a:sym typeface="Comic Sans MS"/>
            </a:endParaRPr>
          </a:p>
          <a:p>
            <a:pPr indent="0" lvl="0" marL="0" rtl="0" algn="ctr">
              <a:spcBef>
                <a:spcPts val="640"/>
              </a:spcBef>
              <a:spcAft>
                <a:spcPts val="0"/>
              </a:spcAft>
              <a:buClr>
                <a:srgbClr val="888888"/>
              </a:buClr>
              <a:buSzPts val="3200"/>
              <a:buNone/>
            </a:pPr>
            <a:r>
              <a:rPr lang="en-US" sz="3000">
                <a:latin typeface="Comic Sans MS"/>
                <a:ea typeface="Comic Sans MS"/>
                <a:cs typeface="Comic Sans MS"/>
                <a:sym typeface="Comic Sans MS"/>
              </a:rPr>
              <a:t>Team #2: Casey Nguyen, Kevin Pulikkottil, Andy Jih</a:t>
            </a:r>
            <a:endParaRPr sz="30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457200" y="53411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400">
                <a:latin typeface="Comic Sans MS"/>
                <a:ea typeface="Comic Sans MS"/>
                <a:cs typeface="Comic Sans MS"/>
                <a:sym typeface="Comic Sans MS"/>
              </a:rPr>
              <a:t>Key Feature 3 - Resource Inventory &amp; Alerts</a:t>
            </a:r>
            <a:endParaRPr sz="4400">
              <a:latin typeface="Comic Sans MS"/>
              <a:ea typeface="Comic Sans MS"/>
              <a:cs typeface="Comic Sans MS"/>
              <a:sym typeface="Comic Sans MS"/>
            </a:endParaRPr>
          </a:p>
        </p:txBody>
      </p:sp>
      <p:sp>
        <p:nvSpPr>
          <p:cNvPr id="147" name="Google Shape;147;p6"/>
          <p:cNvSpPr txBox="1"/>
          <p:nvPr>
            <p:ph idx="1" type="body"/>
          </p:nvPr>
        </p:nvSpPr>
        <p:spPr>
          <a:xfrm>
            <a:off x="346000" y="2205700"/>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Add a resour</a:t>
            </a:r>
            <a:r>
              <a:rPr lang="en-US" sz="3000">
                <a:solidFill>
                  <a:srgbClr val="000000"/>
                </a:solidFill>
                <a:latin typeface="Comic Sans MS"/>
                <a:ea typeface="Comic Sans MS"/>
                <a:cs typeface="Comic Sans MS"/>
                <a:sym typeface="Comic Sans MS"/>
              </a:rPr>
              <a:t>ce</a:t>
            </a:r>
            <a:r>
              <a:rPr lang="en-US" sz="3000">
                <a:solidFill>
                  <a:srgbClr val="000000"/>
                </a:solidFill>
                <a:latin typeface="Comic Sans MS"/>
                <a:ea typeface="Comic Sans MS"/>
                <a:cs typeface="Comic Sans MS"/>
                <a:sym typeface="Comic Sans MS"/>
              </a:rPr>
              <a:t>, filter / sort</a:t>
            </a:r>
            <a:r>
              <a:rPr lang="en-US" sz="3000">
                <a:solidFill>
                  <a:srgbClr val="000000"/>
                </a:solidFill>
                <a:latin typeface="Comic Sans MS"/>
                <a:ea typeface="Comic Sans MS"/>
                <a:cs typeface="Comic Sans MS"/>
                <a:sym typeface="Comic Sans MS"/>
              </a:rPr>
              <a:t> </a:t>
            </a:r>
            <a:r>
              <a:rPr lang="en-US" sz="3000">
                <a:solidFill>
                  <a:srgbClr val="000000"/>
                </a:solidFill>
                <a:latin typeface="Comic Sans MS"/>
                <a:ea typeface="Comic Sans MS"/>
                <a:cs typeface="Comic Sans MS"/>
                <a:sym typeface="Comic Sans MS"/>
              </a:rPr>
              <a:t>, search supplies by location/quantity</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Admin posts alerts → real-time Firestore updates</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Flutter UI with real-time subscriptions</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System Architecture</a:t>
            </a:r>
            <a:endParaRPr>
              <a:solidFill>
                <a:srgbClr val="000000"/>
              </a:solidFill>
              <a:latin typeface="Comic Sans MS"/>
              <a:ea typeface="Comic Sans MS"/>
              <a:cs typeface="Comic Sans MS"/>
              <a:sym typeface="Comic Sans MS"/>
            </a:endParaRPr>
          </a:p>
        </p:txBody>
      </p:sp>
      <p:sp>
        <p:nvSpPr>
          <p:cNvPr id="153" name="Google Shape;15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solidFill>
                <a:srgbClr val="000000"/>
              </a:solidFill>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Frontend: Flutter web/mobile</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Backend: FastAPI + Firebase</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Database: Firestore (NoSQL)</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AI Module: matching_ai.py (GeoPy + scikit-learn)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Third-Party: Stripe, Google Maps API</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Future Work &amp; Wrap-Up</a:t>
            </a:r>
            <a:endParaRPr>
              <a:solidFill>
                <a:srgbClr val="000000"/>
              </a:solidFill>
              <a:latin typeface="Comic Sans MS"/>
              <a:ea typeface="Comic Sans MS"/>
              <a:cs typeface="Comic Sans MS"/>
              <a:sym typeface="Comic Sans MS"/>
            </a:endParaRPr>
          </a:p>
        </p:txBody>
      </p:sp>
      <p:sp>
        <p:nvSpPr>
          <p:cNvPr id="159" name="Google Shape;159;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Offline request queuing</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Volunteer progress tracking</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Advanced AI optimization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CI/CD pipeline and deployment automation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Thank you! Questions?</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5057876b94_0_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400">
                <a:latin typeface="Comic Sans MS"/>
                <a:ea typeface="Comic Sans MS"/>
                <a:cs typeface="Comic Sans MS"/>
                <a:sym typeface="Comic Sans MS"/>
              </a:rPr>
              <a:t>Who </a:t>
            </a:r>
            <a:endParaRPr sz="4400">
              <a:latin typeface="Comic Sans MS"/>
              <a:ea typeface="Comic Sans MS"/>
              <a:cs typeface="Comic Sans MS"/>
              <a:sym typeface="Comic Sans MS"/>
            </a:endParaRPr>
          </a:p>
        </p:txBody>
      </p:sp>
      <p:sp>
        <p:nvSpPr>
          <p:cNvPr id="99" name="Google Shape;99;g35057876b94_0_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19100" lvl="0" marL="457200" rtl="0" algn="l">
              <a:spcBef>
                <a:spcPts val="36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Disaster Victims </a:t>
            </a:r>
            <a:endParaRPr sz="3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Regular users </a:t>
            </a:r>
            <a:endParaRPr sz="3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Donors</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5057876b94_0_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400">
                <a:latin typeface="Comic Sans MS"/>
                <a:ea typeface="Comic Sans MS"/>
                <a:cs typeface="Comic Sans MS"/>
                <a:sym typeface="Comic Sans MS"/>
              </a:rPr>
              <a:t>What </a:t>
            </a:r>
            <a:endParaRPr sz="4400">
              <a:latin typeface="Comic Sans MS"/>
              <a:ea typeface="Comic Sans MS"/>
              <a:cs typeface="Comic Sans MS"/>
              <a:sym typeface="Comic Sans MS"/>
            </a:endParaRPr>
          </a:p>
        </p:txBody>
      </p:sp>
      <p:sp>
        <p:nvSpPr>
          <p:cNvPr id="105" name="Google Shape;105;g35057876b94_0_2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10000"/>
          </a:bodyPr>
          <a:lstStyle/>
          <a:p>
            <a:pPr indent="-419100" lvl="0" marL="457200" rtl="0" algn="l">
              <a:spcBef>
                <a:spcPts val="36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Disaster Victims to request for help at exact location </a:t>
            </a:r>
            <a:endParaRPr sz="3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and Bystanders to get real-time updates on disasters</a:t>
            </a:r>
            <a:endParaRPr sz="3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to view </a:t>
            </a:r>
            <a:r>
              <a:rPr lang="en-US" sz="3000">
                <a:solidFill>
                  <a:srgbClr val="000000"/>
                </a:solidFill>
                <a:latin typeface="Comic Sans MS"/>
                <a:ea typeface="Comic Sans MS"/>
                <a:cs typeface="Comic Sans MS"/>
                <a:sym typeface="Comic Sans MS"/>
              </a:rPr>
              <a:t>available</a:t>
            </a:r>
            <a:r>
              <a:rPr lang="en-US" sz="3000">
                <a:solidFill>
                  <a:srgbClr val="000000"/>
                </a:solidFill>
                <a:latin typeface="Comic Sans MS"/>
                <a:ea typeface="Comic Sans MS"/>
                <a:cs typeface="Comic Sans MS"/>
                <a:sym typeface="Comic Sans MS"/>
              </a:rPr>
              <a:t> resources by quantity and city </a:t>
            </a:r>
            <a:endParaRPr sz="3000">
              <a:solidFill>
                <a:srgbClr val="000000"/>
              </a:solidFill>
              <a:latin typeface="Comic Sans MS"/>
              <a:ea typeface="Comic Sans MS"/>
              <a:cs typeface="Comic Sans MS"/>
              <a:sym typeface="Comic Sans MS"/>
            </a:endParaRPr>
          </a:p>
          <a:p>
            <a:pPr indent="0" lvl="0" marL="457200" rtl="0" algn="l">
              <a:spcBef>
                <a:spcPts val="1200"/>
              </a:spcBef>
              <a:spcAft>
                <a:spcPts val="0"/>
              </a:spcAft>
              <a:buNone/>
            </a:pPr>
            <a:r>
              <a:t/>
            </a:r>
            <a:endParaRPr sz="3000">
              <a:latin typeface="Comic Sans MS"/>
              <a:ea typeface="Comic Sans MS"/>
              <a:cs typeface="Comic Sans MS"/>
              <a:sym typeface="Comic Sans MS"/>
            </a:endParaRPr>
          </a:p>
          <a:p>
            <a:pPr indent="0" lvl="0" marL="457200" rtl="0" algn="l">
              <a:spcBef>
                <a:spcPts val="1200"/>
              </a:spcBef>
              <a:spcAft>
                <a:spcPts val="1200"/>
              </a:spcAft>
              <a:buNone/>
            </a:pPr>
            <a:r>
              <a:t/>
            </a:r>
            <a:endParaRPr sz="30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Problem Overview</a:t>
            </a:r>
            <a:endParaRPr>
              <a:solidFill>
                <a:srgbClr val="000000"/>
              </a:solidFill>
              <a:latin typeface="Comic Sans MS"/>
              <a:ea typeface="Comic Sans MS"/>
              <a:cs typeface="Comic Sans MS"/>
              <a:sym typeface="Comic Sans MS"/>
            </a:endParaRPr>
          </a:p>
        </p:txBody>
      </p:sp>
      <p:sp>
        <p:nvSpPr>
          <p:cNvPr id="111" name="Google Shape;11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need fast, reliable aid during disasters</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Scattered resources, delayed matching, poor visibility</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need to be alert in real-time during disasters </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need a way to located resources </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5057876b94_0_1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400">
                <a:latin typeface="Comic Sans MS"/>
                <a:ea typeface="Comic Sans MS"/>
                <a:cs typeface="Comic Sans MS"/>
                <a:sym typeface="Comic Sans MS"/>
              </a:rPr>
              <a:t>Solution Overview </a:t>
            </a:r>
            <a:endParaRPr sz="4400">
              <a:latin typeface="Comic Sans MS"/>
              <a:ea typeface="Comic Sans MS"/>
              <a:cs typeface="Comic Sans MS"/>
              <a:sym typeface="Comic Sans MS"/>
            </a:endParaRPr>
          </a:p>
        </p:txBody>
      </p:sp>
      <p:sp>
        <p:nvSpPr>
          <p:cNvPr id="117" name="Google Shape;117;g35057876b94_0_1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Platform for real-time help requests</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AI-driven matching + resource inventory + alerts + donations</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 place where victims can see available resources in the area </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can get real-time updates </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can request for immediate aid</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Team &amp; Roles</a:t>
            </a:r>
            <a:endParaRPr>
              <a:solidFill>
                <a:srgbClr val="000000"/>
              </a:solidFill>
              <a:latin typeface="Comic Sans MS"/>
              <a:ea typeface="Comic Sans MS"/>
              <a:cs typeface="Comic Sans MS"/>
              <a:sym typeface="Comic Sans MS"/>
            </a:endParaRPr>
          </a:p>
        </p:txBody>
      </p:sp>
      <p:sp>
        <p:nvSpPr>
          <p:cNvPr id="123" name="Google Shape;1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Casey Nguyen: Project management, frontend coordination / im</a:t>
            </a:r>
            <a:r>
              <a:rPr lang="en-US" sz="3000">
                <a:solidFill>
                  <a:srgbClr val="000000"/>
                </a:solidFill>
                <a:latin typeface="Comic Sans MS"/>
                <a:ea typeface="Comic Sans MS"/>
                <a:cs typeface="Comic Sans MS"/>
                <a:sym typeface="Comic Sans MS"/>
              </a:rPr>
              <a:t>plementation</a:t>
            </a:r>
            <a:r>
              <a:rPr lang="en-US" sz="3000">
                <a:solidFill>
                  <a:srgbClr val="000000"/>
                </a:solidFill>
                <a:latin typeface="Comic Sans MS"/>
                <a:ea typeface="Comic Sans MS"/>
                <a:cs typeface="Comic Sans MS"/>
                <a:sym typeface="Comic Sans MS"/>
              </a:rPr>
              <a:t>, UI Desig</a:t>
            </a:r>
            <a:r>
              <a:rPr lang="en-US" sz="3000">
                <a:solidFill>
                  <a:srgbClr val="000000"/>
                </a:solidFill>
                <a:latin typeface="Comic Sans MS"/>
                <a:ea typeface="Comic Sans MS"/>
                <a:cs typeface="Comic Sans MS"/>
                <a:sym typeface="Comic Sans MS"/>
              </a:rPr>
              <a:t>n,</a:t>
            </a:r>
            <a:r>
              <a:rPr lang="en-US" sz="3000">
                <a:solidFill>
                  <a:srgbClr val="000000"/>
                </a:solidFill>
                <a:latin typeface="Comic Sans MS"/>
                <a:ea typeface="Comic Sans MS"/>
                <a:cs typeface="Comic Sans MS"/>
                <a:sym typeface="Comic Sans MS"/>
              </a:rPr>
              <a:t> documentation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Kevin Pulikkottil: Lead backend architect, AI matching, database design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Andy Jih: Frontend implementation, UI design, integration</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Project </a:t>
            </a:r>
            <a:r>
              <a:rPr lang="en-US" sz="4400">
                <a:solidFill>
                  <a:srgbClr val="000000"/>
                </a:solidFill>
                <a:latin typeface="Comic Sans MS"/>
                <a:ea typeface="Comic Sans MS"/>
                <a:cs typeface="Comic Sans MS"/>
                <a:sym typeface="Comic Sans MS"/>
              </a:rPr>
              <a:t>Roadmap</a:t>
            </a:r>
            <a:endParaRPr sz="4400">
              <a:solidFill>
                <a:srgbClr val="000000"/>
              </a:solidFill>
              <a:latin typeface="Comic Sans MS"/>
              <a:ea typeface="Comic Sans MS"/>
              <a:cs typeface="Comic Sans MS"/>
              <a:sym typeface="Comic Sans MS"/>
            </a:endParaRPr>
          </a:p>
        </p:txBody>
      </p:sp>
      <p:sp>
        <p:nvSpPr>
          <p:cNvPr id="129" name="Google Shape;129;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000">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Proposal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Requirements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Domain &amp; Class Design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Implementation: Frontend &amp; Backend</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Testing &amp; Integration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Demo &amp; Final Refinement</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457200" y="54646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400">
                <a:latin typeface="Comic Sans MS"/>
                <a:ea typeface="Comic Sans MS"/>
                <a:cs typeface="Comic Sans MS"/>
                <a:sym typeface="Comic Sans MS"/>
              </a:rPr>
              <a:t>Key Feature 1 - Request Help </a:t>
            </a:r>
            <a:endParaRPr sz="4400">
              <a:latin typeface="Comic Sans MS"/>
              <a:ea typeface="Comic Sans MS"/>
              <a:cs typeface="Comic Sans MS"/>
              <a:sym typeface="Comic Sans MS"/>
            </a:endParaRPr>
          </a:p>
        </p:txBody>
      </p:sp>
      <p:sp>
        <p:nvSpPr>
          <p:cNvPr id="135" name="Google Shape;13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Medical, food , shelter request help options</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Geo-Locator to Pinpoint exact location </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Map to see current requests for help in exact position </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 list of the current requests to go with the map </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457200" y="52176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400">
                <a:latin typeface="Comic Sans MS"/>
                <a:ea typeface="Comic Sans MS"/>
                <a:cs typeface="Comic Sans MS"/>
                <a:sym typeface="Comic Sans MS"/>
              </a:rPr>
              <a:t>Key Feature 2 - AI-Driven Matching</a:t>
            </a:r>
            <a:endParaRPr sz="4400">
              <a:latin typeface="Comic Sans MS"/>
              <a:ea typeface="Comic Sans MS"/>
              <a:cs typeface="Comic Sans MS"/>
              <a:sym typeface="Comic Sans MS"/>
            </a:endParaRPr>
          </a:p>
        </p:txBody>
      </p:sp>
      <p:sp>
        <p:nvSpPr>
          <p:cNvPr id="141" name="Google Shape;141;p5"/>
          <p:cNvSpPr txBox="1"/>
          <p:nvPr>
            <p:ph idx="1" type="body"/>
          </p:nvPr>
        </p:nvSpPr>
        <p:spPr>
          <a:xfrm>
            <a:off x="457200" y="2279825"/>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 submits request → matched to nearest volunteer</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FastAPI `/match/{request_id}` endpoint</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KNN on geolocation and request type</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Updates Firestore `assignedVolunteerId`</a:t>
            </a:r>
            <a:endParaRPr sz="3000">
              <a:solidFill>
                <a:srgbClr val="000000"/>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