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9"/>
    <p:restoredTop sz="96327"/>
  </p:normalViewPr>
  <p:slideViewPr>
    <p:cSldViewPr snapToGrid="0" snapToObjects="1">
      <p:cViewPr varScale="1">
        <p:scale>
          <a:sx n="65" d="100"/>
          <a:sy n="65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5DA95-7917-D209-7906-E828C7DFC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9C89F0-327F-2430-D5EC-D9256A18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B6B1DF-8F6E-1348-87F3-051215D4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2822-764E-FA48-89CB-084361D8B16C}" type="datetimeFigureOut">
              <a:rPr kumimoji="1" lang="zh-TW" altLang="en-US" smtClean="0"/>
              <a:t>2022/5/27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A74A22-405F-6FC2-D9D5-2F926C8E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35CF3E-E65D-1187-859C-25C36D6D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E3CE-1803-2B4B-BC92-195CBB3DBD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230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1087A1-3458-63C5-B750-1CCB68FD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BB33EE-7806-09B1-28D7-7C4A83E01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DF4DD0-CDF7-D019-9787-E3B9C77A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2822-764E-FA48-89CB-084361D8B16C}" type="datetimeFigureOut">
              <a:rPr kumimoji="1" lang="zh-TW" altLang="en-US" smtClean="0"/>
              <a:t>2022/5/27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6800E2-F2D2-103B-B4F2-F8A9C41F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D9EC8C-2834-B973-66CB-90D72EE3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E3CE-1803-2B4B-BC92-195CBB3DBD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739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FA48327-C294-ABC8-D7BB-BC06333CC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2B52B6-3780-C6FB-17C3-413700869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37DF2-B8D3-C055-6570-3EC6E46D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2822-764E-FA48-89CB-084361D8B16C}" type="datetimeFigureOut">
              <a:rPr kumimoji="1" lang="zh-TW" altLang="en-US" smtClean="0"/>
              <a:t>2022/5/27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041361-D219-3180-8625-3F914ED1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00D41F-452A-3EC8-748D-88022FE2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E3CE-1803-2B4B-BC92-195CBB3DBD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465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27CF5-EBD7-594E-743D-F7AF77BE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216312-0080-2496-646D-9AF36A0C0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56DE3F-2A51-0483-FD5D-026593DA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2822-764E-FA48-89CB-084361D8B16C}" type="datetimeFigureOut">
              <a:rPr kumimoji="1" lang="zh-TW" altLang="en-US" smtClean="0"/>
              <a:t>2022/5/27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BF189D-0009-AB35-5DE2-71107DB8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F0D5F5-4252-84F6-9E59-75039A5A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E3CE-1803-2B4B-BC92-195CBB3DBD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832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71EDDC-D304-AC84-594F-DDAF0D3C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8C8BD6-877F-A1EC-18DD-79B5EDEA1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3BFE7F-C3C0-2E85-ED04-4C2799CC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2822-764E-FA48-89CB-084361D8B16C}" type="datetimeFigureOut">
              <a:rPr kumimoji="1" lang="zh-TW" altLang="en-US" smtClean="0"/>
              <a:t>2022/5/27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42C348-A737-7027-EDBC-700B63D6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0803C2-4261-3046-99D1-3AF3E687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E3CE-1803-2B4B-BC92-195CBB3DBD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331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5AEDF-DC11-19A1-9C7F-80E5DAC4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BCDF8-42D2-F71F-63E3-8924124DB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631AC6-0CB6-2B6C-601C-1ADDACFD5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5062E6-7D5A-A932-C713-018DE6A3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2822-764E-FA48-89CB-084361D8B16C}" type="datetimeFigureOut">
              <a:rPr kumimoji="1" lang="zh-TW" altLang="en-US" smtClean="0"/>
              <a:t>2022/5/27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F54DCC-E6D3-8123-2111-66156AB6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5B1E8B-E86D-BEBC-3294-C81201DA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E3CE-1803-2B4B-BC92-195CBB3DBD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759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A956F6-0D39-0E49-AAAE-20FC0959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FC3A5A-0055-FD9D-5BDB-8245D25E2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A7A55B-87E4-9543-6A31-FA73AE544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6E697D6-AE22-0439-D947-6B5395394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34B143-5172-95DA-F3AA-8580D42AF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0BAE4A9-2E62-F5CB-E939-202055EE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2822-764E-FA48-89CB-084361D8B16C}" type="datetimeFigureOut">
              <a:rPr kumimoji="1" lang="zh-TW" altLang="en-US" smtClean="0"/>
              <a:t>2022/5/27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7E8F816-EC87-55A2-49E1-A03F82659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A1BB43E-6029-4E49-AF3C-A17DC26A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E3CE-1803-2B4B-BC92-195CBB3DBD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12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A9EE2-0BE6-FDB1-C559-9C94B645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CF90D2B-8F09-41BD-1136-1E33BE9D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2822-764E-FA48-89CB-084361D8B16C}" type="datetimeFigureOut">
              <a:rPr kumimoji="1" lang="zh-TW" altLang="en-US" smtClean="0"/>
              <a:t>2022/5/27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3CDB57-C805-F30F-5C03-830EBDF0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6D65484-7C63-BC18-CEDD-6E3C1957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E3CE-1803-2B4B-BC92-195CBB3DBD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194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9356F3C-3780-509A-F1F4-7DBA811E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2822-764E-FA48-89CB-084361D8B16C}" type="datetimeFigureOut">
              <a:rPr kumimoji="1" lang="zh-TW" altLang="en-US" smtClean="0"/>
              <a:t>2022/5/27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284B630-D6A1-E962-AF55-F5544BFC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0141B0-E6C2-7F66-4E69-ED7B70D1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E3CE-1803-2B4B-BC92-195CBB3DBD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9013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13C0B-ADDC-1676-6B0F-1148ECEA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9E9DAA-9959-0906-7EAE-D4F3C6F7F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C06631-00A4-E29E-4946-5D363CAC9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ED7227-5999-EC8D-24D9-FAA8227D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2822-764E-FA48-89CB-084361D8B16C}" type="datetimeFigureOut">
              <a:rPr kumimoji="1" lang="zh-TW" altLang="en-US" smtClean="0"/>
              <a:t>2022/5/27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D26EFB-0BAD-1180-2C16-DA69BBBA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EF66EA-2BE3-F32B-E606-A6E7EC01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E3CE-1803-2B4B-BC92-195CBB3DBD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321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5F7BBB-ADFD-DCFE-62D1-59B81EA3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9136E6A-40DB-785A-2C2F-576E99BCC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3DF3E7-E720-ED1C-77E7-EB3E19E27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2611D1-1A6D-8E37-AC8C-AA0FD90A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2822-764E-FA48-89CB-084361D8B16C}" type="datetimeFigureOut">
              <a:rPr kumimoji="1" lang="zh-TW" altLang="en-US" smtClean="0"/>
              <a:t>2022/5/27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0D096F-C995-8452-14A5-4A58F2A7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0E0B72-91B2-C32A-D188-F968C5E5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E3CE-1803-2B4B-BC92-195CBB3DBD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069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60696A2-2EF2-C9DC-74CE-E66565F8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E49B09-E61F-174E-CE51-20D900A25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8ABD3E-170E-2364-DCC1-9494B2BA9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C2822-764E-FA48-89CB-084361D8B16C}" type="datetimeFigureOut">
              <a:rPr kumimoji="1" lang="zh-TW" altLang="en-US" smtClean="0"/>
              <a:t>2022/5/27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DC9DCE-E333-7B3C-BC6E-3546CB157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702137-F5B7-574D-5B56-FCA538839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8E3CE-1803-2B4B-BC92-195CBB3DBD8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707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D9777-CE21-B4DB-8EA3-0AE7E5FB3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Tiny BASIC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15E4A7-0D3E-235C-B2B4-A31DD79E9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Chung-Yuan Huang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438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3C59E-9FAD-B549-F837-781726F6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Requirements (1/4)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7EC6F7-B510-C16C-061D-F92A3A422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8430"/>
          </a:xfrm>
        </p:spPr>
        <p:txBody>
          <a:bodyPr>
            <a:normAutofit lnSpcReduction="10000"/>
          </a:bodyPr>
          <a:lstStyle/>
          <a:p>
            <a:r>
              <a:rPr kumimoji="1" lang="en-US" altLang="zh-TW" dirty="0"/>
              <a:t>GOSUB / RETURN (20 points)</a:t>
            </a:r>
          </a:p>
          <a:p>
            <a:pPr lvl="1"/>
            <a:r>
              <a:rPr kumimoji="1" lang="en-US" altLang="zh-TW" dirty="0"/>
              <a:t>GOSUB is used to invoke a subroutine at the specified statement number.</a:t>
            </a:r>
          </a:p>
          <a:p>
            <a:pPr lvl="1"/>
            <a:r>
              <a:rPr kumimoji="1" lang="en-US" altLang="zh-TW" dirty="0"/>
              <a:t>RETURN is used, within the subroutine, to cause Tiny BASIC to pass control to the statement that immediately follows the GOSUB command that caused the subroutine to execute.</a:t>
            </a:r>
          </a:p>
          <a:p>
            <a:pPr lvl="1"/>
            <a:r>
              <a:rPr kumimoji="1" lang="en-US" altLang="zh-TW" dirty="0"/>
              <a:t>GOSUB / RETURN can be nested (10 points)</a:t>
            </a:r>
          </a:p>
          <a:p>
            <a:pPr lvl="1"/>
            <a:r>
              <a:rPr kumimoji="1" lang="en-US" altLang="zh-TW" dirty="0"/>
              <a:t>100 GOSUB 200</a:t>
            </a:r>
          </a:p>
          <a:p>
            <a:pPr lvl="1"/>
            <a:r>
              <a:rPr kumimoji="1" lang="en-US" altLang="zh-TW" dirty="0"/>
              <a:t>110 PRINT “HERE”</a:t>
            </a:r>
          </a:p>
          <a:p>
            <a:pPr lvl="1"/>
            <a:r>
              <a:rPr kumimoji="1" lang="en-US" altLang="zh-TW" dirty="0"/>
              <a:t>200 PRINT ”Hello, World!”</a:t>
            </a:r>
          </a:p>
          <a:p>
            <a:pPr lvl="1"/>
            <a:r>
              <a:rPr kumimoji="1" lang="en-US" altLang="zh-TW" dirty="0"/>
              <a:t>205 GOSUB 300</a:t>
            </a:r>
          </a:p>
          <a:p>
            <a:pPr lvl="1"/>
            <a:r>
              <a:rPr kumimoji="1" lang="en-US" altLang="zh-TW" dirty="0"/>
              <a:t>210 RETURN</a:t>
            </a:r>
          </a:p>
          <a:p>
            <a:pPr lvl="1"/>
            <a:r>
              <a:rPr kumimoji="1" lang="en-US" altLang="zh-TW" dirty="0"/>
              <a:t>300 PRINT “2</a:t>
            </a:r>
            <a:r>
              <a:rPr kumimoji="1" lang="en-US" altLang="zh-TW" baseline="30000" dirty="0"/>
              <a:t>nd</a:t>
            </a:r>
            <a:r>
              <a:rPr kumimoji="1" lang="en-US" altLang="zh-TW" dirty="0"/>
              <a:t>”</a:t>
            </a:r>
          </a:p>
          <a:p>
            <a:pPr lvl="1"/>
            <a:r>
              <a:rPr kumimoji="1" lang="en-US" altLang="zh-TW" dirty="0"/>
              <a:t>310 RETURN</a:t>
            </a:r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362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C6FFE-312F-7782-0E9C-F72A75AE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Requirements (2/4)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F74055-220C-B1BA-C809-FC17CF7C2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IF &lt;expression&gt; THEN &lt;command&gt; ELSE &lt;command&gt;</a:t>
            </a:r>
          </a:p>
          <a:p>
            <a:r>
              <a:rPr kumimoji="1" lang="en-US" altLang="zh-TW" dirty="0"/>
              <a:t>IF &lt;</a:t>
            </a:r>
            <a:r>
              <a:rPr kumimoji="1" lang="zh-TW" altLang="en-US" dirty="0"/>
              <a:t>表達式</a:t>
            </a:r>
            <a:r>
              <a:rPr kumimoji="1" lang="en-US" altLang="zh-TW" dirty="0"/>
              <a:t>&gt; THEN &lt;</a:t>
            </a:r>
            <a:r>
              <a:rPr kumimoji="1" lang="zh-TW" altLang="en-US" dirty="0"/>
              <a:t>命令</a:t>
            </a:r>
            <a:r>
              <a:rPr kumimoji="1" lang="en-US" altLang="zh-TW" dirty="0"/>
              <a:t>&gt; ELSE &lt;</a:t>
            </a:r>
            <a:r>
              <a:rPr kumimoji="1" lang="zh-TW" altLang="en-US" dirty="0"/>
              <a:t>命令</a:t>
            </a:r>
            <a:r>
              <a:rPr kumimoji="1" lang="en-US" altLang="zh-TW" dirty="0"/>
              <a:t>&gt;</a:t>
            </a:r>
          </a:p>
          <a:p>
            <a:pPr lvl="1"/>
            <a:r>
              <a:rPr kumimoji="1" lang="en-US" altLang="zh-TW" dirty="0"/>
              <a:t>5 points</a:t>
            </a:r>
          </a:p>
          <a:p>
            <a:r>
              <a:rPr kumimoji="1" lang="en-US" altLang="zh-TW" dirty="0"/>
              <a:t>GOTOXY(row, column)</a:t>
            </a:r>
          </a:p>
          <a:p>
            <a:pPr lvl="1"/>
            <a:r>
              <a:rPr kumimoji="1" lang="en-US" altLang="zh-TW" dirty="0"/>
              <a:t>5 points</a:t>
            </a:r>
          </a:p>
          <a:p>
            <a:r>
              <a:rPr kumimoji="1" lang="en-US" altLang="zh-TW" dirty="0"/>
              <a:t>Extend operators</a:t>
            </a:r>
          </a:p>
          <a:p>
            <a:pPr lvl="1"/>
            <a:r>
              <a:rPr kumimoji="1" lang="en-US" altLang="zh-TW" dirty="0"/>
              <a:t>&lt;&lt; (left shift), &gt;&gt; (right shift)</a:t>
            </a:r>
          </a:p>
          <a:p>
            <a:pPr lvl="1"/>
            <a:r>
              <a:rPr kumimoji="1" lang="en-US" altLang="zh-TW" dirty="0"/>
              <a:t>5 points per operator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514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6B3A62-57C7-6A65-F5EB-86839492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Requirements (3/4)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929BB8-A789-06A4-0941-4217DA9E6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TW" dirty="0"/>
              <a:t>SAVE &lt;</a:t>
            </a:r>
            <a:r>
              <a:rPr kumimoji="1" lang="en-US" altLang="zh-TW" dirty="0" err="1"/>
              <a:t>filename.tb</a:t>
            </a:r>
            <a:r>
              <a:rPr kumimoji="1" lang="en-US" altLang="zh-TW" dirty="0"/>
              <a:t>&gt;</a:t>
            </a:r>
          </a:p>
          <a:p>
            <a:pPr lvl="1"/>
            <a:r>
              <a:rPr kumimoji="1" lang="en-US" altLang="zh-TW" dirty="0"/>
              <a:t>10 points</a:t>
            </a:r>
          </a:p>
          <a:p>
            <a:r>
              <a:rPr kumimoji="1" lang="en-US" altLang="zh-TW" dirty="0"/>
              <a:t>LOAD &lt;</a:t>
            </a:r>
            <a:r>
              <a:rPr kumimoji="1" lang="en-US" altLang="zh-TW" dirty="0" err="1"/>
              <a:t>filename.tb</a:t>
            </a:r>
            <a:r>
              <a:rPr kumimoji="1" lang="en-US" altLang="zh-TW" dirty="0"/>
              <a:t>&gt;</a:t>
            </a:r>
          </a:p>
          <a:p>
            <a:pPr lvl="1"/>
            <a:r>
              <a:rPr kumimoji="1" lang="en-US" altLang="zh-TW" dirty="0"/>
              <a:t>10 points</a:t>
            </a:r>
          </a:p>
          <a:p>
            <a:r>
              <a:rPr kumimoji="1" lang="en-US" altLang="zh-TW" dirty="0"/>
              <a:t>FOR &lt;variable&gt; = &lt;number&gt; TO &lt;number&gt; DO &lt;command&gt;</a:t>
            </a:r>
          </a:p>
          <a:p>
            <a:pPr lvl="1"/>
            <a:r>
              <a:rPr kumimoji="1" lang="en-US" altLang="zh-TW" dirty="0"/>
              <a:t>The FOR command is used to set up execution loops.</a:t>
            </a:r>
          </a:p>
          <a:p>
            <a:pPr lvl="1"/>
            <a:r>
              <a:rPr kumimoji="1" lang="en-US" altLang="zh-TW" dirty="0"/>
              <a:t>100 FOR X = 1 TO 100 DO PRINT “Hello, World!”</a:t>
            </a:r>
          </a:p>
          <a:p>
            <a:pPr lvl="1"/>
            <a:r>
              <a:rPr kumimoji="1" lang="en-US" altLang="zh-TW" dirty="0"/>
              <a:t>20 points</a:t>
            </a:r>
          </a:p>
          <a:p>
            <a:pPr marL="457200" lvl="1" indent="0">
              <a:buNone/>
            </a:pPr>
            <a:r>
              <a:rPr kumimoji="1" lang="en-US" altLang="zh-TW" dirty="0"/>
              <a:t>100 FOR I = 1 TO 10 STEP 2</a:t>
            </a:r>
          </a:p>
          <a:p>
            <a:pPr marL="914400" lvl="1" indent="-457200">
              <a:buAutoNum type="arabicPlain" startAt="110"/>
            </a:pPr>
            <a:r>
              <a:rPr kumimoji="1" lang="en-US" altLang="zh-TW" dirty="0"/>
              <a:t>PRINT “Hello, World!”</a:t>
            </a:r>
          </a:p>
          <a:p>
            <a:pPr marL="457200" lvl="1" indent="0">
              <a:buNone/>
            </a:pPr>
            <a:r>
              <a:rPr kumimoji="1" lang="en-US" altLang="zh-TW" dirty="0"/>
              <a:t>120 NEXT I (30~40 points)</a:t>
            </a:r>
          </a:p>
          <a:p>
            <a:r>
              <a:rPr kumimoji="1" lang="en-US" altLang="zh-TW" dirty="0"/>
              <a:t>STOP</a:t>
            </a:r>
          </a:p>
          <a:p>
            <a:pPr lvl="1"/>
            <a:r>
              <a:rPr kumimoji="1" lang="en-US" altLang="zh-TW" dirty="0"/>
              <a:t>Used to stops the execution of a Tiny BASIC program and passes control to the Tiny BASIC monitor.</a:t>
            </a:r>
            <a:r>
              <a:rPr kumimoji="1" lang="zh-TW" altLang="zh-TW" dirty="0"/>
              <a:t>用於停止 Tiny BASIC 程序的執行並將控制權傳遞給 Tiny BASIC 監視器 </a:t>
            </a:r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44870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3EEF7-9DDB-DB43-BC05-1324954B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Requirements (4/4)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04346B-2339-6DB7-1ECA-D50B734E7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STOP</a:t>
            </a:r>
          </a:p>
          <a:p>
            <a:pPr lvl="1"/>
            <a:r>
              <a:rPr kumimoji="1" lang="en-US" altLang="zh-TW" dirty="0"/>
              <a:t>Used to stops the execution of a Tiny BASIC program and passes control to the Tiny BASIC monitor.</a:t>
            </a:r>
          </a:p>
          <a:p>
            <a:pPr lvl="1"/>
            <a:r>
              <a:rPr kumimoji="1" lang="en-US" altLang="zh-TW" dirty="0"/>
              <a:t>5 points</a:t>
            </a:r>
          </a:p>
          <a:p>
            <a:r>
              <a:rPr kumimoji="1" lang="en-US" altLang="zh-TW" dirty="0"/>
              <a:t>Math functions</a:t>
            </a:r>
          </a:p>
          <a:p>
            <a:pPr lvl="1"/>
            <a:r>
              <a:rPr kumimoji="1" lang="en-US" altLang="zh-TW" dirty="0"/>
              <a:t>ABS(), SIN(), COS(), …</a:t>
            </a:r>
          </a:p>
          <a:p>
            <a:pPr lvl="1"/>
            <a:r>
              <a:rPr kumimoji="1" lang="en-US" altLang="zh-TW" dirty="0"/>
              <a:t>5 points per function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813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C54ADD-2000-818C-D7AE-91C0081A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How to run Tiny BASIC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878BAC-6CAC-904E-EC21-D1C19DF0F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Clone this program </a:t>
            </a:r>
            <a:r>
              <a:rPr kumimoji="1" lang="en-US" altLang="zh-TW" dirty="0" err="1"/>
              <a:t>tb.py</a:t>
            </a:r>
            <a:r>
              <a:rPr kumimoji="1" lang="en-US" altLang="zh-TW" dirty="0"/>
              <a:t> and run $ python3 </a:t>
            </a:r>
            <a:r>
              <a:rPr kumimoji="1" lang="en-US" altLang="zh-TW" dirty="0" err="1"/>
              <a:t>tb.py</a:t>
            </a:r>
            <a:r>
              <a:rPr kumimoji="1" lang="en-US" altLang="zh-TW" dirty="0"/>
              <a:t>.</a:t>
            </a:r>
          </a:p>
          <a:p>
            <a:r>
              <a:rPr kumimoji="1" lang="en-US" altLang="zh-TW" dirty="0"/>
              <a:t>Of course, Python 3 is required to execute this software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65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FC3C8-612C-6B21-01A8-2EFBCC6F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Available Commands (1/3)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49A9A8-F259-814E-AA68-6ACE1D8D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REM &lt;anything&gt;</a:t>
            </a:r>
          </a:p>
          <a:p>
            <a:pPr lvl="1"/>
            <a:r>
              <a:rPr kumimoji="1" lang="en-US" altLang="zh-TW" dirty="0"/>
              <a:t>Used to write comments.</a:t>
            </a:r>
          </a:p>
          <a:p>
            <a:r>
              <a:rPr kumimoji="1" lang="en-US" altLang="zh-TW" dirty="0"/>
              <a:t>LET &lt;expression&gt; = &lt;expression&gt;</a:t>
            </a:r>
          </a:p>
          <a:p>
            <a:pPr lvl="1"/>
            <a:r>
              <a:rPr kumimoji="1" lang="en-US" altLang="zh-TW" dirty="0"/>
              <a:t>Used to assign values to variables.</a:t>
            </a:r>
          </a:p>
          <a:p>
            <a:r>
              <a:rPr kumimoji="1" lang="en-US" altLang="zh-TW" dirty="0"/>
              <a:t>RUN</a:t>
            </a:r>
          </a:p>
          <a:p>
            <a:pPr lvl="1"/>
            <a:r>
              <a:rPr kumimoji="1" lang="en-US" altLang="zh-TW" dirty="0"/>
              <a:t>Used to execute the stored code listing.</a:t>
            </a:r>
          </a:p>
          <a:p>
            <a:r>
              <a:rPr kumimoji="1" lang="en-US" altLang="zh-TW" dirty="0"/>
              <a:t>INPUT &lt;expression&gt;</a:t>
            </a:r>
          </a:p>
          <a:p>
            <a:pPr lvl="1"/>
            <a:r>
              <a:rPr kumimoji="1" lang="en-US" altLang="zh-TW" dirty="0"/>
              <a:t>Used to accept user input into variables.</a:t>
            </a:r>
          </a:p>
        </p:txBody>
      </p:sp>
    </p:spTree>
    <p:extLst>
      <p:ext uri="{BB962C8B-B14F-4D97-AF65-F5344CB8AC3E}">
        <p14:creationId xmlns:p14="http://schemas.microsoft.com/office/powerpoint/2010/main" val="357368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F7F7DA-E442-3685-792F-0A6396DF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Available Commands (2/3)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964133-01CE-2875-7F55-A9A822005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PRINT &lt;expression&gt;</a:t>
            </a:r>
          </a:p>
          <a:p>
            <a:pPr lvl="1"/>
            <a:r>
              <a:rPr kumimoji="1" lang="en-US" altLang="zh-TW" dirty="0"/>
              <a:t>Used to print values to the screen</a:t>
            </a:r>
          </a:p>
          <a:p>
            <a:r>
              <a:rPr kumimoji="1" lang="en-US" altLang="zh-TW" dirty="0"/>
              <a:t>CLS</a:t>
            </a:r>
          </a:p>
          <a:p>
            <a:pPr lvl="1"/>
            <a:r>
              <a:rPr kumimoji="1" lang="en-US" altLang="zh-TW" dirty="0"/>
              <a:t>Used to clear the screen.</a:t>
            </a:r>
          </a:p>
          <a:p>
            <a:r>
              <a:rPr kumimoji="1" lang="en-US" altLang="zh-TW" dirty="0"/>
              <a:t>GOTO &lt;expression&gt;</a:t>
            </a:r>
          </a:p>
          <a:p>
            <a:pPr lvl="1"/>
            <a:r>
              <a:rPr lang="en-US" altLang="zh-TW" dirty="0"/>
              <a:t>Used to jump the execution to another line.</a:t>
            </a:r>
          </a:p>
          <a:p>
            <a:r>
              <a:rPr lang="en-US" altLang="zh-TW" dirty="0"/>
              <a:t>IF &lt;expression&gt; THEN &lt;command&gt;</a:t>
            </a:r>
          </a:p>
          <a:p>
            <a:pPr lvl="1"/>
            <a:r>
              <a:rPr lang="en-US" altLang="zh-TW" dirty="0"/>
              <a:t>Conditional statement.</a:t>
            </a: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607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01949-7314-1D8F-71E4-F9CF045F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Available Commands (3/3)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0E407A-EE6F-B506-61CC-8186B5548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</a:p>
          <a:p>
            <a:pPr lvl="1"/>
            <a:r>
              <a:rPr lang="en-US" altLang="zh-TW" dirty="0"/>
              <a:t>Halts execution of a Tiny BASIC script.</a:t>
            </a:r>
            <a:r>
              <a:rPr lang="zh-TW" altLang="en-US" dirty="0"/>
              <a:t> 暫停</a:t>
            </a:r>
            <a:endParaRPr lang="en-US" altLang="zh-TW" dirty="0"/>
          </a:p>
          <a:p>
            <a:r>
              <a:rPr lang="en-US" altLang="zh-TW" dirty="0"/>
              <a:t>EXIT</a:t>
            </a:r>
          </a:p>
          <a:p>
            <a:pPr lvl="1"/>
            <a:r>
              <a:rPr lang="en-US" altLang="zh-TW" dirty="0"/>
              <a:t>Exits the Tiny BASIC interpreter.</a:t>
            </a:r>
          </a:p>
          <a:p>
            <a:r>
              <a:rPr lang="en-US" altLang="zh-TW" dirty="0"/>
              <a:t>LIST</a:t>
            </a:r>
          </a:p>
          <a:p>
            <a:pPr lvl="1"/>
            <a:r>
              <a:rPr lang="en-US" altLang="zh-TW" dirty="0"/>
              <a:t>Prints the stored code listing to the screen.</a:t>
            </a:r>
          </a:p>
          <a:p>
            <a:r>
              <a:rPr lang="en-US" altLang="zh-TW" dirty="0"/>
              <a:t>CLEAR</a:t>
            </a:r>
          </a:p>
          <a:p>
            <a:pPr lvl="1"/>
            <a:r>
              <a:rPr lang="en-US" altLang="zh-TW" dirty="0"/>
              <a:t>Clears the code listing.</a:t>
            </a:r>
          </a:p>
        </p:txBody>
      </p:sp>
    </p:spTree>
    <p:extLst>
      <p:ext uri="{BB962C8B-B14F-4D97-AF65-F5344CB8AC3E}">
        <p14:creationId xmlns:p14="http://schemas.microsoft.com/office/powerpoint/2010/main" val="64966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4E8A2-7802-2D63-2F6F-F05782DE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Tiny BASIC Remarks (1/3)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33B22-C338-A4CA-4FFD-DB97C35E1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Tiny BASIC is a typed language.</a:t>
            </a:r>
          </a:p>
          <a:p>
            <a:r>
              <a:rPr lang="en-US" altLang="zh-TW" dirty="0"/>
              <a:t>Numeric variable names may only contain characters from a-Z and numbers, provided they start with a letter.</a:t>
            </a:r>
          </a:p>
          <a:p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數字變量名稱只能包含從 a-Z 和數字的字符，前提是它們以字母開頭。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zh-TW" dirty="0"/>
          </a:p>
          <a:p>
            <a:r>
              <a:rPr lang="en-US" altLang="zh-TW" dirty="0"/>
              <a:t>String variable names follow this same guidelines but must end in a $ character.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數字變量名稱只能包含從 a-Z 和數字的字符，前提是它們以字母開頭。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zh-TW" dirty="0"/>
          </a:p>
          <a:p>
            <a:r>
              <a:rPr lang="en-US" altLang="zh-TW" dirty="0"/>
              <a:t>For example, a variable called foo will be a numeric variable, while a variable called foo$ may store strings.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數字變量名稱只能包含從 a-Z 和數字的字符，前提是它們以字母開頭。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TW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F25A1C6-B8FF-C29D-BB0F-118EC3258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553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5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2C592C-1D84-EE11-0024-10BAFC08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Tiny BASIC Remarks (2/3)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66D9E7-8CB8-6200-FD76-AA30893BA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Expressions work just like in most other programming languages you may know, with the only exception that values and operators must be separated with a space.</a:t>
            </a:r>
            <a:r>
              <a:rPr lang="zh-TW" altLang="zh-TW" dirty="0"/>
              <a:t>達式的工作方式與您可能知道的大多數其他編程語言一樣，唯一的例外是值和運算符必須用空格分隔。 </a:t>
            </a:r>
            <a:endParaRPr lang="en-US" altLang="zh-TW" dirty="0"/>
          </a:p>
          <a:p>
            <a:r>
              <a:rPr lang="en-US" altLang="zh-TW" dirty="0"/>
              <a:t>For example a + b / 8 is a valid expression, while </a:t>
            </a:r>
            <a:r>
              <a:rPr lang="en-US" altLang="zh-TW" dirty="0" err="1"/>
              <a:t>a+b</a:t>
            </a:r>
            <a:r>
              <a:rPr lang="en-US" altLang="zh-TW" dirty="0"/>
              <a:t>/8 is not.</a:t>
            </a:r>
          </a:p>
          <a:p>
            <a:r>
              <a:rPr lang="en-US" altLang="zh-TW" dirty="0"/>
              <a:t>Available operators</a:t>
            </a:r>
          </a:p>
          <a:p>
            <a:pPr lvl="1"/>
            <a:r>
              <a:rPr lang="en-US" altLang="zh-TW" dirty="0"/>
              <a:t>+, -, /, *, ^ (power), % (modulo), ==, !=, &lt;, &gt;, &lt;=, &gt;=, . (concatenation), &amp; (logic and) and | (logic or).</a:t>
            </a:r>
            <a:endParaRPr kumimoji="1"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E0C40A-E4D3-C88D-FC1E-85C190DCF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84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F30EFA-7984-0878-D09C-49AFFEE0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Tiny BASIC Remarks (3/3)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B4F12A-3CA7-88CD-F4C7-07530B8B1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Lines written into the interpreter preceded by a line number (for example 10 PRINT “Hello there!”) are not executed immediately, but added to the code listing.</a:t>
            </a:r>
          </a:p>
          <a:p>
            <a:pPr marL="0" indent="0">
              <a:buNone/>
            </a:pPr>
            <a:r>
              <a:rPr lang="zh-TW" altLang="en-US" dirty="0"/>
              <a:t>行號</a:t>
            </a:r>
            <a:r>
              <a:rPr lang="zh-TW" altLang="zh-TW" dirty="0"/>
              <a:t>不會立即執行，而是添加到代碼清單中。 </a:t>
            </a:r>
            <a:endParaRPr lang="en-US" altLang="zh-TW" dirty="0"/>
          </a:p>
          <a:p>
            <a:r>
              <a:rPr lang="en-US" altLang="zh-TW" dirty="0"/>
              <a:t>You may run all the lines in your code listing by using the run statement.</a:t>
            </a:r>
            <a:r>
              <a:rPr lang="zh-TW" altLang="en-US" dirty="0"/>
              <a:t> 執行</a:t>
            </a:r>
            <a:r>
              <a:rPr lang="en-US" altLang="zh-TW" dirty="0"/>
              <a:t>=RUN</a:t>
            </a:r>
          </a:p>
          <a:p>
            <a:r>
              <a:rPr lang="en-US" altLang="zh-TW" dirty="0"/>
              <a:t>Lines without a line number are executed right away.</a:t>
            </a:r>
          </a:p>
          <a:p>
            <a:pPr marL="0" indent="0">
              <a:buNone/>
            </a:pPr>
            <a:r>
              <a:rPr lang="zh-TW" altLang="en-US" dirty="0"/>
              <a:t>沒有行號會直接執行</a:t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587C80-5202-F192-AFA1-D1E3249B4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2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7C6B27-DB5B-42EF-844C-F3E63AEF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Example </a:t>
            </a:r>
            <a:r>
              <a:rPr lang="en-US" altLang="zh-TW" b="1" dirty="0" err="1"/>
              <a:t>LarBASIC</a:t>
            </a:r>
            <a:r>
              <a:rPr lang="en-US" altLang="zh-TW" b="1" dirty="0"/>
              <a:t> Listings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B8ED47-280D-F5DB-E6A5-31F27E038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83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10</a:t>
            </a:r>
            <a:r>
              <a:rPr lang="en-US" altLang="zh-TW" b="1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REM +----------------------+</a:t>
            </a:r>
          </a:p>
          <a:p>
            <a:pPr marL="0" indent="0">
              <a:buNone/>
            </a:pP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20</a:t>
            </a:r>
            <a:r>
              <a:rPr lang="en-US" altLang="zh-TW" b="1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REM |Tiny BASIC </a:t>
            </a:r>
            <a:r>
              <a:rPr lang="en-US" altLang="zh-TW" b="1" dirty="0" err="1">
                <a:effectLst/>
                <a:latin typeface="Courier" pitchFamily="2" charset="0"/>
                <a:cs typeface="Courier New" panose="02070309020205020404" pitchFamily="49" charset="0"/>
              </a:rPr>
              <a:t>Disan</a:t>
            </a: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 Count|</a:t>
            </a:r>
          </a:p>
          <a:p>
            <a:pPr marL="0" indent="0">
              <a:buNone/>
            </a:pP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30</a:t>
            </a:r>
            <a:r>
              <a:rPr lang="en-US" altLang="zh-TW" b="1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REM +----------------------+</a:t>
            </a:r>
            <a:r>
              <a:rPr lang="en-US" altLang="zh-TW" b="1" dirty="0">
                <a:latin typeface="Courier" pitchFamily="2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40</a:t>
            </a:r>
            <a:r>
              <a:rPr lang="en-US" altLang="zh-TW" b="1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PRINT</a:t>
            </a:r>
            <a:r>
              <a:rPr lang="en-US" altLang="zh-TW" b="1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"Enter a number:"</a:t>
            </a:r>
            <a:r>
              <a:rPr lang="en-US" altLang="zh-TW" b="1" dirty="0">
                <a:latin typeface="Courier" pitchFamily="2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50</a:t>
            </a:r>
            <a:r>
              <a:rPr lang="en-US" altLang="zh-TW" b="1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INPUT</a:t>
            </a:r>
            <a:r>
              <a:rPr lang="en-US" altLang="zh-TW" b="1" dirty="0">
                <a:latin typeface="Courier" pitchFamily="2" charset="0"/>
                <a:cs typeface="Courier New" panose="02070309020205020404" pitchFamily="49" charset="0"/>
              </a:rPr>
              <a:t> max </a:t>
            </a:r>
          </a:p>
          <a:p>
            <a:pPr marL="0" indent="0">
              <a:buNone/>
            </a:pP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60</a:t>
            </a:r>
            <a:r>
              <a:rPr lang="en-US" altLang="zh-TW" b="1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IF</a:t>
            </a:r>
            <a:r>
              <a:rPr lang="en-US" altLang="zh-TW" b="1" dirty="0">
                <a:latin typeface="Courier" pitchFamily="2" charset="0"/>
                <a:cs typeface="Courier New" panose="02070309020205020404" pitchFamily="49" charset="0"/>
              </a:rPr>
              <a:t> max % </a:t>
            </a: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2</a:t>
            </a:r>
            <a:r>
              <a:rPr lang="en-US" altLang="zh-TW" b="1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==</a:t>
            </a:r>
            <a:r>
              <a:rPr lang="en-US" altLang="zh-TW" b="1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0</a:t>
            </a:r>
            <a:r>
              <a:rPr lang="en-US" altLang="zh-TW" b="1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THEN</a:t>
            </a:r>
            <a:r>
              <a:rPr lang="en-US" altLang="zh-TW" b="1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PRINT</a:t>
            </a:r>
            <a:r>
              <a:rPr lang="en-US" altLang="zh-TW" b="1" dirty="0">
                <a:latin typeface="Courier" pitchFamily="2" charset="0"/>
                <a:cs typeface="Courier New" panose="02070309020205020404" pitchFamily="49" charset="0"/>
              </a:rPr>
              <a:t> max . </a:t>
            </a: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" is even!"</a:t>
            </a:r>
            <a:r>
              <a:rPr lang="en-US" altLang="zh-TW" b="1" dirty="0">
                <a:latin typeface="Courier" pitchFamily="2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70</a:t>
            </a:r>
            <a:r>
              <a:rPr lang="en-US" altLang="zh-TW" b="1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LET</a:t>
            </a:r>
            <a:r>
              <a:rPr lang="en-US" altLang="zh-TW" b="1" dirty="0">
                <a:latin typeface="Courier" pitchFamily="2" charset="0"/>
                <a:cs typeface="Courier New" panose="02070309020205020404" pitchFamily="49" charset="0"/>
              </a:rPr>
              <a:t> max </a:t>
            </a: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-US" altLang="zh-TW" b="1" dirty="0">
                <a:latin typeface="Courier" pitchFamily="2" charset="0"/>
                <a:cs typeface="Courier New" panose="02070309020205020404" pitchFamily="49" charset="0"/>
              </a:rPr>
              <a:t> max </a:t>
            </a: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-</a:t>
            </a:r>
            <a:r>
              <a:rPr lang="en-US" altLang="zh-TW" b="1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1</a:t>
            </a:r>
            <a:r>
              <a:rPr lang="en-US" altLang="zh-TW" b="1" dirty="0">
                <a:latin typeface="Courier" pitchFamily="2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80</a:t>
            </a:r>
            <a:r>
              <a:rPr lang="en-US" altLang="zh-TW" b="1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IF</a:t>
            </a:r>
            <a:r>
              <a:rPr lang="en-US" altLang="zh-TW" b="1" dirty="0">
                <a:latin typeface="Courier" pitchFamily="2" charset="0"/>
                <a:cs typeface="Courier New" panose="02070309020205020404" pitchFamily="49" charset="0"/>
              </a:rPr>
              <a:t> max </a:t>
            </a: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&gt;=</a:t>
            </a:r>
            <a:r>
              <a:rPr lang="en-US" altLang="zh-TW" b="1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0</a:t>
            </a:r>
            <a:r>
              <a:rPr lang="en-US" altLang="zh-TW" b="1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THEN</a:t>
            </a:r>
            <a:r>
              <a:rPr lang="en-US" altLang="zh-TW" b="1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GOTO</a:t>
            </a:r>
            <a:r>
              <a:rPr lang="en-US" altLang="zh-TW" b="1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60</a:t>
            </a:r>
            <a:r>
              <a:rPr lang="en-US" altLang="zh-TW" b="1" dirty="0">
                <a:latin typeface="Courier" pitchFamily="2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90</a:t>
            </a:r>
            <a:r>
              <a:rPr lang="en-US" altLang="zh-TW" b="1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PRINT</a:t>
            </a:r>
            <a:r>
              <a:rPr lang="en-US" altLang="zh-TW" b="1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"Done!”</a:t>
            </a:r>
          </a:p>
          <a:p>
            <a:pPr marL="0" indent="0">
              <a:buNone/>
            </a:pP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100</a:t>
            </a:r>
            <a:r>
              <a:rPr lang="en-US" altLang="zh-TW" b="1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effectLst/>
                <a:latin typeface="Courier" pitchFamily="2" charset="0"/>
                <a:cs typeface="Courier New" panose="02070309020205020404" pitchFamily="49" charset="0"/>
              </a:rPr>
              <a:t>END</a:t>
            </a:r>
            <a:endParaRPr kumimoji="1" lang="zh-TW" altLang="en-US" b="1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94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885</Words>
  <Application>Microsoft Office PowerPoint</Application>
  <PresentationFormat>寬螢幕</PresentationFormat>
  <Paragraphs>102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Arial Unicode MS</vt:lpstr>
      <vt:lpstr>Courier</vt:lpstr>
      <vt:lpstr>Arial</vt:lpstr>
      <vt:lpstr>Calibri</vt:lpstr>
      <vt:lpstr>Calibri Light</vt:lpstr>
      <vt:lpstr>Office 佈景主題</vt:lpstr>
      <vt:lpstr>Tiny BASIC</vt:lpstr>
      <vt:lpstr>How to run Tiny BASIC</vt:lpstr>
      <vt:lpstr>Available Commands (1/3)</vt:lpstr>
      <vt:lpstr>Available Commands (2/3)</vt:lpstr>
      <vt:lpstr>Available Commands (3/3)</vt:lpstr>
      <vt:lpstr>Tiny BASIC Remarks (1/3)</vt:lpstr>
      <vt:lpstr>Tiny BASIC Remarks (2/3)</vt:lpstr>
      <vt:lpstr>Tiny BASIC Remarks (3/3)</vt:lpstr>
      <vt:lpstr>Example LarBASIC Listings</vt:lpstr>
      <vt:lpstr>Requirements (1/4)</vt:lpstr>
      <vt:lpstr>Requirements (2/4)</vt:lpstr>
      <vt:lpstr>Requirements (3/4)</vt:lpstr>
      <vt:lpstr>Requirements (4/4)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黃崇源</dc:creator>
  <cp:lastModifiedBy>游少嫺</cp:lastModifiedBy>
  <cp:revision>9</cp:revision>
  <dcterms:created xsi:type="dcterms:W3CDTF">2022-05-12T01:42:59Z</dcterms:created>
  <dcterms:modified xsi:type="dcterms:W3CDTF">2022-05-27T06:01:00Z</dcterms:modified>
</cp:coreProperties>
</file>