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6" r:id="rId10"/>
    <p:sldId id="265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1892" autoAdjust="0"/>
  </p:normalViewPr>
  <p:slideViewPr>
    <p:cSldViewPr snapToGrid="0" snapToObjects="1">
      <p:cViewPr varScale="1">
        <p:scale>
          <a:sx n="106" d="100"/>
          <a:sy n="106" d="100"/>
        </p:scale>
        <p:origin x="-5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285B5-CC51-8B4F-B815-9110C4096610}" type="datetimeFigureOut">
              <a:rPr lang="en-US" smtClean="0"/>
              <a:t>6/23/17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F4762-B6CD-4E44-8151-0A2AAE0FB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50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F4762-B6CD-4E44-8151-0A2AAE0FBB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79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pdfs.semanticscholar.org</a:t>
            </a:r>
            <a:r>
              <a:rPr lang="en-US" dirty="0" smtClean="0"/>
              <a:t>/80d6/54eb9a924eb22d8cd6d72c45f2672cab7c75.pdf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F4762-B6CD-4E44-8151-0A2AAE0FBB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07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F4762-B6CD-4E44-8151-0A2AAE0FBB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07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F4762-B6CD-4E44-8151-0A2AAE0FBB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0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8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6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8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7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6/23/17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7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6/23/17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6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6/23/17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5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6/23/17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4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6/23/17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1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6/23/17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2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9A508-50E3-F64A-9026-12F97E9ADF01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8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chive.ics.uci.edu/ml/machine-learning-databases/auslan2-mld/auslan.data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 Presentation:  </a:t>
            </a:r>
            <a:br>
              <a:rPr lang="en-US" dirty="0" smtClean="0"/>
            </a:br>
            <a:r>
              <a:rPr lang="en-US" dirty="0" smtClean="0"/>
              <a:t>Sign Language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Carol Fan</a:t>
            </a:r>
          </a:p>
          <a:p>
            <a:r>
              <a:rPr lang="en-US" dirty="0" smtClean="0"/>
              <a:t>June 26,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93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(Harder) Logistic Regression:  </a:t>
            </a:r>
            <a:br>
              <a:rPr lang="en-US" dirty="0" smtClean="0"/>
            </a:br>
            <a:r>
              <a:rPr lang="en-US" dirty="0" smtClean="0"/>
              <a:t>What </a:t>
            </a:r>
            <a:r>
              <a:rPr lang="en-US" dirty="0" err="1" smtClean="0"/>
              <a:t>vs</a:t>
            </a:r>
            <a:r>
              <a:rPr lang="en-US" dirty="0" smtClean="0"/>
              <a:t> NOT What (Down Sampling)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Down Sampling:  </a:t>
            </a:r>
          </a:p>
          <a:p>
            <a:pPr lvl="1"/>
            <a:r>
              <a:rPr lang="en-US" sz="2600" dirty="0" smtClean="0"/>
              <a:t>“What” is 35 of 208 records  </a:t>
            </a:r>
          </a:p>
          <a:p>
            <a:pPr lvl="1"/>
            <a:r>
              <a:rPr lang="en-US" sz="2600" dirty="0" smtClean="0"/>
              <a:t>Sample to get NOT What to be 35 records</a:t>
            </a:r>
          </a:p>
          <a:p>
            <a:r>
              <a:rPr lang="en-US" sz="3000" dirty="0" smtClean="0"/>
              <a:t>Logistic Regression Grid Search CV Score:   </a:t>
            </a:r>
            <a:r>
              <a:rPr lang="en-US" sz="3000" dirty="0" smtClean="0"/>
              <a:t>94.3%</a:t>
            </a:r>
            <a:endParaRPr lang="en-US" sz="3000" dirty="0" smtClean="0"/>
          </a:p>
          <a:p>
            <a:r>
              <a:rPr lang="en-US" sz="3000" dirty="0" smtClean="0"/>
              <a:t>Random Forest Grid Search OOB Score:  </a:t>
            </a:r>
            <a:r>
              <a:rPr lang="en-US" sz="3000" dirty="0" smtClean="0"/>
              <a:t>87.1</a:t>
            </a:r>
            <a:r>
              <a:rPr lang="en-US" sz="3000" dirty="0" smtClean="0"/>
              <a:t>%        </a:t>
            </a:r>
            <a:r>
              <a:rPr lang="en-US" sz="3000" dirty="0" smtClean="0"/>
              <a:t>(CV </a:t>
            </a:r>
            <a:r>
              <a:rPr lang="en-US" sz="3000" dirty="0" smtClean="0"/>
              <a:t>82.9%</a:t>
            </a:r>
            <a:r>
              <a:rPr lang="en-US" sz="3000" dirty="0" smtClean="0"/>
              <a:t>)</a:t>
            </a:r>
          </a:p>
          <a:p>
            <a:pPr lvl="1"/>
            <a:r>
              <a:rPr lang="en-US" sz="2600" dirty="0" smtClean="0"/>
              <a:t>Middle </a:t>
            </a:r>
            <a:r>
              <a:rPr lang="mr-IN" sz="2600" dirty="0" smtClean="0"/>
              <a:t>–</a:t>
            </a:r>
            <a:r>
              <a:rPr lang="en-US" sz="2600" dirty="0" smtClean="0"/>
              <a:t> First </a:t>
            </a:r>
            <a:r>
              <a:rPr lang="en-US" sz="2600" dirty="0" smtClean="0"/>
              <a:t>Y</a:t>
            </a:r>
            <a:endParaRPr lang="en-US" sz="2600" dirty="0"/>
          </a:p>
          <a:p>
            <a:pPr lvl="1"/>
            <a:r>
              <a:rPr lang="en-US" sz="2600" dirty="0" smtClean="0"/>
              <a:t>Last </a:t>
            </a:r>
            <a:r>
              <a:rPr lang="mr-IN" sz="2600" dirty="0" smtClean="0"/>
              <a:t>–</a:t>
            </a:r>
            <a:r>
              <a:rPr lang="en-US" sz="2600" dirty="0" smtClean="0"/>
              <a:t> Middle Roll</a:t>
            </a:r>
          </a:p>
          <a:p>
            <a:pPr lvl="1"/>
            <a:r>
              <a:rPr lang="en-US" sz="2600" dirty="0" smtClean="0"/>
              <a:t>Middle </a:t>
            </a:r>
            <a:r>
              <a:rPr lang="mr-IN" sz="2600" dirty="0" smtClean="0"/>
              <a:t>–</a:t>
            </a:r>
            <a:r>
              <a:rPr lang="en-US" sz="2600" dirty="0" smtClean="0"/>
              <a:t> Last</a:t>
            </a:r>
            <a:r>
              <a:rPr lang="en-US" sz="2600" dirty="0"/>
              <a:t> </a:t>
            </a:r>
            <a:r>
              <a:rPr lang="en-US" sz="2600" dirty="0" smtClean="0"/>
              <a:t>Ring </a:t>
            </a:r>
            <a:r>
              <a:rPr lang="en-US" sz="2600" dirty="0" smtClean="0"/>
              <a:t>Bend</a:t>
            </a:r>
            <a:endParaRPr 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635246" y="6000038"/>
            <a:ext cx="4121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Down Sampling performs better, but may not be as robust</a:t>
            </a:r>
            <a:endParaRPr lang="en-US" sz="2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256" y="4147870"/>
            <a:ext cx="3812744" cy="273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90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 &amp;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Relatively </a:t>
            </a:r>
            <a:r>
              <a:rPr lang="en-US" dirty="0"/>
              <a:t>easy (&gt; </a:t>
            </a:r>
            <a:r>
              <a:rPr lang="en-US" dirty="0" smtClean="0"/>
              <a:t>95% </a:t>
            </a:r>
            <a:r>
              <a:rPr lang="en-US" dirty="0"/>
              <a:t>accuracy) to </a:t>
            </a:r>
            <a:r>
              <a:rPr lang="en-US" dirty="0" smtClean="0"/>
              <a:t>distinguish between two words</a:t>
            </a:r>
          </a:p>
          <a:p>
            <a:pPr lvl="1"/>
            <a:r>
              <a:rPr lang="en-US" dirty="0" smtClean="0"/>
              <a:t>But models are specifically fit to those two words</a:t>
            </a:r>
          </a:p>
          <a:p>
            <a:r>
              <a:rPr lang="en-US" dirty="0" smtClean="0"/>
              <a:t>Not terrible (&gt; </a:t>
            </a:r>
            <a:r>
              <a:rPr lang="en-US" dirty="0" smtClean="0"/>
              <a:t>90</a:t>
            </a:r>
            <a:r>
              <a:rPr lang="en-US" dirty="0" smtClean="0"/>
              <a:t>% accuracy) to distinguish between What and 5 other words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 smtClean="0"/>
              <a:t>agreement on important </a:t>
            </a:r>
            <a:r>
              <a:rPr lang="en-US" dirty="0" smtClean="0"/>
              <a:t>features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/>
              <a:t>due </a:t>
            </a:r>
            <a:r>
              <a:rPr lang="en-US" dirty="0" smtClean="0"/>
              <a:t>to sample </a:t>
            </a:r>
            <a:r>
              <a:rPr lang="en-US" dirty="0" smtClean="0"/>
              <a:t>selected?)</a:t>
            </a:r>
            <a:endParaRPr lang="en-US" dirty="0" smtClean="0"/>
          </a:p>
          <a:p>
            <a:r>
              <a:rPr lang="en-US" dirty="0" smtClean="0"/>
              <a:t>Limited feature set did not improve performance</a:t>
            </a:r>
          </a:p>
          <a:p>
            <a:r>
              <a:rPr lang="en-US" dirty="0" smtClean="0"/>
              <a:t>Would </a:t>
            </a:r>
            <a:r>
              <a:rPr lang="en-US" dirty="0" smtClean="0"/>
              <a:t>like to generalize to ability to recognize any word</a:t>
            </a:r>
          </a:p>
          <a:p>
            <a:pPr lvl="1"/>
            <a:r>
              <a:rPr lang="en-US" dirty="0" smtClean="0"/>
              <a:t>Neural networks can handle increased complexity</a:t>
            </a:r>
          </a:p>
        </p:txBody>
      </p:sp>
    </p:spTree>
    <p:extLst>
      <p:ext uri="{BB962C8B-B14F-4D97-AF65-F5344CB8AC3E}">
        <p14:creationId xmlns:p14="http://schemas.microsoft.com/office/powerpoint/2010/main" val="818583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A Computer Understand</a:t>
            </a:r>
            <a:br>
              <a:rPr lang="en-US" dirty="0" smtClean="0"/>
            </a:br>
            <a:r>
              <a:rPr lang="en-US" dirty="0" smtClean="0"/>
              <a:t>Sign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Background:  Sign language is a visual language that uses hand motions to represent a word or concept</a:t>
            </a:r>
          </a:p>
          <a:p>
            <a:endParaRPr lang="en-US" dirty="0" smtClean="0"/>
          </a:p>
          <a:p>
            <a:r>
              <a:rPr lang="en-US" dirty="0" smtClean="0"/>
              <a:t>Objective:  Can we use motion sensor data to translate signs in Australian sign language into written English?</a:t>
            </a:r>
          </a:p>
          <a:p>
            <a:endParaRPr lang="en-US" dirty="0"/>
          </a:p>
          <a:p>
            <a:r>
              <a:rPr lang="en-US" dirty="0" smtClean="0"/>
              <a:t>Hypothesis:  A computer can distinguish whether or not a motion represents </a:t>
            </a:r>
            <a:r>
              <a:rPr lang="en-US" dirty="0"/>
              <a:t>a</a:t>
            </a:r>
            <a:r>
              <a:rPr lang="en-US" dirty="0" smtClean="0"/>
              <a:t> given sign or not with 90%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9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Language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https://archive.ics.uci.edu/ml/machine-learning-databases/auslan2-mld/</a:t>
            </a:r>
            <a:r>
              <a:rPr lang="en-US" dirty="0" smtClean="0">
                <a:hlinkClick r:id="rId3"/>
              </a:rPr>
              <a:t>auslan.data.html</a:t>
            </a:r>
            <a:endParaRPr lang="en-US" dirty="0" smtClean="0"/>
          </a:p>
          <a:p>
            <a:r>
              <a:rPr lang="en-US" dirty="0" smtClean="0"/>
              <a:t>Dataset description:</a:t>
            </a:r>
          </a:p>
          <a:p>
            <a:pPr lvl="1"/>
            <a:r>
              <a:rPr lang="en-US" dirty="0" smtClean="0"/>
              <a:t>2565 signs: 27 samples of 95 signs made by 5 different signers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otion captured using Flock system</a:t>
            </a:r>
          </a:p>
          <a:p>
            <a:pPr lvl="2"/>
            <a:r>
              <a:rPr lang="en-US" dirty="0" smtClean="0"/>
              <a:t>X, Y, Z position</a:t>
            </a:r>
          </a:p>
          <a:p>
            <a:pPr lvl="2"/>
            <a:r>
              <a:rPr lang="en-US" dirty="0" smtClean="0"/>
              <a:t>Roll, Pitch, and Yaw</a:t>
            </a:r>
          </a:p>
          <a:p>
            <a:pPr lvl="2"/>
            <a:r>
              <a:rPr lang="en-US" dirty="0" smtClean="0"/>
              <a:t>Finger bend for each of 5 fingers</a:t>
            </a:r>
          </a:p>
          <a:p>
            <a:pPr lvl="1"/>
            <a:r>
              <a:rPr lang="en-US" dirty="0" err="1" smtClean="0"/>
              <a:t>Avg</a:t>
            </a:r>
            <a:r>
              <a:rPr lang="en-US" dirty="0" smtClean="0"/>
              <a:t> Frames per instance:  41-102 (</a:t>
            </a:r>
            <a:r>
              <a:rPr lang="en-US" dirty="0" err="1" smtClean="0"/>
              <a:t>avg</a:t>
            </a:r>
            <a:r>
              <a:rPr lang="en-US" dirty="0" smtClean="0"/>
              <a:t>: 57)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8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0"/>
            <a:ext cx="734941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6075"/>
            <a:ext cx="699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49306" y="5713669"/>
            <a:ext cx="2827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r>
              <a:rPr lang="en-US" dirty="0"/>
              <a:t>i</a:t>
            </a:r>
            <a:r>
              <a:rPr lang="en-US" dirty="0" smtClean="0"/>
              <a:t>ng and pinky bend are exact copies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63366" y="1941470"/>
            <a:ext cx="15718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 helpful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68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866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Number of frames captured</a:t>
            </a:r>
          </a:p>
          <a:p>
            <a:pPr lvl="1"/>
            <a:r>
              <a:rPr lang="en-US" dirty="0" smtClean="0"/>
              <a:t>Proxy for how long it takes to make a sign</a:t>
            </a:r>
          </a:p>
          <a:p>
            <a:r>
              <a:rPr lang="en-US" dirty="0" smtClean="0"/>
              <a:t>Distance hand traveled in (</a:t>
            </a:r>
            <a:r>
              <a:rPr lang="en-US" dirty="0" err="1" smtClean="0"/>
              <a:t>x,y,z</a:t>
            </a:r>
            <a:r>
              <a:rPr lang="en-US" dirty="0" smtClean="0"/>
              <a:t>)-space</a:t>
            </a:r>
          </a:p>
          <a:p>
            <a:r>
              <a:rPr lang="en-US" dirty="0" smtClean="0"/>
              <a:t>For each of the 8 relevant graphs, described features of each colored line</a:t>
            </a:r>
          </a:p>
          <a:p>
            <a:pPr lvl="1"/>
            <a:r>
              <a:rPr lang="en-US" dirty="0" smtClean="0"/>
              <a:t>Differences between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first</a:t>
            </a:r>
            <a:r>
              <a:rPr lang="en-US" dirty="0" smtClean="0"/>
              <a:t>, middle, and last values</a:t>
            </a:r>
          </a:p>
          <a:p>
            <a:pPr lvl="1"/>
            <a:r>
              <a:rPr lang="en-US" dirty="0" smtClean="0"/>
              <a:t>75</a:t>
            </a:r>
            <a:r>
              <a:rPr lang="en-US" baseline="30000" dirty="0" smtClean="0"/>
              <a:t>th</a:t>
            </a:r>
            <a:r>
              <a:rPr lang="en-US" dirty="0" smtClean="0"/>
              <a:t> percentile value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25</a:t>
            </a:r>
            <a:r>
              <a:rPr lang="en-US" baseline="30000" dirty="0" smtClean="0"/>
              <a:t>th</a:t>
            </a:r>
            <a:r>
              <a:rPr lang="en-US" dirty="0" smtClean="0"/>
              <a:t> percentile 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Individual Sign-level Features Selected/Created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701" y="4496658"/>
            <a:ext cx="3337463" cy="208194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121955" y="4664406"/>
            <a:ext cx="0" cy="16774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61988" y="57603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25</a:t>
            </a:r>
            <a:r>
              <a:rPr lang="en-US" b="1" baseline="30000" dirty="0" smtClean="0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%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ile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61988" y="489415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75</a:t>
            </a:r>
            <a:r>
              <a:rPr lang="en-US" b="1" baseline="30000" dirty="0" smtClean="0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%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ile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205817" y="4871478"/>
            <a:ext cx="64008" cy="6400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388497" y="5179644"/>
            <a:ext cx="64008" cy="6400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750877" y="4625106"/>
            <a:ext cx="64008" cy="6400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691133" y="436696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r>
              <a:rPr lang="en-US" b="1" baseline="30000" dirty="0" smtClean="0"/>
              <a:t>st</a:t>
            </a:r>
            <a:r>
              <a:rPr lang="en-US" b="1" dirty="0" smtClean="0"/>
              <a:t> Value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741926" y="470289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Middle Value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975280" y="411806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Last Value</a:t>
            </a:r>
            <a:endParaRPr lang="en-US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645198" y="4487399"/>
            <a:ext cx="105679" cy="1377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420501" y="5000332"/>
            <a:ext cx="54959" cy="1714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247188" y="4664406"/>
            <a:ext cx="1" cy="1714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943431" y="5078818"/>
            <a:ext cx="154564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964051" y="5962120"/>
            <a:ext cx="154564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162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 animBg="1"/>
      <p:bldP spid="14" grpId="0" animBg="1"/>
      <p:bldP spid="15" grpId="0" animBg="1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Results:  </a:t>
            </a:r>
            <a:br>
              <a:rPr lang="en-US" dirty="0" smtClean="0"/>
            </a:br>
            <a:r>
              <a:rPr lang="en-US" dirty="0" smtClean="0"/>
              <a:t>What </a:t>
            </a:r>
            <a:r>
              <a:rPr lang="en-US" dirty="0" err="1" smtClean="0"/>
              <a:t>vs</a:t>
            </a:r>
            <a:r>
              <a:rPr lang="en-US" dirty="0" smtClean="0"/>
              <a:t> When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 Grid Search CV Score:   </a:t>
            </a:r>
            <a:r>
              <a:rPr lang="en-US" dirty="0" smtClean="0"/>
              <a:t>94.6%</a:t>
            </a:r>
            <a:endParaRPr lang="en-US" dirty="0" smtClean="0"/>
          </a:p>
          <a:p>
            <a:r>
              <a:rPr lang="en-US" dirty="0" smtClean="0"/>
              <a:t>Random </a:t>
            </a:r>
            <a:r>
              <a:rPr lang="en-US" dirty="0"/>
              <a:t>Forest Grid Search OOB </a:t>
            </a:r>
            <a:r>
              <a:rPr lang="en-US" dirty="0" smtClean="0"/>
              <a:t>Score:  </a:t>
            </a:r>
            <a:r>
              <a:rPr lang="en-US" dirty="0" smtClean="0"/>
              <a:t>93.2% </a:t>
            </a:r>
            <a:r>
              <a:rPr lang="en-US" dirty="0" smtClean="0"/>
              <a:t>(CV </a:t>
            </a:r>
            <a:r>
              <a:rPr lang="en-US" dirty="0" smtClean="0"/>
              <a:t>88.0%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75</a:t>
            </a:r>
            <a:r>
              <a:rPr lang="en-US" baseline="30000" dirty="0" smtClean="0"/>
              <a:t>th</a:t>
            </a:r>
            <a:r>
              <a:rPr lang="en-US" dirty="0" smtClean="0"/>
              <a:t> %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25</a:t>
            </a:r>
            <a:r>
              <a:rPr lang="en-US" baseline="30000" dirty="0" smtClean="0"/>
              <a:t>th</a:t>
            </a:r>
            <a:r>
              <a:rPr lang="en-US" dirty="0" smtClean="0"/>
              <a:t> %</a:t>
            </a:r>
            <a:r>
              <a:rPr lang="en-US" dirty="0" err="1" smtClean="0"/>
              <a:t>ile</a:t>
            </a:r>
            <a:r>
              <a:rPr lang="en-US" dirty="0" smtClean="0"/>
              <a:t> Z</a:t>
            </a:r>
            <a:endParaRPr lang="en-US" dirty="0" smtClean="0"/>
          </a:p>
          <a:p>
            <a:pPr lvl="1"/>
            <a:r>
              <a:rPr lang="en-US" dirty="0"/>
              <a:t>75</a:t>
            </a:r>
            <a:r>
              <a:rPr lang="en-US" baseline="30000" dirty="0"/>
              <a:t>th</a:t>
            </a:r>
            <a:r>
              <a:rPr lang="en-US" dirty="0"/>
              <a:t> %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25</a:t>
            </a:r>
            <a:r>
              <a:rPr lang="en-US" baseline="30000" dirty="0"/>
              <a:t>th</a:t>
            </a:r>
            <a:r>
              <a:rPr lang="en-US" dirty="0"/>
              <a:t> %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smtClean="0"/>
              <a:t>Roll</a:t>
            </a:r>
          </a:p>
          <a:p>
            <a:pPr lvl="1"/>
            <a:r>
              <a:rPr lang="en-US" dirty="0"/>
              <a:t>75</a:t>
            </a:r>
            <a:r>
              <a:rPr lang="en-US" baseline="30000" dirty="0"/>
              <a:t>th</a:t>
            </a:r>
            <a:r>
              <a:rPr lang="en-US" dirty="0"/>
              <a:t> %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25</a:t>
            </a:r>
            <a:r>
              <a:rPr lang="en-US" baseline="30000" dirty="0"/>
              <a:t>th</a:t>
            </a:r>
            <a:r>
              <a:rPr lang="en-US" dirty="0"/>
              <a:t> %</a:t>
            </a:r>
            <a:r>
              <a:rPr lang="en-US" dirty="0" err="1"/>
              <a:t>ile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Middle </a:t>
            </a:r>
            <a:r>
              <a:rPr lang="en-US" sz="2800" dirty="0" smtClean="0"/>
              <a:t>Bend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962" y="3657098"/>
            <a:ext cx="4244038" cy="302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Results:  </a:t>
            </a:r>
            <a:br>
              <a:rPr lang="en-US" dirty="0" smtClean="0"/>
            </a:br>
            <a:r>
              <a:rPr lang="en-US" dirty="0" smtClean="0"/>
              <a:t>What </a:t>
            </a:r>
            <a:r>
              <a:rPr lang="en-US" dirty="0" err="1" smtClean="0"/>
              <a:t>vs</a:t>
            </a:r>
            <a:r>
              <a:rPr lang="en-US" dirty="0" smtClean="0"/>
              <a:t> 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Logistic Regression Grid Search CV Score:   98.6%</a:t>
            </a:r>
          </a:p>
          <a:p>
            <a:r>
              <a:rPr lang="en-US" dirty="0" smtClean="0"/>
              <a:t>Random </a:t>
            </a:r>
            <a:r>
              <a:rPr lang="en-US" dirty="0"/>
              <a:t>Forest Grid Search OOB </a:t>
            </a:r>
            <a:r>
              <a:rPr lang="en-US" dirty="0" smtClean="0"/>
              <a:t>Score:  </a:t>
            </a:r>
            <a:r>
              <a:rPr lang="en-US" dirty="0" smtClean="0"/>
              <a:t>95.6% </a:t>
            </a:r>
            <a:r>
              <a:rPr lang="en-US" dirty="0" smtClean="0"/>
              <a:t>(CV </a:t>
            </a:r>
            <a:r>
              <a:rPr lang="en-US" dirty="0" smtClean="0"/>
              <a:t>95.6%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75</a:t>
            </a:r>
            <a:r>
              <a:rPr lang="en-US" baseline="30000" dirty="0"/>
              <a:t>th</a:t>
            </a:r>
            <a:r>
              <a:rPr lang="en-US" dirty="0"/>
              <a:t> %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25</a:t>
            </a:r>
            <a:r>
              <a:rPr lang="en-US" baseline="30000" dirty="0"/>
              <a:t>th</a:t>
            </a:r>
            <a:r>
              <a:rPr lang="en-US" dirty="0"/>
              <a:t> %</a:t>
            </a:r>
            <a:r>
              <a:rPr lang="en-US" dirty="0" err="1"/>
              <a:t>ile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       Middle Bend</a:t>
            </a:r>
          </a:p>
          <a:p>
            <a:pPr lvl="1"/>
            <a:r>
              <a:rPr lang="en-US" dirty="0" smtClean="0"/>
              <a:t>Last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Middle</a:t>
            </a:r>
            <a:r>
              <a:rPr lang="en-US" dirty="0" smtClean="0"/>
              <a:t> </a:t>
            </a:r>
            <a:r>
              <a:rPr lang="en-US" dirty="0"/>
              <a:t>Z</a:t>
            </a:r>
            <a:endParaRPr lang="en-US" dirty="0" smtClean="0"/>
          </a:p>
          <a:p>
            <a:pPr lvl="1"/>
            <a:r>
              <a:rPr lang="en-US" dirty="0" smtClean="0"/>
              <a:t>75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%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25</a:t>
            </a:r>
            <a:r>
              <a:rPr lang="en-US" baseline="30000" dirty="0"/>
              <a:t>th</a:t>
            </a:r>
            <a:r>
              <a:rPr lang="en-US" dirty="0"/>
              <a:t> %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/>
              <a:t>Roll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472" y="3429500"/>
            <a:ext cx="4555527" cy="329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31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Results:  </a:t>
            </a:r>
            <a:br>
              <a:rPr lang="en-US" dirty="0" smtClean="0"/>
            </a:br>
            <a:r>
              <a:rPr lang="en-US" dirty="0" smtClean="0"/>
              <a:t>What </a:t>
            </a:r>
            <a:r>
              <a:rPr lang="en-US" dirty="0" err="1" smtClean="0"/>
              <a:t>vs</a:t>
            </a:r>
            <a:r>
              <a:rPr lang="en-US" dirty="0" smtClean="0"/>
              <a:t> Which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 Grid Search CV Score:   98.6%</a:t>
            </a:r>
          </a:p>
          <a:p>
            <a:r>
              <a:rPr lang="en-US" dirty="0" smtClean="0"/>
              <a:t>Random Forest Grid Search OOB Score:  </a:t>
            </a:r>
            <a:r>
              <a:rPr lang="en-US" dirty="0" smtClean="0"/>
              <a:t>97.1% </a:t>
            </a:r>
            <a:r>
              <a:rPr lang="en-US" dirty="0" smtClean="0"/>
              <a:t>(CV </a:t>
            </a:r>
            <a:r>
              <a:rPr lang="en-US" dirty="0" smtClean="0"/>
              <a:t>97.1</a:t>
            </a:r>
            <a:r>
              <a:rPr lang="en-US" dirty="0" smtClean="0"/>
              <a:t>%)</a:t>
            </a:r>
          </a:p>
          <a:p>
            <a:pPr lvl="1"/>
            <a:r>
              <a:rPr lang="en-US" dirty="0" smtClean="0"/>
              <a:t>Last </a:t>
            </a:r>
            <a:r>
              <a:rPr lang="mr-IN" dirty="0" smtClean="0"/>
              <a:t>–</a:t>
            </a:r>
            <a:r>
              <a:rPr lang="en-US" dirty="0" smtClean="0"/>
              <a:t> Middle </a:t>
            </a:r>
            <a:r>
              <a:rPr lang="en-US" dirty="0"/>
              <a:t>Y</a:t>
            </a:r>
            <a:endParaRPr lang="en-US" dirty="0" smtClean="0"/>
          </a:p>
          <a:p>
            <a:pPr lvl="1"/>
            <a:r>
              <a:rPr lang="en-US" dirty="0" smtClean="0"/>
              <a:t>Middle </a:t>
            </a:r>
            <a:r>
              <a:rPr lang="mr-IN" dirty="0" smtClean="0"/>
              <a:t>–</a:t>
            </a:r>
            <a:r>
              <a:rPr lang="en-US" dirty="0" smtClean="0"/>
              <a:t> First Y</a:t>
            </a:r>
            <a:endParaRPr lang="en-US" dirty="0" smtClean="0"/>
          </a:p>
          <a:p>
            <a:pPr lvl="1"/>
            <a:r>
              <a:rPr lang="en-US" dirty="0" smtClean="0"/>
              <a:t>Last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Middle Middle</a:t>
            </a:r>
          </a:p>
          <a:p>
            <a:pPr marL="457200" lvl="1" indent="0">
              <a:buNone/>
            </a:pPr>
            <a:r>
              <a:rPr lang="en-US" dirty="0" smtClean="0"/>
              <a:t>       Bend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57200" y="6067152"/>
            <a:ext cx="4121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Three pairs of words have different sets of important features</a:t>
            </a:r>
            <a:endParaRPr lang="en-US" sz="2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794" y="3366845"/>
            <a:ext cx="4653205" cy="337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5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(Harder) Logistic Regression:  </a:t>
            </a:r>
            <a:br>
              <a:rPr lang="en-US" dirty="0" smtClean="0"/>
            </a:br>
            <a:r>
              <a:rPr lang="en-US" dirty="0" smtClean="0"/>
              <a:t>What </a:t>
            </a:r>
            <a:r>
              <a:rPr lang="en-US" dirty="0" err="1" smtClean="0"/>
              <a:t>vs</a:t>
            </a:r>
            <a:r>
              <a:rPr lang="en-US" dirty="0" smtClean="0"/>
              <a:t> NOT What (Up Sampling)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Up Sampling:  </a:t>
            </a:r>
          </a:p>
          <a:p>
            <a:pPr lvl="1"/>
            <a:r>
              <a:rPr lang="en-US" sz="2600" dirty="0" smtClean="0"/>
              <a:t>“Not What” is 173 of 208 records  </a:t>
            </a:r>
          </a:p>
          <a:p>
            <a:pPr lvl="1"/>
            <a:r>
              <a:rPr lang="en-US" sz="2600" dirty="0" smtClean="0"/>
              <a:t>Sample “What” population to be 173 records</a:t>
            </a:r>
          </a:p>
          <a:p>
            <a:r>
              <a:rPr lang="en-US" sz="3000" dirty="0" smtClean="0"/>
              <a:t>Logistic Regression Grid Search CV Score:   </a:t>
            </a:r>
            <a:r>
              <a:rPr lang="en-US" sz="3000" dirty="0" smtClean="0"/>
              <a:t>90.2</a:t>
            </a:r>
            <a:r>
              <a:rPr lang="en-US" sz="3000" dirty="0" smtClean="0"/>
              <a:t>%</a:t>
            </a:r>
            <a:endParaRPr lang="en-US" sz="3000" dirty="0" smtClean="0"/>
          </a:p>
          <a:p>
            <a:r>
              <a:rPr lang="en-US" sz="3000" dirty="0" smtClean="0"/>
              <a:t>Random Forest Grid Search OOB Score:  </a:t>
            </a:r>
            <a:r>
              <a:rPr lang="en-US" sz="3000" dirty="0" smtClean="0"/>
              <a:t>98.8% </a:t>
            </a:r>
            <a:r>
              <a:rPr lang="en-US" sz="3000" dirty="0" smtClean="0"/>
              <a:t>(CV </a:t>
            </a:r>
            <a:r>
              <a:rPr lang="en-US" sz="3000" dirty="0" smtClean="0"/>
              <a:t>74.3%</a:t>
            </a:r>
            <a:r>
              <a:rPr lang="en-US" sz="3000" dirty="0" smtClean="0"/>
              <a:t>)</a:t>
            </a:r>
          </a:p>
          <a:p>
            <a:pPr lvl="1"/>
            <a:r>
              <a:rPr lang="en-US" sz="2600" dirty="0" smtClean="0"/>
              <a:t>Last </a:t>
            </a:r>
            <a:r>
              <a:rPr lang="mr-IN" sz="2600" dirty="0" smtClean="0"/>
              <a:t>–</a:t>
            </a:r>
            <a:r>
              <a:rPr lang="en-US" sz="2600" dirty="0" smtClean="0"/>
              <a:t> Middle </a:t>
            </a:r>
            <a:r>
              <a:rPr lang="en-US" sz="2600" dirty="0" smtClean="0"/>
              <a:t>Middle Bend</a:t>
            </a:r>
            <a:endParaRPr lang="en-US" sz="2600" dirty="0" smtClean="0"/>
          </a:p>
          <a:p>
            <a:pPr lvl="1"/>
            <a:r>
              <a:rPr lang="en-US" sz="2600" dirty="0" smtClean="0"/>
              <a:t>Middle </a:t>
            </a:r>
            <a:r>
              <a:rPr lang="mr-IN" sz="2600" dirty="0" smtClean="0"/>
              <a:t>–</a:t>
            </a:r>
            <a:r>
              <a:rPr lang="en-US" sz="2600" dirty="0" smtClean="0"/>
              <a:t> First Roll</a:t>
            </a:r>
            <a:endParaRPr lang="en-US" sz="2600" dirty="0" smtClean="0"/>
          </a:p>
          <a:p>
            <a:pPr lvl="1"/>
            <a:r>
              <a:rPr lang="en-US" sz="2600" dirty="0" smtClean="0"/>
              <a:t>Last </a:t>
            </a:r>
            <a:r>
              <a:rPr lang="mr-IN" sz="2600" dirty="0" smtClean="0"/>
              <a:t>–</a:t>
            </a:r>
            <a:r>
              <a:rPr lang="en-US" sz="2600" dirty="0" smtClean="0"/>
              <a:t> Middle Y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591" y="4115457"/>
            <a:ext cx="3751513" cy="273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3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14207</TotalTime>
  <Words>617</Words>
  <Application>Microsoft Macintosh PowerPoint</Application>
  <PresentationFormat>On-screen Show (4:3)</PresentationFormat>
  <Paragraphs>90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Final Project Presentation:   Sign Language Recognition</vt:lpstr>
      <vt:lpstr>Can A Computer Understand Sign Language?</vt:lpstr>
      <vt:lpstr>Sign Language Data</vt:lpstr>
      <vt:lpstr>PowerPoint Presentation</vt:lpstr>
      <vt:lpstr>Individual Sign-level Features Selected/Created</vt:lpstr>
      <vt:lpstr>Logistic Regression Results:   What vs When</vt:lpstr>
      <vt:lpstr>Logistic Regression Results:   What vs Where</vt:lpstr>
      <vt:lpstr>Logistic Regression Results:   What vs Which</vt:lpstr>
      <vt:lpstr>(Harder) Logistic Regression:   What vs NOT What (Up Sampling)</vt:lpstr>
      <vt:lpstr>(Harder) Logistic Regression:   What vs NOT What (Down Sampling)</vt:lpstr>
      <vt:lpstr>Findings &amp; 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Part 1</dc:title>
  <dc:creator>.</dc:creator>
  <cp:lastModifiedBy>.</cp:lastModifiedBy>
  <cp:revision>71</cp:revision>
  <dcterms:created xsi:type="dcterms:W3CDTF">2017-05-07T19:36:04Z</dcterms:created>
  <dcterms:modified xsi:type="dcterms:W3CDTF">2017-06-23T18:31:49Z</dcterms:modified>
</cp:coreProperties>
</file>