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6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892" autoAdjust="0"/>
  </p:normalViewPr>
  <p:slideViewPr>
    <p:cSldViewPr snapToGrid="0" snapToObjects="1">
      <p:cViewPr varScale="1">
        <p:scale>
          <a:sx n="106" d="100"/>
          <a:sy n="106" d="100"/>
        </p:scale>
        <p:origin x="-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285B5-CC51-8B4F-B815-9110C4096610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F4762-B6CD-4E44-8151-0A2AAE0F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5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4762-B6CD-4E44-8151-0A2AAE0FBB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7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pdfs.semanticscholar.org</a:t>
            </a:r>
            <a:r>
              <a:rPr lang="en-US" dirty="0" smtClean="0"/>
              <a:t>/80d6/54eb9a924eb22d8cd6d72c45f2672cab7c75.pdf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4762-B6CD-4E44-8151-0A2AAE0FBB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0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4762-B6CD-4E44-8151-0A2AAE0FBB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0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4762-B6CD-4E44-8151-0A2AAE0FBB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0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8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6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8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7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5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4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1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9A508-50E3-F64A-9026-12F97E9ADF01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8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ml/machine-learning-databases/auslan2-mld/auslan.data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Presentation:  </a:t>
            </a:r>
            <a:br>
              <a:rPr lang="en-US" dirty="0" smtClean="0"/>
            </a:br>
            <a:r>
              <a:rPr lang="en-US" dirty="0" smtClean="0"/>
              <a:t>Sign Language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Carol Fan</a:t>
            </a:r>
          </a:p>
          <a:p>
            <a:r>
              <a:rPr lang="en-US" dirty="0" smtClean="0"/>
              <a:t>June 26,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9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(Harder) Logistic Regression:  </a:t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 err="1" smtClean="0"/>
              <a:t>vs</a:t>
            </a:r>
            <a:r>
              <a:rPr lang="en-US" dirty="0" smtClean="0"/>
              <a:t> NOT What (Down Sampling)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Down Sampling:  </a:t>
            </a:r>
          </a:p>
          <a:p>
            <a:pPr lvl="1"/>
            <a:r>
              <a:rPr lang="en-US" sz="2600" dirty="0" smtClean="0"/>
              <a:t>“What” is 35 of 208 records  </a:t>
            </a:r>
          </a:p>
          <a:p>
            <a:pPr lvl="1"/>
            <a:r>
              <a:rPr lang="en-US" sz="2600" dirty="0" smtClean="0"/>
              <a:t>Sample to get NOT What to be 35 records</a:t>
            </a:r>
          </a:p>
          <a:p>
            <a:r>
              <a:rPr lang="en-US" sz="3000" dirty="0" smtClean="0"/>
              <a:t>Logistic Regression Grid Search CV Score:   94.3%</a:t>
            </a:r>
          </a:p>
          <a:p>
            <a:r>
              <a:rPr lang="en-US" sz="3000" dirty="0" smtClean="0"/>
              <a:t>Random Forest Grid Search OOB Score:  87.1%        (CV 82.9%)</a:t>
            </a:r>
          </a:p>
          <a:p>
            <a:pPr lvl="1"/>
            <a:r>
              <a:rPr lang="en-US" sz="2600" dirty="0" smtClean="0"/>
              <a:t>Middle </a:t>
            </a:r>
            <a:r>
              <a:rPr lang="mr-IN" sz="2600" dirty="0" smtClean="0"/>
              <a:t>–</a:t>
            </a:r>
            <a:r>
              <a:rPr lang="en-US" sz="2600" dirty="0" smtClean="0"/>
              <a:t> First Y</a:t>
            </a:r>
            <a:endParaRPr lang="en-US" sz="2600" dirty="0"/>
          </a:p>
          <a:p>
            <a:pPr lvl="1"/>
            <a:r>
              <a:rPr lang="en-US" sz="2600" dirty="0" smtClean="0"/>
              <a:t>Last </a:t>
            </a:r>
            <a:r>
              <a:rPr lang="mr-IN" sz="2600" dirty="0" smtClean="0"/>
              <a:t>–</a:t>
            </a:r>
            <a:r>
              <a:rPr lang="en-US" sz="2600" dirty="0" smtClean="0"/>
              <a:t> Middle Roll</a:t>
            </a:r>
          </a:p>
          <a:p>
            <a:pPr lvl="1"/>
            <a:r>
              <a:rPr lang="en-US" sz="2600" dirty="0" smtClean="0"/>
              <a:t>Middle </a:t>
            </a:r>
            <a:r>
              <a:rPr lang="mr-IN" sz="2600" dirty="0" smtClean="0"/>
              <a:t>–</a:t>
            </a:r>
            <a:r>
              <a:rPr lang="en-US" sz="2600" dirty="0" smtClean="0"/>
              <a:t> Last</a:t>
            </a:r>
            <a:r>
              <a:rPr lang="en-US" sz="2600" dirty="0"/>
              <a:t> </a:t>
            </a:r>
            <a:r>
              <a:rPr lang="en-US" sz="2600" dirty="0" smtClean="0"/>
              <a:t>Ring Bend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635246" y="6000038"/>
            <a:ext cx="412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Down Sampling performs better, but may not be as robust</a:t>
            </a:r>
            <a:endParaRPr lang="en-US" sz="2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256" y="4147870"/>
            <a:ext cx="3812744" cy="273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9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&amp;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Relatively </a:t>
            </a:r>
            <a:r>
              <a:rPr lang="en-US" dirty="0"/>
              <a:t>easy (&gt; </a:t>
            </a:r>
            <a:r>
              <a:rPr lang="en-US" dirty="0" smtClean="0"/>
              <a:t>95% </a:t>
            </a:r>
            <a:r>
              <a:rPr lang="en-US" dirty="0"/>
              <a:t>accuracy) to </a:t>
            </a:r>
            <a:r>
              <a:rPr lang="en-US" dirty="0" smtClean="0"/>
              <a:t>distinguish between two words</a:t>
            </a:r>
          </a:p>
          <a:p>
            <a:pPr lvl="1"/>
            <a:r>
              <a:rPr lang="en-US" dirty="0" smtClean="0"/>
              <a:t>But models are specifically fit to those two words</a:t>
            </a:r>
          </a:p>
          <a:p>
            <a:r>
              <a:rPr lang="en-US" dirty="0" smtClean="0"/>
              <a:t>Not terrible (&gt; 90% accuracy) to distinguish between What and 5 other words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agreement on important features</a:t>
            </a:r>
            <a:r>
              <a:rPr lang="en-US" dirty="0"/>
              <a:t> </a:t>
            </a:r>
            <a:r>
              <a:rPr lang="en-US" dirty="0" smtClean="0"/>
              <a:t>(due to sample selected?)</a:t>
            </a:r>
          </a:p>
          <a:p>
            <a:r>
              <a:rPr lang="en-US" dirty="0" smtClean="0"/>
              <a:t>Would </a:t>
            </a:r>
            <a:r>
              <a:rPr lang="en-US" dirty="0" smtClean="0"/>
              <a:t>like to generalize to ability to recognize any word</a:t>
            </a:r>
          </a:p>
          <a:p>
            <a:pPr lvl="1"/>
            <a:r>
              <a:rPr lang="en-US" dirty="0" smtClean="0"/>
              <a:t>Neural networks can handle increased complexity</a:t>
            </a:r>
          </a:p>
        </p:txBody>
      </p:sp>
    </p:spTree>
    <p:extLst>
      <p:ext uri="{BB962C8B-B14F-4D97-AF65-F5344CB8AC3E}">
        <p14:creationId xmlns:p14="http://schemas.microsoft.com/office/powerpoint/2010/main" val="81858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A Computer Understand</a:t>
            </a:r>
            <a:br>
              <a:rPr lang="en-US" dirty="0" smtClean="0"/>
            </a:br>
            <a:r>
              <a:rPr lang="en-US" dirty="0" smtClean="0"/>
              <a:t>Sign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Background:  Sign language is a visual language that uses hand motions to represent a word or concept</a:t>
            </a:r>
          </a:p>
          <a:p>
            <a:endParaRPr lang="en-US" dirty="0" smtClean="0"/>
          </a:p>
          <a:p>
            <a:r>
              <a:rPr lang="en-US" dirty="0" smtClean="0"/>
              <a:t>Objective:  Can we use motion sensor data to translate signs in Australian sign language into written English?</a:t>
            </a:r>
          </a:p>
          <a:p>
            <a:endParaRPr lang="en-US" dirty="0"/>
          </a:p>
          <a:p>
            <a:r>
              <a:rPr lang="en-US" dirty="0" smtClean="0"/>
              <a:t>Hypothesis:  A computer can distinguish whether or not a motion represents </a:t>
            </a:r>
            <a:r>
              <a:rPr lang="en-US" dirty="0"/>
              <a:t>a</a:t>
            </a:r>
            <a:r>
              <a:rPr lang="en-US" dirty="0" smtClean="0"/>
              <a:t> given sign or not with 90%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Language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https://archive.ics.uci.edu/ml/machine-learning-databases/auslan2-mld/</a:t>
            </a:r>
            <a:r>
              <a:rPr lang="en-US" dirty="0" smtClean="0">
                <a:hlinkClick r:id="rId3"/>
              </a:rPr>
              <a:t>auslan.data.html</a:t>
            </a:r>
            <a:endParaRPr lang="en-US" dirty="0" smtClean="0"/>
          </a:p>
          <a:p>
            <a:r>
              <a:rPr lang="en-US" dirty="0" smtClean="0"/>
              <a:t>Dataset description:</a:t>
            </a:r>
          </a:p>
          <a:p>
            <a:pPr lvl="1"/>
            <a:r>
              <a:rPr lang="en-US" dirty="0" smtClean="0"/>
              <a:t>2565 signs: 27 samples of 95 signs made by 5 different signers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otion captured using Flock system</a:t>
            </a:r>
          </a:p>
          <a:p>
            <a:pPr lvl="2"/>
            <a:r>
              <a:rPr lang="en-US" dirty="0" smtClean="0"/>
              <a:t>X, Y, Z position</a:t>
            </a:r>
          </a:p>
          <a:p>
            <a:pPr lvl="2"/>
            <a:r>
              <a:rPr lang="en-US" dirty="0" smtClean="0"/>
              <a:t>Roll, Pitch, and Yaw</a:t>
            </a:r>
          </a:p>
          <a:p>
            <a:pPr lvl="2"/>
            <a:r>
              <a:rPr lang="en-US" dirty="0" smtClean="0"/>
              <a:t>Finger bend for each of 5 fingers</a:t>
            </a:r>
          </a:p>
          <a:p>
            <a:pPr lvl="1"/>
            <a:r>
              <a:rPr lang="en-US" dirty="0" err="1" smtClean="0"/>
              <a:t>Avg</a:t>
            </a:r>
            <a:r>
              <a:rPr lang="en-US" dirty="0" smtClean="0"/>
              <a:t> Frames per instance:  41-102 (</a:t>
            </a:r>
            <a:r>
              <a:rPr lang="en-US" dirty="0" err="1" smtClean="0"/>
              <a:t>avg</a:t>
            </a:r>
            <a:r>
              <a:rPr lang="en-US" dirty="0" smtClean="0"/>
              <a:t>: 57)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8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0"/>
            <a:ext cx="734941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6075"/>
            <a:ext cx="6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9306" y="5713669"/>
            <a:ext cx="282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dirty="0"/>
              <a:t>i</a:t>
            </a:r>
            <a:r>
              <a:rPr lang="en-US" dirty="0" smtClean="0"/>
              <a:t>ng and pinky bend are exact copies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63366" y="1941470"/>
            <a:ext cx="15718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 helpful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6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866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frames captured</a:t>
            </a:r>
          </a:p>
          <a:p>
            <a:pPr lvl="1"/>
            <a:r>
              <a:rPr lang="en-US" dirty="0" smtClean="0"/>
              <a:t>Proxy for how long it takes to make a sign</a:t>
            </a:r>
          </a:p>
          <a:p>
            <a:r>
              <a:rPr lang="en-US" dirty="0" smtClean="0"/>
              <a:t>Distance hand traveled in (</a:t>
            </a:r>
            <a:r>
              <a:rPr lang="en-US" dirty="0" err="1" smtClean="0"/>
              <a:t>x,y,z</a:t>
            </a:r>
            <a:r>
              <a:rPr lang="en-US" dirty="0" smtClean="0"/>
              <a:t>)-space</a:t>
            </a:r>
          </a:p>
          <a:p>
            <a:r>
              <a:rPr lang="en-US" dirty="0" smtClean="0"/>
              <a:t>For each of the 8 relevant graphs, described features of each colored line</a:t>
            </a:r>
          </a:p>
          <a:p>
            <a:pPr lvl="1"/>
            <a:r>
              <a:rPr lang="en-US" dirty="0" smtClean="0"/>
              <a:t>Differences between </a:t>
            </a:r>
          </a:p>
          <a:p>
            <a:pPr marL="457200" lvl="1" indent="0">
              <a:buNone/>
            </a:pPr>
            <a:r>
              <a:rPr lang="en-US" dirty="0" smtClean="0"/>
              <a:t>first, middle, and last values</a:t>
            </a:r>
          </a:p>
          <a:p>
            <a:pPr lvl="1"/>
            <a:r>
              <a:rPr lang="en-US" dirty="0" smtClean="0"/>
              <a:t>75</a:t>
            </a:r>
            <a:r>
              <a:rPr lang="en-US" baseline="30000" dirty="0" smtClean="0"/>
              <a:t>th</a:t>
            </a:r>
            <a:r>
              <a:rPr lang="en-US" dirty="0" smtClean="0"/>
              <a:t> percentile value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mr-IN" dirty="0" smtClean="0"/>
              <a:t>–</a:t>
            </a:r>
            <a:r>
              <a:rPr lang="en-US" dirty="0" smtClean="0"/>
              <a:t> 25</a:t>
            </a:r>
            <a:r>
              <a:rPr lang="en-US" baseline="30000" dirty="0" smtClean="0"/>
              <a:t>th</a:t>
            </a:r>
            <a:r>
              <a:rPr lang="en-US" dirty="0" smtClean="0"/>
              <a:t> percentile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Individual Sign-level Features Selected/Created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701" y="4496658"/>
            <a:ext cx="3337463" cy="208194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121955" y="4664406"/>
            <a:ext cx="0" cy="16774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988" y="57603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25</a:t>
            </a:r>
            <a:r>
              <a:rPr lang="en-US" b="1" baseline="30000" dirty="0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%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1988" y="489415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75</a:t>
            </a:r>
            <a:r>
              <a:rPr lang="en-US" b="1" baseline="30000" dirty="0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%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05817" y="4871478"/>
            <a:ext cx="64008" cy="6400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88497" y="5179644"/>
            <a:ext cx="64008" cy="6400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750877" y="4625106"/>
            <a:ext cx="64008" cy="6400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91133" y="436696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Value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741926" y="470289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Middle Value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975280" y="41180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Last Value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645198" y="4487399"/>
            <a:ext cx="105679" cy="137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420501" y="5000332"/>
            <a:ext cx="54959" cy="171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247188" y="4664406"/>
            <a:ext cx="1" cy="171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43431" y="5078818"/>
            <a:ext cx="154564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64051" y="5962120"/>
            <a:ext cx="154564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6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Results:  </a:t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 err="1" smtClean="0"/>
              <a:t>vs</a:t>
            </a:r>
            <a:r>
              <a:rPr lang="en-US" dirty="0" smtClean="0"/>
              <a:t>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Grid Search CV Score:   94.6%</a:t>
            </a:r>
          </a:p>
          <a:p>
            <a:r>
              <a:rPr lang="en-US" dirty="0" smtClean="0"/>
              <a:t>Random </a:t>
            </a:r>
            <a:r>
              <a:rPr lang="en-US" dirty="0"/>
              <a:t>Forest Grid Search OOB </a:t>
            </a:r>
            <a:r>
              <a:rPr lang="en-US" dirty="0" smtClean="0"/>
              <a:t>Score:  93.2% (CV 88.0%)</a:t>
            </a:r>
          </a:p>
          <a:p>
            <a:pPr lvl="1"/>
            <a:r>
              <a:rPr lang="en-US" dirty="0" smtClean="0"/>
              <a:t>75</a:t>
            </a:r>
            <a:r>
              <a:rPr lang="en-US" baseline="30000" dirty="0" smtClean="0"/>
              <a:t>th</a:t>
            </a:r>
            <a:r>
              <a:rPr lang="en-US" dirty="0" smtClean="0"/>
              <a:t> %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25</a:t>
            </a:r>
            <a:r>
              <a:rPr lang="en-US" baseline="30000" dirty="0" smtClean="0"/>
              <a:t>th</a:t>
            </a:r>
            <a:r>
              <a:rPr lang="en-US" dirty="0" smtClean="0"/>
              <a:t> %</a:t>
            </a:r>
            <a:r>
              <a:rPr lang="en-US" dirty="0" err="1" smtClean="0"/>
              <a:t>ile</a:t>
            </a:r>
            <a:r>
              <a:rPr lang="en-US" dirty="0" smtClean="0"/>
              <a:t> Z</a:t>
            </a:r>
          </a:p>
          <a:p>
            <a:pPr lvl="1"/>
            <a:r>
              <a:rPr lang="en-US" dirty="0"/>
              <a:t>75</a:t>
            </a:r>
            <a:r>
              <a:rPr lang="en-US" baseline="30000" dirty="0"/>
              <a:t>th</a:t>
            </a:r>
            <a:r>
              <a:rPr lang="en-US" dirty="0"/>
              <a:t> %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25</a:t>
            </a:r>
            <a:r>
              <a:rPr lang="en-US" baseline="30000" dirty="0"/>
              <a:t>th</a:t>
            </a:r>
            <a:r>
              <a:rPr lang="en-US" dirty="0"/>
              <a:t> %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smtClean="0"/>
              <a:t>Roll</a:t>
            </a:r>
          </a:p>
          <a:p>
            <a:pPr lvl="1"/>
            <a:r>
              <a:rPr lang="en-US" dirty="0"/>
              <a:t>75</a:t>
            </a:r>
            <a:r>
              <a:rPr lang="en-US" baseline="30000" dirty="0"/>
              <a:t>th</a:t>
            </a:r>
            <a:r>
              <a:rPr lang="en-US" dirty="0"/>
              <a:t> %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25</a:t>
            </a:r>
            <a:r>
              <a:rPr lang="en-US" baseline="30000" dirty="0"/>
              <a:t>th</a:t>
            </a:r>
            <a:r>
              <a:rPr lang="en-US" dirty="0"/>
              <a:t> %</a:t>
            </a:r>
            <a:r>
              <a:rPr lang="en-US" dirty="0" err="1"/>
              <a:t>ile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Middle Bend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62" y="3657098"/>
            <a:ext cx="4244038" cy="30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Results:  </a:t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 err="1" smtClean="0"/>
              <a:t>vs</a:t>
            </a:r>
            <a:r>
              <a:rPr lang="en-US" dirty="0" smtClean="0"/>
              <a:t>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Logistic Regression Grid Search CV Score:   98.6%</a:t>
            </a:r>
          </a:p>
          <a:p>
            <a:r>
              <a:rPr lang="en-US" dirty="0" smtClean="0"/>
              <a:t>Random </a:t>
            </a:r>
            <a:r>
              <a:rPr lang="en-US" dirty="0"/>
              <a:t>Forest Grid Search OOB </a:t>
            </a:r>
            <a:r>
              <a:rPr lang="en-US" dirty="0" smtClean="0"/>
              <a:t>Score:  95.6% (CV 95.6%)</a:t>
            </a:r>
          </a:p>
          <a:p>
            <a:pPr lvl="1"/>
            <a:r>
              <a:rPr lang="en-US" dirty="0"/>
              <a:t>75</a:t>
            </a:r>
            <a:r>
              <a:rPr lang="en-US" baseline="30000" dirty="0"/>
              <a:t>th</a:t>
            </a:r>
            <a:r>
              <a:rPr lang="en-US" dirty="0"/>
              <a:t> %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25</a:t>
            </a:r>
            <a:r>
              <a:rPr lang="en-US" baseline="30000" dirty="0"/>
              <a:t>th</a:t>
            </a:r>
            <a:r>
              <a:rPr lang="en-US" dirty="0"/>
              <a:t> %</a:t>
            </a:r>
            <a:r>
              <a:rPr lang="en-US" dirty="0" err="1"/>
              <a:t>ile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     Middle Bend</a:t>
            </a:r>
          </a:p>
          <a:p>
            <a:pPr lvl="1"/>
            <a:r>
              <a:rPr lang="en-US" dirty="0" smtClean="0"/>
              <a:t>Last </a:t>
            </a:r>
            <a:r>
              <a:rPr lang="mr-IN" dirty="0" smtClean="0"/>
              <a:t>–</a:t>
            </a:r>
            <a:r>
              <a:rPr lang="en-US" dirty="0" smtClean="0"/>
              <a:t> Middle </a:t>
            </a:r>
            <a:r>
              <a:rPr lang="en-US" dirty="0"/>
              <a:t>Z</a:t>
            </a:r>
            <a:endParaRPr lang="en-US" dirty="0" smtClean="0"/>
          </a:p>
          <a:p>
            <a:pPr lvl="1"/>
            <a:r>
              <a:rPr lang="en-US" dirty="0" smtClean="0"/>
              <a:t>75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%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25</a:t>
            </a:r>
            <a:r>
              <a:rPr lang="en-US" baseline="30000" dirty="0"/>
              <a:t>th</a:t>
            </a:r>
            <a:r>
              <a:rPr lang="en-US" dirty="0"/>
              <a:t> %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Roll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472" y="3429500"/>
            <a:ext cx="4555527" cy="32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3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Results:  </a:t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 err="1" smtClean="0"/>
              <a:t>vs</a:t>
            </a:r>
            <a:r>
              <a:rPr lang="en-US" dirty="0" smtClean="0"/>
              <a:t> Which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Grid Search CV Score:   98.6%</a:t>
            </a:r>
          </a:p>
          <a:p>
            <a:r>
              <a:rPr lang="en-US" dirty="0" smtClean="0"/>
              <a:t>Random Forest Grid Search OOB Score:  97.1% (CV 97.1%)</a:t>
            </a:r>
          </a:p>
          <a:p>
            <a:pPr lvl="1"/>
            <a:r>
              <a:rPr lang="en-US" dirty="0" smtClean="0"/>
              <a:t>Last </a:t>
            </a:r>
            <a:r>
              <a:rPr lang="mr-IN" dirty="0" smtClean="0"/>
              <a:t>–</a:t>
            </a:r>
            <a:r>
              <a:rPr lang="en-US" dirty="0" smtClean="0"/>
              <a:t> Middle </a:t>
            </a:r>
            <a:r>
              <a:rPr lang="en-US" dirty="0"/>
              <a:t>Y</a:t>
            </a:r>
            <a:endParaRPr lang="en-US" dirty="0" smtClean="0"/>
          </a:p>
          <a:p>
            <a:pPr lvl="1"/>
            <a:r>
              <a:rPr lang="en-US" dirty="0" smtClean="0"/>
              <a:t>Middle </a:t>
            </a:r>
            <a:r>
              <a:rPr lang="mr-IN" dirty="0" smtClean="0"/>
              <a:t>–</a:t>
            </a:r>
            <a:r>
              <a:rPr lang="en-US" dirty="0" smtClean="0"/>
              <a:t> First Y</a:t>
            </a:r>
          </a:p>
          <a:p>
            <a:pPr lvl="1"/>
            <a:r>
              <a:rPr lang="en-US" dirty="0" smtClean="0"/>
              <a:t>Last </a:t>
            </a:r>
            <a:r>
              <a:rPr lang="mr-IN" dirty="0" smtClean="0"/>
              <a:t>–</a:t>
            </a:r>
            <a:r>
              <a:rPr lang="en-US" dirty="0" smtClean="0"/>
              <a:t> Middle Middle</a:t>
            </a:r>
          </a:p>
          <a:p>
            <a:pPr marL="457200" lvl="1" indent="0">
              <a:buNone/>
            </a:pPr>
            <a:r>
              <a:rPr lang="en-US" dirty="0" smtClean="0"/>
              <a:t>       Bend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067152"/>
            <a:ext cx="412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Three pairs of words have different sets of important features</a:t>
            </a:r>
            <a:endParaRPr lang="en-US" sz="2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94" y="3366845"/>
            <a:ext cx="4653205" cy="337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5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(Harder) Logistic Regression:  </a:t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 err="1" smtClean="0"/>
              <a:t>vs</a:t>
            </a:r>
            <a:r>
              <a:rPr lang="en-US" dirty="0" smtClean="0"/>
              <a:t> NOT What (Up Sampling)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Up Sampling:  </a:t>
            </a:r>
          </a:p>
          <a:p>
            <a:pPr lvl="1"/>
            <a:r>
              <a:rPr lang="en-US" sz="2600" dirty="0" smtClean="0"/>
              <a:t>“Not What” is 173 of 208 records  </a:t>
            </a:r>
          </a:p>
          <a:p>
            <a:pPr lvl="1"/>
            <a:r>
              <a:rPr lang="en-US" sz="2600" dirty="0" smtClean="0"/>
              <a:t>Sample “What” population to be 173 records</a:t>
            </a:r>
          </a:p>
          <a:p>
            <a:r>
              <a:rPr lang="en-US" sz="3000" dirty="0" smtClean="0"/>
              <a:t>Logistic Regression Grid Search CV Score:   90.2%</a:t>
            </a:r>
          </a:p>
          <a:p>
            <a:r>
              <a:rPr lang="en-US" sz="3000" dirty="0" smtClean="0"/>
              <a:t>Random Forest Grid Search OOB Score:  98.8% (CV 74.3%)</a:t>
            </a:r>
          </a:p>
          <a:p>
            <a:pPr lvl="1"/>
            <a:r>
              <a:rPr lang="en-US" sz="2600" dirty="0" smtClean="0"/>
              <a:t>Last </a:t>
            </a:r>
            <a:r>
              <a:rPr lang="mr-IN" sz="2600" dirty="0" smtClean="0"/>
              <a:t>–</a:t>
            </a:r>
            <a:r>
              <a:rPr lang="en-US" sz="2600" dirty="0" smtClean="0"/>
              <a:t> Middle Middle Bend</a:t>
            </a:r>
          </a:p>
          <a:p>
            <a:pPr lvl="1"/>
            <a:r>
              <a:rPr lang="en-US" sz="2600" dirty="0" smtClean="0"/>
              <a:t>Middle </a:t>
            </a:r>
            <a:r>
              <a:rPr lang="mr-IN" sz="2600" dirty="0" smtClean="0"/>
              <a:t>–</a:t>
            </a:r>
            <a:r>
              <a:rPr lang="en-US" sz="2600" dirty="0" smtClean="0"/>
              <a:t> First Roll</a:t>
            </a:r>
          </a:p>
          <a:p>
            <a:pPr lvl="1"/>
            <a:r>
              <a:rPr lang="en-US" sz="2600" dirty="0" smtClean="0"/>
              <a:t>Last </a:t>
            </a:r>
            <a:r>
              <a:rPr lang="mr-IN" sz="2600" dirty="0" smtClean="0"/>
              <a:t>–</a:t>
            </a:r>
            <a:r>
              <a:rPr lang="en-US" sz="2600" dirty="0" smtClean="0"/>
              <a:t> Middle Y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91" y="4115457"/>
            <a:ext cx="3751513" cy="273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3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14246</TotalTime>
  <Words>610</Words>
  <Application>Microsoft Macintosh PowerPoint</Application>
  <PresentationFormat>On-screen Show (4:3)</PresentationFormat>
  <Paragraphs>89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Final Project Presentation:   Sign Language Recognition</vt:lpstr>
      <vt:lpstr>Can A Computer Understand Sign Language?</vt:lpstr>
      <vt:lpstr>Sign Language Data</vt:lpstr>
      <vt:lpstr>PowerPoint Presentation</vt:lpstr>
      <vt:lpstr>Individual Sign-level Features Selected/Created</vt:lpstr>
      <vt:lpstr>Logistic Regression Results:   What vs When</vt:lpstr>
      <vt:lpstr>Logistic Regression Results:   What vs Where</vt:lpstr>
      <vt:lpstr>Logistic Regression Results:   What vs Which</vt:lpstr>
      <vt:lpstr>(Harder) Logistic Regression:   What vs NOT What (Up Sampling)</vt:lpstr>
      <vt:lpstr>(Harder) Logistic Regression:   What vs NOT What (Down Sampling)</vt:lpstr>
      <vt:lpstr>Findings &amp; 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Part 1</dc:title>
  <dc:creator>.</dc:creator>
  <cp:lastModifiedBy>.</cp:lastModifiedBy>
  <cp:revision>72</cp:revision>
  <dcterms:created xsi:type="dcterms:W3CDTF">2017-05-07T19:36:04Z</dcterms:created>
  <dcterms:modified xsi:type="dcterms:W3CDTF">2017-06-27T00:26:31Z</dcterms:modified>
</cp:coreProperties>
</file>