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72" r:id="rId8"/>
    <p:sldId id="273" r:id="rId9"/>
    <p:sldId id="262" r:id="rId10"/>
    <p:sldId id="274" r:id="rId11"/>
    <p:sldId id="263" r:id="rId12"/>
    <p:sldId id="275" r:id="rId13"/>
    <p:sldId id="264" r:id="rId14"/>
    <p:sldId id="278" r:id="rId15"/>
    <p:sldId id="270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D9BEF-7F65-4608-8E33-E899A75C1A0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94090-5381-4130-A2AC-AFB7696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94090-5381-4130-A2AC-AFB7696DF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62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13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2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4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2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6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Minimum Graph 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126249"/>
            <a:ext cx="5826719" cy="1096899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Stefan Mitrovic 350/2020</a:t>
            </a:r>
          </a:p>
          <a:p>
            <a:r>
              <a:rPr dirty="0"/>
              <a:t>Lazar </a:t>
            </a:r>
            <a:r>
              <a:rPr dirty="0" err="1"/>
              <a:t>Rankovic</a:t>
            </a:r>
            <a:r>
              <a:rPr dirty="0"/>
              <a:t> 107/2019</a:t>
            </a:r>
          </a:p>
          <a:p>
            <a:r>
              <a:rPr dirty="0" err="1"/>
              <a:t>Matematicki</a:t>
            </a:r>
            <a:r>
              <a:rPr dirty="0"/>
              <a:t> </a:t>
            </a:r>
            <a:r>
              <a:rPr dirty="0" err="1"/>
              <a:t>Fakultet</a:t>
            </a:r>
            <a:endParaRPr dirty="0"/>
          </a:p>
          <a:p>
            <a:r>
              <a:rPr dirty="0" err="1"/>
              <a:t>Racunarska</a:t>
            </a:r>
            <a:r>
              <a:rPr dirty="0"/>
              <a:t> </a:t>
            </a:r>
            <a:r>
              <a:rPr dirty="0" err="1"/>
              <a:t>inteligencija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2FDEC7-4419-4205-9A68-CEF7C6DB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70" y="838019"/>
            <a:ext cx="6234746" cy="48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3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rojem čestica 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rPr dirty="0"/>
              <a:t>PSO (Particle Swarm Optimization) je </a:t>
            </a:r>
            <a:r>
              <a:rPr dirty="0" err="1"/>
              <a:t>metaheuristički</a:t>
            </a:r>
            <a:r>
              <a:rPr dirty="0"/>
              <a:t> </a:t>
            </a:r>
            <a:r>
              <a:rPr dirty="0" err="1"/>
              <a:t>algoritam</a:t>
            </a:r>
            <a:r>
              <a:rPr dirty="0"/>
              <a:t> </a:t>
            </a:r>
            <a:r>
              <a:rPr dirty="0" err="1"/>
              <a:t>inspirisan</a:t>
            </a:r>
            <a:r>
              <a:rPr dirty="0"/>
              <a:t> </a:t>
            </a:r>
            <a:r>
              <a:rPr dirty="0" err="1"/>
              <a:t>socijalnim</a:t>
            </a:r>
            <a:r>
              <a:rPr dirty="0"/>
              <a:t> </a:t>
            </a:r>
            <a:r>
              <a:rPr dirty="0" err="1"/>
              <a:t>ponašanjem</a:t>
            </a:r>
            <a:r>
              <a:rPr dirty="0"/>
              <a:t> </a:t>
            </a:r>
            <a:r>
              <a:rPr dirty="0" err="1"/>
              <a:t>roja</a:t>
            </a:r>
            <a:r>
              <a:rPr dirty="0"/>
              <a:t> </a:t>
            </a:r>
            <a:r>
              <a:rPr dirty="0" err="1"/>
              <a:t>ptica</a:t>
            </a:r>
            <a:r>
              <a:rPr dirty="0"/>
              <a:t> </a:t>
            </a:r>
            <a:r>
              <a:rPr dirty="0" err="1"/>
              <a:t>ili</a:t>
            </a:r>
            <a:r>
              <a:rPr dirty="0"/>
              <a:t> </a:t>
            </a:r>
            <a:r>
              <a:rPr dirty="0" err="1"/>
              <a:t>riba</a:t>
            </a:r>
            <a:r>
              <a:rPr dirty="0"/>
              <a:t> u </a:t>
            </a:r>
            <a:r>
              <a:rPr dirty="0" err="1"/>
              <a:t>potrazi</a:t>
            </a:r>
            <a:r>
              <a:rPr dirty="0"/>
              <a:t> za </a:t>
            </a:r>
            <a:r>
              <a:rPr dirty="0" err="1"/>
              <a:t>hranom</a:t>
            </a:r>
            <a:r>
              <a:rPr dirty="0"/>
              <a:t>. </a:t>
            </a:r>
            <a:r>
              <a:rPr dirty="0" err="1"/>
              <a:t>Svaka</a:t>
            </a:r>
            <a:r>
              <a:rPr dirty="0"/>
              <a:t> </a:t>
            </a:r>
            <a:r>
              <a:rPr dirty="0" err="1"/>
              <a:t>čestica</a:t>
            </a:r>
            <a:r>
              <a:rPr dirty="0"/>
              <a:t> </a:t>
            </a:r>
            <a:r>
              <a:rPr dirty="0" err="1"/>
              <a:t>predstavlja</a:t>
            </a:r>
            <a:r>
              <a:rPr dirty="0"/>
              <a:t> </a:t>
            </a:r>
            <a:r>
              <a:rPr dirty="0" err="1"/>
              <a:t>moguće</a:t>
            </a:r>
            <a:r>
              <a:rPr dirty="0"/>
              <a:t> </a:t>
            </a:r>
            <a:r>
              <a:rPr dirty="0" err="1"/>
              <a:t>rešenje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</a:t>
            </a:r>
            <a:r>
              <a:rPr dirty="0" err="1"/>
              <a:t>optimizacije</a:t>
            </a:r>
            <a:r>
              <a:rPr dirty="0"/>
              <a:t>.</a:t>
            </a:r>
            <a:r>
              <a:rPr lang="sr-Latn-RS" dirty="0"/>
              <a:t> Svaka čestica se kreće kroz prostor pretrage u skladu sa svojom trenutnom pozicijom i brzinom pokušavajući da nađe najbolje rešenje. Čestice međusobno informišu jedna drugu o svojim najboljim pozicijama i tako pokušavaju da dodju do globalnog minimuma.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6F4439-403D-475B-8C56-60540B5A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4" y="282804"/>
            <a:ext cx="7742719" cy="3902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A4D798-90AA-436B-8F58-02EC5473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24" y="4185500"/>
            <a:ext cx="7742719" cy="25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4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Simulirano kaljenje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48033"/>
            <a:ext cx="7772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rPr dirty="0" err="1"/>
              <a:t>Simulirano</a:t>
            </a:r>
            <a:r>
              <a:rPr dirty="0"/>
              <a:t> </a:t>
            </a:r>
            <a:r>
              <a:rPr dirty="0" err="1"/>
              <a:t>kaljenje</a:t>
            </a:r>
            <a:r>
              <a:rPr dirty="0"/>
              <a:t> je </a:t>
            </a:r>
            <a:r>
              <a:rPr dirty="0" err="1"/>
              <a:t>metaheuristički</a:t>
            </a:r>
            <a:r>
              <a:rPr dirty="0"/>
              <a:t> </a:t>
            </a:r>
            <a:r>
              <a:rPr dirty="0" err="1"/>
              <a:t>optimizacioni</a:t>
            </a:r>
            <a:r>
              <a:rPr dirty="0"/>
              <a:t> </a:t>
            </a:r>
            <a:r>
              <a:rPr dirty="0" err="1"/>
              <a:t>algoritam</a:t>
            </a:r>
            <a:r>
              <a:rPr dirty="0"/>
              <a:t> </a:t>
            </a:r>
            <a:r>
              <a:rPr dirty="0" err="1"/>
              <a:t>inspirisan</a:t>
            </a:r>
            <a:r>
              <a:rPr dirty="0"/>
              <a:t> </a:t>
            </a:r>
            <a:r>
              <a:rPr dirty="0" err="1"/>
              <a:t>procesom</a:t>
            </a:r>
            <a:r>
              <a:rPr dirty="0"/>
              <a:t> </a:t>
            </a:r>
            <a:r>
              <a:rPr dirty="0" err="1"/>
              <a:t>kaljenja</a:t>
            </a:r>
            <a:r>
              <a:rPr dirty="0"/>
              <a:t> </a:t>
            </a:r>
            <a:r>
              <a:rPr dirty="0" err="1"/>
              <a:t>metala</a:t>
            </a:r>
            <a:r>
              <a:rPr dirty="0"/>
              <a:t>. </a:t>
            </a:r>
            <a:r>
              <a:rPr dirty="0" err="1"/>
              <a:t>Algoritam</a:t>
            </a:r>
            <a:r>
              <a:rPr dirty="0"/>
              <a:t> </a:t>
            </a:r>
            <a:r>
              <a:rPr dirty="0" err="1"/>
              <a:t>počinje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slučajnim</a:t>
            </a:r>
            <a:r>
              <a:rPr dirty="0"/>
              <a:t> </a:t>
            </a:r>
            <a:r>
              <a:rPr dirty="0" err="1"/>
              <a:t>rešenjem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iterativno</a:t>
            </a:r>
            <a:r>
              <a:rPr dirty="0"/>
              <a:t> </a:t>
            </a:r>
            <a:r>
              <a:rPr dirty="0" err="1"/>
              <a:t>ga</a:t>
            </a:r>
            <a:r>
              <a:rPr dirty="0"/>
              <a:t> </a:t>
            </a:r>
            <a:r>
              <a:rPr dirty="0" err="1"/>
              <a:t>poboljšava</a:t>
            </a:r>
            <a:r>
              <a:rPr dirty="0"/>
              <a:t> </a:t>
            </a:r>
            <a:r>
              <a:rPr dirty="0" err="1"/>
              <a:t>prihvatajući</a:t>
            </a:r>
            <a:r>
              <a:rPr dirty="0"/>
              <a:t> </a:t>
            </a:r>
            <a:r>
              <a:rPr dirty="0" err="1"/>
              <a:t>lošija</a:t>
            </a:r>
            <a:r>
              <a:rPr dirty="0"/>
              <a:t> </a:t>
            </a:r>
            <a:r>
              <a:rPr dirty="0" err="1"/>
              <a:t>rešenja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određenom</a:t>
            </a:r>
            <a:r>
              <a:rPr dirty="0"/>
              <a:t> </a:t>
            </a:r>
            <a:r>
              <a:rPr dirty="0" err="1"/>
              <a:t>verovatnoćom</a:t>
            </a:r>
            <a:r>
              <a:rPr lang="sr-Latn-RS" dirty="0"/>
              <a:t> kako bi izbegao da se zaglavi u lokalnom minimumu</a:t>
            </a:r>
            <a:r>
              <a:rPr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AB1A1-A09F-4BCA-8C3B-1CE3C9E0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00" y="3705426"/>
            <a:ext cx="5890335" cy="30202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EAE85-A00B-461A-8341-25D26D00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58" y="488887"/>
            <a:ext cx="5425910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Komparacije metoda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7F4D1-FF9E-40D7-84BD-ED3EB692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2" y="1930400"/>
            <a:ext cx="4304373" cy="3303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68F499-8C48-4783-AF8E-A0B85B102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65" y="1930400"/>
            <a:ext cx="4304373" cy="3303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E85D-9C0F-4019-BB6E-15294F5D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Komparacije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16B9C-FF6D-4080-9B7A-A23F298E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" y="2073757"/>
            <a:ext cx="7246512" cy="3200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BD285-F84A-4454-9AA7-E0B7B48C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22" y="2073757"/>
            <a:ext cx="1816670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6038-268F-4EF0-A5E9-23D17AB2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098" y="3032551"/>
            <a:ext cx="6347714" cy="1320800"/>
          </a:xfrm>
        </p:spPr>
        <p:txBody>
          <a:bodyPr/>
          <a:lstStyle/>
          <a:p>
            <a:pPr algn="ctr"/>
            <a:r>
              <a:rPr lang="sr-Latn-RS" dirty="0"/>
              <a:t>HVALA NA PAŽNJI </a:t>
            </a:r>
            <a:r>
              <a:rPr lang="sr-Latn-R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5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828800"/>
            <a:ext cx="77724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Minim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bojenje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grafa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je </a:t>
            </a:r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NP težak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problem u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teoriji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grafova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koji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odnosi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bojenje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čvorova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grafa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tako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dva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susedna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čvora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nemaju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istu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boju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koristeći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pri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tome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najmanji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mogući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broj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boja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026" name="Picture 2" descr="Graph coloring - Wikipedia">
            <a:extLst>
              <a:ext uri="{FF2B5EF4-FFF2-40B4-BE49-F238E27FC236}">
                <a16:creationId xmlns:a16="http://schemas.microsoft.com/office/drawing/2014/main" id="{90B87B93-96F5-4A63-8A5A-1066155E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70" y="3522845"/>
            <a:ext cx="3192789" cy="30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72384F-C8FB-4D04-B144-0FDC3889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sr-Latn-RS" dirty="0"/>
            </a:br>
            <a:r>
              <a:rPr lang="sr-Latn-RS" dirty="0"/>
              <a:t>Opis problema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Formalna</a:t>
            </a:r>
            <a:r>
              <a:rPr lang="en-US" dirty="0"/>
              <a:t> </a:t>
            </a:r>
            <a:r>
              <a:rPr lang="en-US" dirty="0" err="1"/>
              <a:t>definicija</a:t>
            </a:r>
            <a:br>
              <a:rPr lang="en-US" dirty="0"/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G=(V,E)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gde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je V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skup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čvorova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a E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skup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grana.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Cilj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odrediti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funkciju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bojenja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c: V→{1,2,…,k}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tako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da c(u)≠c(v) za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svaku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granu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u,v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)∈E,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pri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čemu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je k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minimalan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broj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boja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Broj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k se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naziva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hromatski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broj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grafa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sr-Latn-RS" dirty="0"/>
              <a:t>Metode rešavanja problema:</a:t>
            </a:r>
            <a:br>
              <a:rPr lang="en-US" dirty="0"/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457200" indent="-457200">
              <a:buAutoNum type="arabicPeriod"/>
              <a:defRPr sz="2400">
                <a:solidFill>
                  <a:srgbClr val="FFFFFF"/>
                </a:solidFill>
                <a:latin typeface="Calibri"/>
              </a:defRPr>
            </a:pPr>
            <a:r>
              <a:rPr lang="sr-Latn-RS" dirty="0"/>
              <a:t>Primena grube sile (Brute Force)</a:t>
            </a:r>
          </a:p>
          <a:p>
            <a:pPr marL="457200" indent="-457200">
              <a:buAutoNum type="arabicPeriod"/>
              <a:defRPr sz="2400">
                <a:solidFill>
                  <a:srgbClr val="FFFFFF"/>
                </a:solidFill>
                <a:latin typeface="Calibri"/>
              </a:defRPr>
            </a:pPr>
            <a:r>
              <a:rPr lang="sr-Latn-RS" dirty="0"/>
              <a:t>Genetski algoritam (Genetic Algorithm)</a:t>
            </a:r>
          </a:p>
          <a:p>
            <a:pPr marL="457200" indent="-457200">
              <a:buAutoNum type="arabicPeriod"/>
              <a:defRPr sz="2400">
                <a:solidFill>
                  <a:srgbClr val="FFFFFF"/>
                </a:solidFill>
                <a:latin typeface="Calibri"/>
              </a:defRPr>
            </a:pPr>
            <a:r>
              <a:rPr lang="sr-Latn-RS" dirty="0"/>
              <a:t>Optimizacija kolonijom mrava (Ant Colony Optimization)</a:t>
            </a:r>
          </a:p>
          <a:p>
            <a:pPr marL="457200" indent="-457200">
              <a:buAutoNum type="arabicPeriod"/>
              <a:defRPr sz="2400">
                <a:solidFill>
                  <a:srgbClr val="FFFFFF"/>
                </a:solidFill>
                <a:latin typeface="Calibri"/>
              </a:defRPr>
            </a:pPr>
            <a:r>
              <a:rPr lang="sr-Latn-RS" dirty="0"/>
              <a:t>Optimizacija rojem čestica (Particle Swarm Optimization)</a:t>
            </a:r>
          </a:p>
          <a:p>
            <a:pPr marL="457200" indent="-457200">
              <a:buAutoNum type="arabicPeriod"/>
              <a:defRPr sz="2400">
                <a:solidFill>
                  <a:srgbClr val="FFFFFF"/>
                </a:solidFill>
                <a:latin typeface="Calibri"/>
              </a:defRPr>
            </a:pPr>
            <a:r>
              <a:rPr lang="sr-Latn-RS" dirty="0"/>
              <a:t>Simulirano kaljenje (Simulated Annealing)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grube</a:t>
            </a:r>
            <a:r>
              <a:rPr lang="en-US" dirty="0"/>
              <a:t> </a:t>
            </a:r>
            <a:r>
              <a:rPr lang="en-US" dirty="0" err="1"/>
              <a:t>sile</a:t>
            </a:r>
            <a:br>
              <a:rPr lang="en-US" dirty="0"/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rPr dirty="0" err="1"/>
              <a:t>Metoda</a:t>
            </a:r>
            <a:r>
              <a:rPr dirty="0"/>
              <a:t> </a:t>
            </a:r>
            <a:r>
              <a:rPr dirty="0" err="1"/>
              <a:t>grube</a:t>
            </a:r>
            <a:r>
              <a:rPr dirty="0"/>
              <a:t> </a:t>
            </a:r>
            <a:r>
              <a:rPr dirty="0" err="1"/>
              <a:t>sile</a:t>
            </a:r>
            <a:r>
              <a:rPr dirty="0"/>
              <a:t> je </a:t>
            </a:r>
            <a:r>
              <a:rPr dirty="0" err="1"/>
              <a:t>jednostavan</a:t>
            </a:r>
            <a:r>
              <a:rPr dirty="0"/>
              <a:t> </a:t>
            </a:r>
            <a:r>
              <a:rPr dirty="0" err="1"/>
              <a:t>ali</a:t>
            </a:r>
            <a:r>
              <a:rPr dirty="0"/>
              <a:t> </a:t>
            </a:r>
            <a:r>
              <a:rPr dirty="0" err="1"/>
              <a:t>neefikasan</a:t>
            </a:r>
            <a:r>
              <a:rPr dirty="0"/>
              <a:t> </a:t>
            </a:r>
            <a:r>
              <a:rPr dirty="0" err="1"/>
              <a:t>pristup</a:t>
            </a:r>
            <a:r>
              <a:rPr dirty="0"/>
              <a:t> za </a:t>
            </a:r>
            <a:r>
              <a:rPr dirty="0" err="1"/>
              <a:t>rešavanje</a:t>
            </a:r>
            <a:r>
              <a:rPr dirty="0"/>
              <a:t> </a:t>
            </a:r>
            <a:r>
              <a:rPr dirty="0" err="1"/>
              <a:t>ovog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</a:t>
            </a:r>
            <a:r>
              <a:rPr dirty="0" err="1"/>
              <a:t>koji</a:t>
            </a:r>
            <a:r>
              <a:rPr dirty="0"/>
              <a:t> </a:t>
            </a:r>
            <a:r>
              <a:rPr dirty="0" err="1"/>
              <a:t>podrazumeva</a:t>
            </a:r>
            <a:r>
              <a:rPr dirty="0"/>
              <a:t> </a:t>
            </a:r>
            <a:r>
              <a:rPr dirty="0" err="1"/>
              <a:t>ispitivanje</a:t>
            </a:r>
            <a:r>
              <a:rPr dirty="0"/>
              <a:t> </a:t>
            </a:r>
            <a:r>
              <a:rPr dirty="0" err="1"/>
              <a:t>svih</a:t>
            </a:r>
            <a:r>
              <a:rPr dirty="0"/>
              <a:t> </a:t>
            </a:r>
            <a:r>
              <a:rPr dirty="0" err="1"/>
              <a:t>mogućih</a:t>
            </a:r>
            <a:r>
              <a:rPr dirty="0"/>
              <a:t> </a:t>
            </a:r>
            <a:r>
              <a:rPr dirty="0" err="1"/>
              <a:t>kombinacija</a:t>
            </a:r>
            <a:r>
              <a:rPr dirty="0"/>
              <a:t> </a:t>
            </a:r>
            <a:r>
              <a:rPr dirty="0" err="1"/>
              <a:t>bojenja</a:t>
            </a:r>
            <a:r>
              <a:rPr dirty="0"/>
              <a:t> </a:t>
            </a:r>
            <a:r>
              <a:rPr dirty="0" err="1"/>
              <a:t>kako</a:t>
            </a:r>
            <a:r>
              <a:rPr dirty="0"/>
              <a:t> bi se </a:t>
            </a:r>
            <a:r>
              <a:rPr dirty="0" err="1"/>
              <a:t>našlo</a:t>
            </a:r>
            <a:r>
              <a:rPr dirty="0"/>
              <a:t> </a:t>
            </a:r>
            <a:r>
              <a:rPr dirty="0" err="1"/>
              <a:t>optimalno</a:t>
            </a:r>
            <a:r>
              <a:rPr dirty="0"/>
              <a:t> </a:t>
            </a:r>
            <a:r>
              <a:rPr dirty="0" err="1"/>
              <a:t>rešenje</a:t>
            </a:r>
            <a:r>
              <a:rPr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596AC-7D6B-4D2D-B40E-9F5BA2B6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7" y="3723586"/>
            <a:ext cx="5822185" cy="29391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Genetski</a:t>
            </a:r>
            <a:r>
              <a:rPr lang="en-US" dirty="0"/>
              <a:t> </a:t>
            </a:r>
            <a:r>
              <a:rPr lang="en-US" dirty="0" err="1"/>
              <a:t>algoritam</a:t>
            </a:r>
            <a:br>
              <a:rPr lang="en-US" dirty="0"/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Genetski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algoritam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metoda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optimizacije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inspirisana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prirodnom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selekcijom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Koristi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populaciju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potencijalnih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rešenja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koja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razvijaju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kroz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generacije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 Na osnovu turnirske selekcije bira nasumično jedinke koje ce učestvovati u ukrštanju praveći tako novu jedinku koja će nakon toga potencijalno biti mutirana.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DFDBF-E242-4859-AAA8-A26D6B820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33" y="4063881"/>
            <a:ext cx="4600867" cy="26912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807" y="194821"/>
            <a:ext cx="8449559" cy="1320800"/>
          </a:xfrm>
        </p:spPr>
        <p:txBody>
          <a:bodyPr>
            <a:normAutofit/>
          </a:bodyPr>
          <a:lstStyle/>
          <a:p>
            <a:br>
              <a:rPr lang="sr-Latn-RS" dirty="0"/>
            </a:br>
            <a:r>
              <a:rPr lang="sr-Latn-RS" dirty="0"/>
              <a:t>Primeri grafova dobijenih izvršavanjem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9E424-2EF6-4398-9975-691518E4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82" y="1771379"/>
            <a:ext cx="5951736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14E57F-DCC1-4977-A7F6-DD6F56E35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69"/>
          <a:stretch/>
        </p:blipFill>
        <p:spPr>
          <a:xfrm>
            <a:off x="1209699" y="959561"/>
            <a:ext cx="6030086" cy="50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8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kolonijom mrava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74277"/>
            <a:ext cx="7772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rPr dirty="0"/>
              <a:t>ACO (Ant Colony Optimization) je </a:t>
            </a:r>
            <a:r>
              <a:rPr dirty="0" err="1"/>
              <a:t>metaheuristički</a:t>
            </a:r>
            <a:r>
              <a:rPr dirty="0"/>
              <a:t> </a:t>
            </a:r>
            <a:r>
              <a:rPr dirty="0" err="1"/>
              <a:t>algoritam</a:t>
            </a:r>
            <a:r>
              <a:rPr dirty="0"/>
              <a:t> </a:t>
            </a:r>
            <a:r>
              <a:rPr dirty="0" err="1"/>
              <a:t>inspirisan</a:t>
            </a:r>
            <a:r>
              <a:rPr dirty="0"/>
              <a:t> </a:t>
            </a:r>
            <a:r>
              <a:rPr dirty="0" err="1"/>
              <a:t>ponašanjem</a:t>
            </a:r>
            <a:r>
              <a:rPr dirty="0"/>
              <a:t> </a:t>
            </a:r>
            <a:r>
              <a:rPr dirty="0" err="1"/>
              <a:t>mrava</a:t>
            </a:r>
            <a:r>
              <a:rPr dirty="0"/>
              <a:t> u </a:t>
            </a:r>
            <a:r>
              <a:rPr dirty="0" err="1"/>
              <a:t>potrazi</a:t>
            </a:r>
            <a:r>
              <a:rPr dirty="0"/>
              <a:t> za </a:t>
            </a:r>
            <a:r>
              <a:rPr dirty="0" err="1"/>
              <a:t>hranom</a:t>
            </a:r>
            <a:r>
              <a:rPr dirty="0"/>
              <a:t>. </a:t>
            </a:r>
            <a:r>
              <a:rPr dirty="0" err="1"/>
              <a:t>Algoritam</a:t>
            </a:r>
            <a:r>
              <a:rPr dirty="0"/>
              <a:t> </a:t>
            </a:r>
            <a:r>
              <a:rPr dirty="0" err="1"/>
              <a:t>radi</a:t>
            </a:r>
            <a:r>
              <a:rPr dirty="0"/>
              <a:t> </a:t>
            </a:r>
            <a:r>
              <a:rPr dirty="0" err="1"/>
              <a:t>tako</a:t>
            </a:r>
            <a:r>
              <a:rPr dirty="0"/>
              <a:t> </a:t>
            </a:r>
            <a:r>
              <a:rPr dirty="0" err="1"/>
              <a:t>što</a:t>
            </a:r>
            <a:r>
              <a:rPr dirty="0"/>
              <a:t> </a:t>
            </a:r>
            <a:r>
              <a:rPr dirty="0" err="1"/>
              <a:t>mravi</a:t>
            </a:r>
            <a:r>
              <a:rPr dirty="0"/>
              <a:t> </a:t>
            </a:r>
            <a:r>
              <a:rPr dirty="0" err="1"/>
              <a:t>postepeno</a:t>
            </a:r>
            <a:r>
              <a:rPr dirty="0"/>
              <a:t> grade </a:t>
            </a:r>
            <a:r>
              <a:rPr dirty="0" err="1"/>
              <a:t>rešenje</a:t>
            </a:r>
            <a:r>
              <a:rPr dirty="0"/>
              <a:t> </a:t>
            </a:r>
            <a:r>
              <a:rPr dirty="0" err="1"/>
              <a:t>ostavljajući</a:t>
            </a:r>
            <a:r>
              <a:rPr dirty="0"/>
              <a:t> </a:t>
            </a:r>
            <a:r>
              <a:rPr dirty="0" err="1"/>
              <a:t>tragove</a:t>
            </a:r>
            <a:r>
              <a:rPr dirty="0"/>
              <a:t> </a:t>
            </a:r>
            <a:r>
              <a:rPr dirty="0" err="1"/>
              <a:t>feromona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putanji</a:t>
            </a:r>
            <a:r>
              <a:rPr dirty="0"/>
              <a:t> </a:t>
            </a:r>
            <a:r>
              <a:rPr dirty="0" err="1"/>
              <a:t>kojom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prošli</a:t>
            </a:r>
            <a:r>
              <a:rPr lang="sr-Latn-RS" dirty="0"/>
              <a:t> sto privlači druge mrave da preferiraju istu putanju</a:t>
            </a:r>
            <a:r>
              <a:rPr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EF8B3-B3C0-42A8-8FE2-5E171A95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35" y="3790269"/>
            <a:ext cx="5846975" cy="2978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384</Words>
  <Application>Microsoft Office PowerPoint</Application>
  <PresentationFormat>On-screen Show (4:3)</PresentationFormat>
  <Paragraphs>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Minimum Graph Coloring</vt:lpstr>
      <vt:lpstr> Opis problema </vt:lpstr>
      <vt:lpstr> Formalna definicija </vt:lpstr>
      <vt:lpstr> Metode rešavanja problema: </vt:lpstr>
      <vt:lpstr> Metoda grube sile </vt:lpstr>
      <vt:lpstr> Genetski algoritam </vt:lpstr>
      <vt:lpstr> Primeri grafova dobijenih izvršavanjem</vt:lpstr>
      <vt:lpstr>PowerPoint Presentation</vt:lpstr>
      <vt:lpstr>Optimizacija kolonijom mrava</vt:lpstr>
      <vt:lpstr>PowerPoint Presentation</vt:lpstr>
      <vt:lpstr>Optimizacija rojem čestica </vt:lpstr>
      <vt:lpstr>PowerPoint Presentation</vt:lpstr>
      <vt:lpstr>Simulirano kaljenje</vt:lpstr>
      <vt:lpstr>PowerPoint Presentation</vt:lpstr>
      <vt:lpstr>Komparacije metoda</vt:lpstr>
      <vt:lpstr>Komparacije</vt:lpstr>
      <vt:lpstr>HVALA NA PAŽNJI 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Graph Coloring</dc:title>
  <dc:subject/>
  <dc:creator/>
  <cp:keywords/>
  <dc:description>generated using python-pptx</dc:description>
  <cp:lastModifiedBy>Lazar</cp:lastModifiedBy>
  <cp:revision>12</cp:revision>
  <dcterms:created xsi:type="dcterms:W3CDTF">2013-01-27T09:14:16Z</dcterms:created>
  <dcterms:modified xsi:type="dcterms:W3CDTF">2024-06-26T01:34:18Z</dcterms:modified>
  <cp:category/>
</cp:coreProperties>
</file>