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341" r:id="rId3"/>
    <p:sldId id="342" r:id="rId4"/>
    <p:sldId id="343" r:id="rId5"/>
    <p:sldId id="344" r:id="rId6"/>
    <p:sldId id="317" r:id="rId7"/>
    <p:sldId id="347" r:id="rId8"/>
    <p:sldId id="345" r:id="rId9"/>
    <p:sldId id="353" r:id="rId10"/>
    <p:sldId id="348" r:id="rId11"/>
    <p:sldId id="350" r:id="rId12"/>
    <p:sldId id="349" r:id="rId13"/>
    <p:sldId id="354" r:id="rId14"/>
    <p:sldId id="346" r:id="rId15"/>
    <p:sldId id="351" r:id="rId16"/>
    <p:sldId id="294" r:id="rId17"/>
    <p:sldId id="295" r:id="rId18"/>
    <p:sldId id="297" r:id="rId19"/>
    <p:sldId id="298" r:id="rId20"/>
    <p:sldId id="299" r:id="rId21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BCBB5"/>
    <a:srgbClr val="F8F1DF"/>
    <a:srgbClr val="E4E6BC"/>
    <a:srgbClr val="0080CB"/>
    <a:srgbClr val="2056AD"/>
    <a:srgbClr val="0081CC"/>
    <a:srgbClr val="009900"/>
    <a:srgbClr val="222225"/>
    <a:srgbClr val="3C3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1"/>
    <p:restoredTop sz="95272" autoAdjust="0"/>
  </p:normalViewPr>
  <p:slideViewPr>
    <p:cSldViewPr>
      <p:cViewPr>
        <p:scale>
          <a:sx n="142" d="100"/>
          <a:sy n="142" d="100"/>
        </p:scale>
        <p:origin x="6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3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A5270E-7B54-482F-BD22-083A8D11A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CE5C6E-BFF5-4283-9F40-CB9927564C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F2A35-2B41-47C8-A0EE-B59E0628B5D9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F7AC77-A0D1-4811-ACEB-739E431F32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30A4CF-9442-449F-9BF5-905097D739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F400-0FF1-436F-BCC0-362E0D300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2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4C23-77FE-4E52-8F21-AAEEA41D26E2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2C45-D673-4C1C-9E93-7FC909881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7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2C45-D673-4C1C-9E93-7FC909881CB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1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2C45-D673-4C1C-9E93-7FC909881CB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2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2C45-D673-4C1C-9E93-7FC909881CB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1826910-2CF6-4697-BB10-6BF864A75577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39E04E-FFBE-4078-AB9F-DF116116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254437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1B1E8ED-F27C-4AC5-AC7C-037FD303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65238"/>
            <a:ext cx="6858000" cy="149256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8EB74-8424-44C9-9801-8E3EB96B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FFC33-F024-48FD-AFFF-1477E800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804CB-684B-4E1D-A10B-4F86AF3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33ADB5F-A1B2-42B7-9B3B-FED5087F682C}"/>
              </a:ext>
            </a:extLst>
          </p:cNvPr>
          <p:cNvGrpSpPr/>
          <p:nvPr userDrawn="1"/>
        </p:nvGrpSpPr>
        <p:grpSpPr>
          <a:xfrm>
            <a:off x="205815" y="87248"/>
            <a:ext cx="2969255" cy="1035115"/>
            <a:chOff x="47455" y="8620"/>
            <a:chExt cx="2969255" cy="1035115"/>
          </a:xfrm>
        </p:grpSpPr>
        <p:grpSp>
          <p:nvGrpSpPr>
            <p:cNvPr id="8" name="グループ化 9">
              <a:extLst>
                <a:ext uri="{FF2B5EF4-FFF2-40B4-BE49-F238E27FC236}">
                  <a16:creationId xmlns:a16="http://schemas.microsoft.com/office/drawing/2014/main" id="{02A102F5-EB74-4E7F-9D17-481E6C96D882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616144AC-A850-4C52-8C07-273C74D66E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0C5DA9B6-14D3-40CC-88C0-A83174CD97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843B72E6-BA38-4098-A666-E3467D1C4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2E2F03D0-EA58-4AFB-A904-DBB63F1F5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F7A0DEDE-4472-440E-AF27-CA9958360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0A31CC48-8B68-47D3-AAEC-9B45C24C33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FEAB20AC-00BC-4266-9A56-7DB04B0900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F45845A9-0598-481C-9435-0D024D9E2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037147CF-A1C0-4F25-AF7C-96357E9F7F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A0FAA53F-496E-4AC6-B5A6-C1890F5BD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53A5182F-AF5B-464C-877E-775A87FDB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BAF23EDB-04F1-4E81-9ABE-9B8AB19370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2EF2E01D-3F5C-42E2-A361-346754536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0F9D852B-F933-4E40-B2C4-DC646CB544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413061D6-FD14-446C-A679-DDCF811402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BCB17EC1-7886-4F60-BBD1-89741D4643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63D1584C-0898-4A5D-90AC-2C150B560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D6AFE937-590B-495D-BF34-1096D4AC0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944E2D8A-ABF3-42B3-AAFD-8648AC190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BD03473A-94D6-4587-A0E4-4FB0393C0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F95CD833-A7E8-4C59-8BC9-A3CAAF4F5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17363FDA-FD02-4096-8E4D-454171EC4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grpSp>
          <p:nvGrpSpPr>
            <p:cNvPr id="9" name="グループ化 11">
              <a:extLst>
                <a:ext uri="{FF2B5EF4-FFF2-40B4-BE49-F238E27FC236}">
                  <a16:creationId xmlns:a16="http://schemas.microsoft.com/office/drawing/2014/main" id="{0F07EE18-686E-444A-9DF9-592C97E65CEB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703FE79-7B7B-4104-8918-2919C2B70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A0F1BBD2-B22B-4538-9F99-A394FE0DB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BC47456E-D7F3-463D-A4B1-FB2252A2AA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5672A957-FD2E-4857-A94E-021D9225E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6D14568C-E13D-4C92-883D-8D2644C1B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14279997-CDF2-404F-A98C-8929AE4B5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E4D1B3EE-FCB7-4648-B798-03BC8CCF7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59497E75-AE31-4B08-9700-4D7ABD0AD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32EB267B-11B7-460C-BEC4-C73814D08F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D6EEDA9F-D8B8-4BE7-B2B8-26F6E00889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67F757C3-F10A-434D-8C86-550DFC814A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D013175C-C546-4CCD-B5BE-D993B52CA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7B756D59-6EE4-4E52-A063-585C9AB7FE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08E53703-2F16-457E-893B-6B84C0697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D613A206-CDB2-4F69-BB9F-C291F46EDE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740D843A-6F12-4D51-8705-1C3DED28BD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BD3CDA2B-642F-48DB-83C3-47F93CB83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67036813-CB37-4D74-81FD-AEBCEFFF9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94B23DD9-ECD0-4F2D-9314-9DE6E0078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C698E657-9930-497A-854C-54AB0866A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E6B88A51-49DA-475B-8DB6-B51F5166D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37B675E5-1659-48FC-9540-7BD1929E9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</p:grpSp>
      <p:sp>
        <p:nvSpPr>
          <p:cNvPr id="56" name="Line 54">
            <a:extLst>
              <a:ext uri="{FF2B5EF4-FFF2-40B4-BE49-F238E27FC236}">
                <a16:creationId xmlns:a16="http://schemas.microsoft.com/office/drawing/2014/main" id="{088C094C-ABBE-41E9-94D6-C39ACF1767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43105" y="3571019"/>
            <a:ext cx="7673974" cy="0"/>
          </a:xfrm>
          <a:prstGeom prst="line">
            <a:avLst/>
          </a:prstGeom>
          <a:noFill/>
          <a:ln w="38100" cmpd="sng">
            <a:solidFill>
              <a:srgbClr val="0081C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41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372DC-C723-42A7-9D9E-F7F57DA0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6E05-05C9-44F2-A83A-7D7826C87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5BAFE-384B-4945-9B15-4DE82A3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E7511-0073-4C37-9A6A-90E62ADE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59C918-1AFC-40F1-8BC4-455DC343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2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F8569C-4A5D-48E1-B28A-C87753E463C7}"/>
              </a:ext>
            </a:extLst>
          </p:cNvPr>
          <p:cNvSpPr/>
          <p:nvPr userDrawn="1"/>
        </p:nvSpPr>
        <p:spPr>
          <a:xfrm>
            <a:off x="906780" y="647700"/>
            <a:ext cx="8237220" cy="474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7BE388-E12F-43DE-86BF-DCC072B5B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CB234F-70EC-4284-9D2E-4DDDB77AC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99846-51F0-4BE9-A28D-0EDD9197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F147C1-A4CE-40D3-8DDF-710A95BC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8E030C-5890-4F0D-897E-E6EE8963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7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82F09-8ECD-4310-BE62-3548E81F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9691A-336B-41BE-9123-0E18FE07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B36E3-6CA4-4F55-8C5D-D7BE7B95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92BC4-EC9A-46FB-AE42-74AD62B7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FAD32-50B6-4BCE-909A-38A3D046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E6AB881-A331-46AC-BEE9-47A11A6FE143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96BA9B-5927-48FF-A135-B8D198AF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2A6B0-3D49-4478-8799-A0DD5077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3D035D-E263-4E04-ACB8-54D73D8E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AEC51-9FBC-4AB8-8307-913790EF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4F4FB-2B22-46EF-894A-71002F47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881A0EA-D7AF-4965-A376-D5C9B8B3B3A8}"/>
              </a:ext>
            </a:extLst>
          </p:cNvPr>
          <p:cNvGrpSpPr/>
          <p:nvPr userDrawn="1"/>
        </p:nvGrpSpPr>
        <p:grpSpPr>
          <a:xfrm>
            <a:off x="205815" y="87248"/>
            <a:ext cx="2969255" cy="1035115"/>
            <a:chOff x="47455" y="8620"/>
            <a:chExt cx="2969255" cy="1035115"/>
          </a:xfrm>
        </p:grpSpPr>
        <p:grpSp>
          <p:nvGrpSpPr>
            <p:cNvPr id="8" name="グループ化 9">
              <a:extLst>
                <a:ext uri="{FF2B5EF4-FFF2-40B4-BE49-F238E27FC236}">
                  <a16:creationId xmlns:a16="http://schemas.microsoft.com/office/drawing/2014/main" id="{427E6E8F-A67F-4A97-A3C0-A896FB287664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2115AA43-8204-473C-BA89-59FA16FB02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D848AE12-F13A-4B77-B492-A4F98B30E1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C77745DC-136F-4903-98AA-41765A595B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DA158450-BF87-4085-9037-512EEAFABD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56D71BB2-086C-4BAF-816D-B386C3351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C28477A3-99D4-4EB2-A4EF-5DBD63B5DA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9C76F73F-C0BD-4E6E-A729-EB6C8E860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F2AE0440-9ECB-400D-B682-F4C8A84D2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AC8080B3-D5E1-47CF-ADDC-3434A8AD74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7D6B3F98-796A-4408-891A-B2687CC238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4324F1F2-A482-490A-89BC-3A5A3B772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0AFDBE3E-6CDC-4365-8EF4-4B8FB296B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4A77266A-0AFF-40B4-B512-6D73CAC764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F263865C-8C7F-45F8-B53F-81CB9A5B7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C1A6393D-6761-455F-9E9C-B6EA5508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A770D733-04A0-41BE-8DD6-4A0AFC6A5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67405353-1F03-4C14-AB7D-CF3F466B8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139D2934-4BA7-4EEB-A2D0-D64B2C5D8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4088FFCA-406A-4307-BAF9-447FEBA33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16D2FA09-1364-4004-A45D-58847A73F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A513426C-5554-4594-9379-FD2B0D2ED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06F02AF4-B412-4D09-9A82-420BEFD93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grpSp>
          <p:nvGrpSpPr>
            <p:cNvPr id="9" name="グループ化 11">
              <a:extLst>
                <a:ext uri="{FF2B5EF4-FFF2-40B4-BE49-F238E27FC236}">
                  <a16:creationId xmlns:a16="http://schemas.microsoft.com/office/drawing/2014/main" id="{62B573C5-3BB7-4509-AB03-5CA3D2312E49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012B97D-58CE-4137-AF0F-A559F16AC7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25E65AB9-BDA2-42E4-A27C-720A4B189F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5B666E48-BECE-4B21-ADDC-BB1A113DFE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D542AA54-DDA2-4AFD-A2D9-AB87EDDF8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1C6F8158-D835-4216-BC68-509181166F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61FF937C-EB85-458A-8F85-871D95CED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23A9968-1D80-4AE2-B962-E22508045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9F05BE9D-8580-4ECD-B63E-12A7EAB48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CA346C41-35EB-4E5A-B37E-E2AC1B3D4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422FBE7-80DA-47AC-B8A5-C869E01EE6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FC3A94E9-8431-4285-8014-372F3D030D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22CCD22-3C27-477D-B665-EEDBF0FD8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31A033E7-BE2E-41E4-A125-C8AE938C2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73C96D42-5E11-49A5-B5FF-2E2BD51B52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C4400C4D-A199-476E-9555-6E89F05A08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0D6C4711-A5FF-4AA1-9B58-57C8B4859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355B0A3B-20F6-4ECB-B263-909632E9C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E88E977F-536B-4A94-843E-BE4D5DFF0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F50CF8E8-9C8B-4A5F-935E-58B16D51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8FF9ACE0-66E5-42E2-96E6-4888A6090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390CA90C-2F5E-4A5C-86F6-2ABCDD85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77AB6F09-EE82-4F73-B32E-60FB1DD81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</p:grpSp>
      <p:sp>
        <p:nvSpPr>
          <p:cNvPr id="55" name="Line 54">
            <a:extLst>
              <a:ext uri="{FF2B5EF4-FFF2-40B4-BE49-F238E27FC236}">
                <a16:creationId xmlns:a16="http://schemas.microsoft.com/office/drawing/2014/main" id="{A02D588C-5239-45D6-83D4-5C418134AD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23887" y="4562476"/>
            <a:ext cx="7996237" cy="0"/>
          </a:xfrm>
          <a:prstGeom prst="line">
            <a:avLst/>
          </a:prstGeom>
          <a:noFill/>
          <a:ln w="38100" cmpd="dbl">
            <a:solidFill>
              <a:srgbClr val="4A7EBB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91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0F363-9DC3-48DE-9B03-03C8DB3C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86EED-61FD-4360-92AC-33EA3E596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914400"/>
            <a:ext cx="3886200" cy="52625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C4A867-9CE1-4177-B10A-9B5EEFB9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3886200" cy="52625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5035CD-CCDD-4AA0-A80A-A0DB07CC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AEC77-5ABD-48CA-B81B-9B8C17D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9BD5C-8034-49F6-B594-24CBA0B1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2E3E9-BF3F-47B2-8F55-F2D9692B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8E6329-A020-4410-B1F0-4546CBCF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93440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9AB0C6-590F-479C-BFC4-2BB30F1CA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58315"/>
            <a:ext cx="3868340" cy="443134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C5BE7D-FEA2-4022-8CE6-CCE4EBDE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3440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B87ABD-9AAD-4D3D-8F3E-156B2E2D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58315"/>
            <a:ext cx="3887391" cy="443134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4A39A9-68AB-4914-95D0-40EE9F08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CDFCA8-9C67-4BA1-9448-1DE222C9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25CA8E-8A1B-4028-9E6B-601E38A3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94035-8AF0-4BA6-8513-2158F978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00B286-0DF6-4A74-A10F-AB46E48D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2A7166-96D0-44A3-BB3A-69816BCE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B12890-6646-4D4E-A39A-FBAE60F2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1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84DF30-0116-4919-89B4-F8E27EA10C34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45FE6C-B578-4B1D-94D1-86A69003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B41DB-0D1A-403B-920B-ED563FFC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ED5977-662F-42E4-A9E5-38DF82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D9F4D6-6397-4A59-8533-FC75F31E5BA8}"/>
              </a:ext>
            </a:extLst>
          </p:cNvPr>
          <p:cNvSpPr/>
          <p:nvPr userDrawn="1"/>
        </p:nvSpPr>
        <p:spPr>
          <a:xfrm>
            <a:off x="906780" y="647700"/>
            <a:ext cx="8237220" cy="474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BC7682-74BA-4B37-8E0A-384081F7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74DD6-C57C-4B0D-A5F5-8E0D5001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31F318-1925-44C1-814E-39730F011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B390F-6C8D-44A3-85B2-ED0ADDB2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8445-3D83-48B9-8652-0262AF44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946C6-036A-437E-920B-6D55FB92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18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DDA85A-2716-455E-927A-062768DAB104}"/>
              </a:ext>
            </a:extLst>
          </p:cNvPr>
          <p:cNvSpPr/>
          <p:nvPr userDrawn="1"/>
        </p:nvSpPr>
        <p:spPr>
          <a:xfrm>
            <a:off x="906780" y="647700"/>
            <a:ext cx="8237220" cy="474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69CDA0-914E-4840-BE5D-537AAA0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AE2DEF-718F-4DF7-9065-7E64BC2EC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7F352D-13C7-4C96-B70F-F41ADF71C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5A23CD-45D9-4E64-95EC-C4D68E5E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E1889A-3ADF-4D8F-AA45-F92FB5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7F7CE9-E052-47B5-AF67-69D31B4E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E75E75-9DF3-415A-A4D6-67F5C9FD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C716A6-C8F2-406D-97BC-037651C2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2020"/>
            <a:ext cx="7886700" cy="525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6685A168-E86B-44CB-A3C0-81CA80D64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83362"/>
            <a:ext cx="9144000" cy="274638"/>
          </a:xfrm>
          <a:prstGeom prst="rect">
            <a:avLst/>
          </a:prstGeom>
          <a:solidFill>
            <a:srgbClr val="2056AD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60">
            <a:extLst>
              <a:ext uri="{FF2B5EF4-FFF2-40B4-BE49-F238E27FC236}">
                <a16:creationId xmlns:a16="http://schemas.microsoft.com/office/drawing/2014/main" id="{759E1D93-6A44-4D04-A719-969953B931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94860" y="6605623"/>
            <a:ext cx="4549140" cy="261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ja-JP" sz="800" b="1" i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Atsushi</a:t>
            </a:r>
            <a:r>
              <a:rPr lang="en-US" altLang="ja-JP" sz="800" b="1" i="0" baseline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 </a:t>
            </a:r>
            <a:r>
              <a:rPr lang="en-US" altLang="ja-JP" sz="800" b="1" i="0" baseline="0" dirty="0" err="1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Ooka</a:t>
            </a:r>
            <a:r>
              <a:rPr lang="ja-JP" altLang="en-US" sz="800" b="1" i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　 </a:t>
            </a:r>
            <a:r>
              <a:rPr lang="en-US" altLang="ja-JP" sz="800" b="1" i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a-ooka@nict.go.jp</a:t>
            </a:r>
          </a:p>
          <a:p>
            <a:pPr algn="r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ja-JP" sz="800" b="1" i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© 2019 National Institute of Information and Communications Technology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92F9E-84C2-4182-B914-DEAC128BF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717393"/>
            <a:ext cx="2057400" cy="106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2019/8/22</a:t>
            </a:r>
            <a:r>
              <a:rPr lang="ja-JP" altLang="en-US"/>
              <a:t>（木）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9EB74-58BC-494D-9236-53CD13960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83362"/>
            <a:ext cx="3086100" cy="106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第</a:t>
            </a:r>
            <a:r>
              <a:rPr lang="en-US" altLang="ja-JP"/>
              <a:t>16</a:t>
            </a:r>
            <a:r>
              <a:rPr lang="ja-JP" altLang="en-US"/>
              <a:t>回 </a:t>
            </a:r>
            <a:r>
              <a:rPr lang="en-US" altLang="ja-JP"/>
              <a:t>ICN</a:t>
            </a:r>
            <a:r>
              <a:rPr lang="ja-JP" altLang="en-US"/>
              <a:t>研究会ワークショップ ハンズオン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6719F-21FA-45B8-AB7C-9721E96BA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87CB13-E021-46EA-AE9B-5B2C76432B7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Line 54">
            <a:extLst>
              <a:ext uri="{FF2B5EF4-FFF2-40B4-BE49-F238E27FC236}">
                <a16:creationId xmlns:a16="http://schemas.microsoft.com/office/drawing/2014/main" id="{5D3D7855-1AD8-432A-A0F7-289349707B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3450" y="762000"/>
            <a:ext cx="7673975" cy="0"/>
          </a:xfrm>
          <a:prstGeom prst="line">
            <a:avLst/>
          </a:prstGeom>
          <a:noFill/>
          <a:ln w="38100" cmpd="sng">
            <a:solidFill>
              <a:srgbClr val="0080CB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D89B3AC-2303-4007-A880-BEB9FD839E0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2778" y="49303"/>
            <a:ext cx="1151744" cy="7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kern="1200" spc="150" baseline="0">
          <a:solidFill>
            <a:srgbClr val="0080C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10000"/>
        </a:lnSpc>
        <a:spcBef>
          <a:spcPts val="750"/>
        </a:spcBef>
        <a:buFont typeface="Wingdings" panose="05000000000000000000" pitchFamily="2" charset="2"/>
        <a:buChar char="n"/>
        <a:defRPr kumimoji="1" sz="24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82575" algn="l" defTabSz="685800" rtl="0" eaLnBrk="1" latinLnBrk="0" hangingPunct="1">
        <a:lnSpc>
          <a:spcPct val="110000"/>
        </a:lnSpc>
        <a:spcBef>
          <a:spcPts val="375"/>
        </a:spcBef>
        <a:buFont typeface="Wingdings" panose="05000000000000000000" pitchFamily="2" charset="2"/>
        <a:buChar char="l"/>
        <a:defRPr kumimoji="1" sz="22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kumimoji="1"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kumimoji="1" sz="18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kumimoji="1" sz="16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wmf"/><Relationship Id="rId7" Type="http://schemas.openxmlformats.org/officeDocument/2006/relationships/image" Target="../media/image8.svg"/><Relationship Id="rId12" Type="http://schemas.openxmlformats.org/officeDocument/2006/relationships/image" Target="../media/image1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tiff"/><Relationship Id="rId5" Type="http://schemas.openxmlformats.org/officeDocument/2006/relationships/image" Target="../media/image4.sv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8</a:t>
            </a:r>
            <a:r>
              <a:rPr lang="ja-JP" altLang="en-US"/>
              <a:t>月</a:t>
            </a:r>
            <a:r>
              <a:rPr lang="en-US" altLang="ja-JP" dirty="0"/>
              <a:t>26,27</a:t>
            </a:r>
            <a:r>
              <a:rPr lang="ja-JP" altLang="en-US"/>
              <a:t>日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899592" y="1268627"/>
            <a:ext cx="7344816" cy="2252423"/>
          </a:xfrm>
        </p:spPr>
        <p:txBody>
          <a:bodyPr>
            <a:normAutofit/>
          </a:bodyPr>
          <a:lstStyle/>
          <a:p>
            <a:r>
              <a:rPr lang="ja-JP" altLang="en-US" sz="2000"/>
              <a:t>第</a:t>
            </a:r>
            <a:r>
              <a:rPr lang="en-US" altLang="ja-JP" sz="2000" dirty="0"/>
              <a:t>19</a:t>
            </a:r>
            <a:r>
              <a:rPr lang="ja-JP" altLang="en-US" sz="2000"/>
              <a:t>回</a:t>
            </a:r>
            <a:r>
              <a:rPr lang="en-US" altLang="ja-JP" sz="2000" dirty="0"/>
              <a:t>ICN</a:t>
            </a:r>
            <a:r>
              <a:rPr lang="ja-JP" altLang="en-US" sz="2000" dirty="0"/>
              <a:t>研究会ワークショップ</a:t>
            </a:r>
            <a:br>
              <a:rPr lang="en-US" altLang="ja-JP" sz="2000" dirty="0"/>
            </a:br>
            <a:br>
              <a:rPr lang="en-US" altLang="ja-JP" sz="3200" dirty="0"/>
            </a:br>
            <a:r>
              <a:rPr lang="en-US" altLang="ja-JP" sz="3200" dirty="0" err="1"/>
              <a:t>Cefore</a:t>
            </a:r>
            <a:r>
              <a:rPr lang="en-US" altLang="ja-JP" sz="3200" dirty="0"/>
              <a:t>/</a:t>
            </a:r>
            <a:r>
              <a:rPr lang="en-US" altLang="ja-JP" sz="3200" dirty="0" err="1"/>
              <a:t>Cefpyco</a:t>
            </a:r>
            <a:r>
              <a:rPr lang="ja-JP" altLang="en-US" sz="3200"/>
              <a:t>を用いた</a:t>
            </a:r>
            <a:r>
              <a:rPr lang="en-US" altLang="ja-JP" sz="3200" dirty="0"/>
              <a:t>ICN</a:t>
            </a:r>
            <a:r>
              <a:rPr lang="ja-JP" altLang="en-US" sz="3200"/>
              <a:t>による</a:t>
            </a:r>
            <a:br>
              <a:rPr lang="en-US" altLang="ja-JP" sz="3200" dirty="0"/>
            </a:br>
            <a:r>
              <a:rPr lang="ja-JP" altLang="en-US" sz="3200"/>
              <a:t>ネットワーク機能呼び出し</a:t>
            </a:r>
            <a:r>
              <a:rPr lang="ja-JP" altLang="en-US"/>
              <a:t>実装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3E36B3-1F8F-4E14-9D2F-5A9575CA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6063-2571-4243-A028-850A491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FCD426-B855-436D-9F45-C6EBF543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98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72C8B-38FE-3843-A98E-21CB111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実行準備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460F1-D8D9-BC49-876A-D7274625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8407846" cy="5531316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前準備</a:t>
            </a:r>
            <a:endParaRPr kumimoji="1" lang="en-US" altLang="ja-JP" dirty="0"/>
          </a:p>
          <a:p>
            <a:pPr lvl="1"/>
            <a:r>
              <a:rPr lang="ja-JP" altLang="en-US"/>
              <a:t>センサー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1)</a:t>
            </a:r>
          </a:p>
          <a:p>
            <a:pPr lvl="2"/>
            <a:r>
              <a:rPr lang="en-US" altLang="ja-JP" dirty="0"/>
              <a:t>FIB</a:t>
            </a:r>
            <a:r>
              <a:rPr lang="ja-JP" altLang="en-US"/>
              <a:t>設定を行う。以下のコマンドを実行。</a:t>
            </a:r>
            <a:endParaRPr lang="en-US" altLang="ja-JP" dirty="0"/>
          </a:p>
          <a:p>
            <a:pPr marL="685800" lvl="2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$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cefroute</a:t>
            </a:r>
            <a:r>
              <a:rPr kumimoji="1" lang="en-US" altLang="ja-JP" dirty="0">
                <a:solidFill>
                  <a:srgbClr val="FF0000"/>
                </a:solidFill>
              </a:rPr>
              <a:t> add </a:t>
            </a:r>
            <a:r>
              <a:rPr kumimoji="1" lang="en-US" altLang="ja-JP" dirty="0" err="1">
                <a:solidFill>
                  <a:srgbClr val="FF0000"/>
                </a:solidFill>
              </a:rPr>
              <a:t>ccn</a:t>
            </a:r>
            <a:r>
              <a:rPr lang="en-US" altLang="ja-JP" dirty="0" err="1">
                <a:solidFill>
                  <a:srgbClr val="FF0000"/>
                </a:solidFill>
              </a:rPr>
              <a:t>x</a:t>
            </a:r>
            <a:r>
              <a:rPr lang="en-US" altLang="ja-JP" dirty="0">
                <a:solidFill>
                  <a:srgbClr val="FF0000"/>
                </a:solidFill>
              </a:rPr>
              <a:t>:/_</a:t>
            </a:r>
            <a:r>
              <a:rPr lang="en-US" altLang="ja-JP" dirty="0" err="1">
                <a:solidFill>
                  <a:srgbClr val="FF0000"/>
                </a:solidFill>
              </a:rPr>
              <a:t>SF_abcdef</a:t>
            </a:r>
            <a:r>
              <a:rPr lang="en-US" altLang="ja-JP" dirty="0">
                <a:solidFill>
                  <a:srgbClr val="FF0000"/>
                </a:solidFill>
              </a:rPr>
              <a:t>_ </a:t>
            </a:r>
            <a:r>
              <a:rPr lang="en-US" altLang="ja-JP" dirty="0" err="1">
                <a:solidFill>
                  <a:srgbClr val="FF0000"/>
                </a:solidFill>
              </a:rPr>
              <a:t>udp</a:t>
            </a:r>
            <a:r>
              <a:rPr lang="en-US" altLang="ja-JP" dirty="0">
                <a:solidFill>
                  <a:srgbClr val="FF0000"/>
                </a:solidFill>
              </a:rPr>
              <a:t> 172.16.0.2</a:t>
            </a:r>
          </a:p>
          <a:p>
            <a:pPr lvl="1"/>
            <a:r>
              <a:rPr kumimoji="1" lang="ja-JP" altLang="en-US"/>
              <a:t>サーバー</a:t>
            </a:r>
            <a:r>
              <a:rPr kumimoji="1" lang="en-US" altLang="ja-JP" dirty="0"/>
              <a:t>(</a:t>
            </a:r>
            <a:r>
              <a:rPr kumimoji="1" lang="ja-JP" altLang="en-US"/>
              <a:t>コンテナ２</a:t>
            </a:r>
            <a:r>
              <a:rPr kumimoji="1" lang="en-US" altLang="ja-JP" dirty="0"/>
              <a:t>)</a:t>
            </a:r>
          </a:p>
          <a:p>
            <a:pPr lvl="2"/>
            <a:r>
              <a:rPr lang="en-US" altLang="ja-JP" dirty="0"/>
              <a:t>FIB</a:t>
            </a:r>
            <a:r>
              <a:rPr lang="ja-JP" altLang="en-US"/>
              <a:t>設定を行う。以下のコマンドを実行</a:t>
            </a:r>
            <a:endParaRPr lang="en-US" altLang="ja-JP" dirty="0"/>
          </a:p>
          <a:p>
            <a:pPr marL="1028700" lvl="3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</a:t>
            </a:r>
            <a:r>
              <a:rPr lang="en-US" altLang="ja-JP" dirty="0" err="1">
                <a:solidFill>
                  <a:srgbClr val="FF0000"/>
                </a:solidFill>
              </a:rPr>
              <a:t>cefroute</a:t>
            </a:r>
            <a:r>
              <a:rPr lang="en-US" altLang="ja-JP" dirty="0">
                <a:solidFill>
                  <a:srgbClr val="FF0000"/>
                </a:solidFill>
              </a:rPr>
              <a:t> add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:/Current-Temp </a:t>
            </a:r>
            <a:r>
              <a:rPr lang="en-US" altLang="ja-JP" dirty="0" err="1">
                <a:solidFill>
                  <a:srgbClr val="FF0000"/>
                </a:solidFill>
              </a:rPr>
              <a:t>udp</a:t>
            </a:r>
            <a:r>
              <a:rPr lang="en-US" altLang="ja-JP" dirty="0">
                <a:solidFill>
                  <a:srgbClr val="FF0000"/>
                </a:solidFill>
              </a:rPr>
              <a:t> 172.16.0.2</a:t>
            </a:r>
          </a:p>
          <a:p>
            <a:pPr lvl="2"/>
            <a:r>
              <a:rPr lang="ja-JP" altLang="en-US"/>
              <a:t>キャッシュを行う必要があるため、</a:t>
            </a:r>
            <a:r>
              <a:rPr lang="en-US" altLang="ja-JP" dirty="0"/>
              <a:t>CS_MODE=1 (Local-Cache</a:t>
            </a:r>
            <a:r>
              <a:rPr lang="ja-JP" altLang="en-US"/>
              <a:t>を有効化</a:t>
            </a:r>
            <a:r>
              <a:rPr lang="en-US" altLang="ja-JP" dirty="0"/>
              <a:t>)</a:t>
            </a:r>
            <a:r>
              <a:rPr lang="ja-JP" altLang="en-US"/>
              <a:t>で実行する。</a:t>
            </a:r>
            <a:r>
              <a:rPr lang="en-US" altLang="ja-JP" dirty="0"/>
              <a:t>(</a:t>
            </a:r>
            <a:r>
              <a:rPr lang="ja-JP" altLang="en-US"/>
              <a:t>または、</a:t>
            </a:r>
            <a:r>
              <a:rPr lang="en-US" altLang="ja-JP" dirty="0"/>
              <a:t>CS_MODE=2 (use </a:t>
            </a:r>
            <a:r>
              <a:rPr lang="en-US" altLang="ja-JP" dirty="0" err="1"/>
              <a:t>csmgrd</a:t>
            </a:r>
            <a:r>
              <a:rPr lang="en-US" altLang="ja-JP" dirty="0"/>
              <a:t>)</a:t>
            </a:r>
            <a:r>
              <a:rPr lang="ja-JP" altLang="en-US"/>
              <a:t>で</a:t>
            </a:r>
            <a:r>
              <a:rPr lang="en-US" altLang="ja-JP" dirty="0" err="1"/>
              <a:t>Csmgrd</a:t>
            </a:r>
            <a:r>
              <a:rPr lang="ja-JP" altLang="en-US"/>
              <a:t>を使って実行しても良い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kumimoji="1" lang="en-US" altLang="ja-JP" dirty="0"/>
          </a:p>
          <a:p>
            <a:pPr lvl="3"/>
            <a:r>
              <a:rPr kumimoji="1" lang="en-US" altLang="ja-JP" dirty="0">
                <a:solidFill>
                  <a:srgbClr val="FF0000"/>
                </a:solidFill>
              </a:rPr>
              <a:t>Loca</a:t>
            </a:r>
            <a:r>
              <a:rPr lang="en-US" altLang="ja-JP" dirty="0">
                <a:solidFill>
                  <a:srgbClr val="FF0000"/>
                </a:solidFill>
              </a:rPr>
              <a:t>l-Cache</a:t>
            </a:r>
            <a:r>
              <a:rPr lang="ja-JP" altLang="en-US">
                <a:solidFill>
                  <a:srgbClr val="FF0000"/>
                </a:solidFill>
              </a:rPr>
              <a:t>を有効にする手順</a:t>
            </a:r>
            <a:endParaRPr lang="en-US" altLang="ja-JP" dirty="0">
              <a:solidFill>
                <a:srgbClr val="FF0000"/>
              </a:solidFill>
            </a:endParaRPr>
          </a:p>
          <a:p>
            <a:pPr lvl="4"/>
            <a:r>
              <a:rPr lang="en-US" altLang="ja-JP" dirty="0"/>
              <a:t>1) /</a:t>
            </a:r>
            <a:r>
              <a:rPr lang="en-US" altLang="ja-JP" dirty="0" err="1"/>
              <a:t>usr</a:t>
            </a:r>
            <a:r>
              <a:rPr lang="en-US" altLang="ja-JP" dirty="0"/>
              <a:t>/local/</a:t>
            </a:r>
            <a:r>
              <a:rPr lang="en-US" altLang="ja-JP" dirty="0" err="1"/>
              <a:t>cefore</a:t>
            </a:r>
            <a:r>
              <a:rPr lang="en-US" altLang="ja-JP" dirty="0"/>
              <a:t>/</a:t>
            </a:r>
            <a:r>
              <a:rPr lang="en-US" altLang="ja-JP" dirty="0" err="1"/>
              <a:t>cefnetd.conf</a:t>
            </a:r>
            <a:r>
              <a:rPr lang="ja-JP" altLang="en-US"/>
              <a:t>を編集し、</a:t>
            </a:r>
            <a:r>
              <a:rPr lang="en-US" altLang="ja-JP" dirty="0"/>
              <a:t>CS_MODE</a:t>
            </a:r>
            <a:r>
              <a:rPr lang="ja-JP" altLang="en-US"/>
              <a:t>を以下にする</a:t>
            </a:r>
            <a:endParaRPr lang="en-US" altLang="ja-JP" dirty="0"/>
          </a:p>
          <a:p>
            <a:pPr lvl="5"/>
            <a:r>
              <a:rPr lang="en-US" altLang="ja-JP" dirty="0"/>
              <a:t>CS_MODE=1</a:t>
            </a:r>
          </a:p>
          <a:p>
            <a:pPr lvl="4"/>
            <a:r>
              <a:rPr lang="en-US" altLang="ja-JP" dirty="0"/>
              <a:t>2) </a:t>
            </a:r>
            <a:r>
              <a:rPr lang="en-US" altLang="ja-JP" dirty="0" err="1"/>
              <a:t>cefnetd</a:t>
            </a:r>
            <a:r>
              <a:rPr lang="ja-JP" altLang="en-US"/>
              <a:t>の再起動</a:t>
            </a:r>
            <a:endParaRPr lang="en-US" altLang="ja-JP" dirty="0"/>
          </a:p>
          <a:p>
            <a:pPr lvl="5"/>
            <a:r>
              <a:rPr lang="en-US" altLang="ja-JP" dirty="0"/>
              <a:t>$ </a:t>
            </a:r>
            <a:r>
              <a:rPr lang="en-US" altLang="ja-JP" dirty="0" err="1"/>
              <a:t>cefnetdstop</a:t>
            </a:r>
            <a:endParaRPr lang="en-US" altLang="ja-JP" dirty="0"/>
          </a:p>
          <a:p>
            <a:pPr lvl="5"/>
            <a:r>
              <a:rPr lang="en-US" altLang="ja-JP" dirty="0"/>
              <a:t>$ </a:t>
            </a:r>
            <a:r>
              <a:rPr lang="en-US" altLang="ja-JP" dirty="0" err="1"/>
              <a:t>cefnetdstart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BF1AB-BDCD-F849-9DAB-FD9F88BC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A77E5-3868-6844-91A2-B9270108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D5C92-B06F-364F-896C-D7C6DA6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995037-4A48-114B-84D0-B2BAB4F8B697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39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72C8B-38FE-3843-A98E-21CB111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実行準備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460F1-D8D9-BC49-876A-D7274625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8335838" cy="5531316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/>
              <a:t>実行する前に確かめよう</a:t>
            </a:r>
            <a:endParaRPr kumimoji="1" lang="en-US" altLang="ja-JP" dirty="0"/>
          </a:p>
          <a:p>
            <a:pPr lvl="1"/>
            <a:r>
              <a:rPr lang="ja-JP" altLang="en-US"/>
              <a:t>センサー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1)</a:t>
            </a:r>
            <a:r>
              <a:rPr lang="ja-JP" altLang="en-US"/>
              <a:t>の</a:t>
            </a:r>
            <a:r>
              <a:rPr lang="en-US" altLang="ja-JP" dirty="0"/>
              <a:t>FIB</a:t>
            </a:r>
            <a:r>
              <a:rPr lang="ja-JP" altLang="en-US"/>
              <a:t>設定はできているか？</a:t>
            </a:r>
            <a:endParaRPr lang="en-US" altLang="ja-JP" dirty="0"/>
          </a:p>
          <a:p>
            <a:pPr lvl="2"/>
            <a:r>
              <a:rPr lang="ja-JP" altLang="en-US"/>
              <a:t>コマンド</a:t>
            </a:r>
            <a:r>
              <a:rPr lang="en-US" altLang="ja-JP" dirty="0"/>
              <a:t>”</a:t>
            </a:r>
            <a:r>
              <a:rPr lang="en-US" altLang="ja-JP" dirty="0" err="1"/>
              <a:t>cefstatus</a:t>
            </a:r>
            <a:r>
              <a:rPr lang="en-US" altLang="ja-JP" dirty="0"/>
              <a:t>”</a:t>
            </a:r>
            <a:r>
              <a:rPr lang="ja-JP" altLang="en-US"/>
              <a:t>を実行して、下記が表示されるか？</a:t>
            </a:r>
            <a:endParaRPr lang="en-US" altLang="ja-JP" dirty="0"/>
          </a:p>
          <a:p>
            <a:pPr lvl="3"/>
            <a:r>
              <a:rPr lang="en-US" altLang="ja-JP" dirty="0" err="1"/>
              <a:t>faceid</a:t>
            </a:r>
            <a:r>
              <a:rPr lang="en-US" altLang="ja-JP" dirty="0"/>
              <a:t> = XX : address = </a:t>
            </a:r>
            <a:r>
              <a:rPr lang="en-US" altLang="ja-JP" dirty="0">
                <a:solidFill>
                  <a:srgbClr val="FF0000"/>
                </a:solidFill>
              </a:rPr>
              <a:t>172.16.0.2</a:t>
            </a:r>
            <a:r>
              <a:rPr lang="en-US" altLang="ja-JP" dirty="0"/>
              <a:t>:9896 (</a:t>
            </a:r>
            <a:r>
              <a:rPr lang="en-US" altLang="ja-JP" dirty="0" err="1"/>
              <a:t>udp</a:t>
            </a:r>
            <a:r>
              <a:rPr lang="en-US" altLang="ja-JP" dirty="0"/>
              <a:t>)</a:t>
            </a:r>
          </a:p>
          <a:p>
            <a:pPr lvl="3"/>
            <a:r>
              <a:rPr lang="en-US" altLang="ja-JP" dirty="0"/>
              <a:t>FIB: 1</a:t>
            </a:r>
          </a:p>
          <a:p>
            <a:pPr lvl="4"/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:/_</a:t>
            </a:r>
            <a:r>
              <a:rPr lang="en-US" altLang="ja-JP" dirty="0" err="1">
                <a:solidFill>
                  <a:srgbClr val="FF0000"/>
                </a:solidFill>
              </a:rPr>
              <a:t>SF_abcdef</a:t>
            </a:r>
            <a:r>
              <a:rPr lang="en-US" altLang="ja-JP" dirty="0">
                <a:solidFill>
                  <a:srgbClr val="FF0000"/>
                </a:solidFill>
              </a:rPr>
              <a:t>_</a:t>
            </a:r>
          </a:p>
          <a:p>
            <a:pPr lvl="5"/>
            <a:r>
              <a:rPr lang="en-US" altLang="ja-JP" dirty="0"/>
              <a:t>Faces: XX (-s-)</a:t>
            </a:r>
          </a:p>
          <a:p>
            <a:pPr lvl="1"/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の</a:t>
            </a:r>
            <a:r>
              <a:rPr lang="en-US" altLang="ja-JP" dirty="0"/>
              <a:t>FIB</a:t>
            </a:r>
            <a:r>
              <a:rPr lang="ja-JP" altLang="en-US"/>
              <a:t>設定は出来ているか？</a:t>
            </a:r>
            <a:endParaRPr lang="en-US" altLang="ja-JP" dirty="0"/>
          </a:p>
          <a:p>
            <a:pPr lvl="2"/>
            <a:r>
              <a:rPr lang="ja-JP" altLang="en-US"/>
              <a:t>コマンド</a:t>
            </a:r>
            <a:r>
              <a:rPr lang="en-US" altLang="ja-JP" dirty="0"/>
              <a:t>”</a:t>
            </a:r>
            <a:r>
              <a:rPr lang="en-US" altLang="ja-JP" dirty="0" err="1"/>
              <a:t>cefstatus</a:t>
            </a:r>
            <a:r>
              <a:rPr lang="en-US" altLang="ja-JP" dirty="0"/>
              <a:t>”</a:t>
            </a:r>
            <a:r>
              <a:rPr lang="ja-JP" altLang="en-US"/>
              <a:t>を実行して、下記が表示されるか？</a:t>
            </a:r>
            <a:endParaRPr lang="en-US" altLang="ja-JP" dirty="0"/>
          </a:p>
          <a:p>
            <a:pPr lvl="3"/>
            <a:r>
              <a:rPr lang="en-US" altLang="ja-JP" dirty="0" err="1"/>
              <a:t>faceid</a:t>
            </a:r>
            <a:r>
              <a:rPr lang="en-US" altLang="ja-JP" dirty="0"/>
              <a:t> = YY : address = </a:t>
            </a:r>
            <a:r>
              <a:rPr lang="en-US" altLang="ja-JP" dirty="0">
                <a:solidFill>
                  <a:srgbClr val="FF0000"/>
                </a:solidFill>
              </a:rPr>
              <a:t>172.16.0.1</a:t>
            </a:r>
            <a:r>
              <a:rPr lang="en-US" altLang="ja-JP" dirty="0"/>
              <a:t>:9896 (</a:t>
            </a:r>
            <a:r>
              <a:rPr lang="en-US" altLang="ja-JP" dirty="0" err="1"/>
              <a:t>udp</a:t>
            </a:r>
            <a:r>
              <a:rPr lang="en-US" altLang="ja-JP" dirty="0"/>
              <a:t>)</a:t>
            </a:r>
          </a:p>
          <a:p>
            <a:pPr lvl="3"/>
            <a:r>
              <a:rPr lang="en-US" altLang="ja-JP" dirty="0"/>
              <a:t>FIB: 1</a:t>
            </a:r>
          </a:p>
          <a:p>
            <a:pPr lvl="4"/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:/Current-Temp</a:t>
            </a:r>
          </a:p>
          <a:p>
            <a:pPr lvl="5"/>
            <a:r>
              <a:rPr lang="en-US" altLang="ja-JP" dirty="0"/>
              <a:t>Faces: YY (-s-)</a:t>
            </a:r>
          </a:p>
          <a:p>
            <a:pPr lvl="1"/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のキャッシュモードは、</a:t>
            </a:r>
            <a:r>
              <a:rPr lang="en-US" altLang="ja-JP" dirty="0"/>
              <a:t>CS_MODE=1 (Local-Cache)</a:t>
            </a:r>
            <a:r>
              <a:rPr lang="ja-JP" altLang="en-US"/>
              <a:t>になっているか？</a:t>
            </a:r>
            <a:r>
              <a:rPr lang="en-US" altLang="ja-JP" dirty="0"/>
              <a:t>(</a:t>
            </a:r>
            <a:r>
              <a:rPr lang="ja-JP" altLang="en-US"/>
              <a:t>または、</a:t>
            </a:r>
            <a:r>
              <a:rPr lang="en-US" altLang="ja-JP" dirty="0"/>
              <a:t>CS_MODE=2 (use </a:t>
            </a:r>
            <a:r>
              <a:rPr lang="en-US" altLang="ja-JP" dirty="0" err="1"/>
              <a:t>csmgrd</a:t>
            </a:r>
            <a:r>
              <a:rPr lang="en-US" altLang="ja-JP" dirty="0"/>
              <a:t>))</a:t>
            </a:r>
          </a:p>
          <a:p>
            <a:pPr lvl="2"/>
            <a:r>
              <a:rPr lang="ja-JP" altLang="en-US"/>
              <a:t>コマンド</a:t>
            </a:r>
            <a:r>
              <a:rPr lang="en-US" altLang="ja-JP" dirty="0"/>
              <a:t>”</a:t>
            </a:r>
            <a:r>
              <a:rPr lang="en-US" altLang="ja-JP" dirty="0" err="1"/>
              <a:t>cefstatus</a:t>
            </a:r>
            <a:r>
              <a:rPr lang="en-US" altLang="ja-JP" dirty="0"/>
              <a:t>”</a:t>
            </a:r>
            <a:r>
              <a:rPr lang="ja-JP" altLang="en-US"/>
              <a:t>を実行して、下記が表示されるか？</a:t>
            </a:r>
            <a:endParaRPr lang="en-US" altLang="ja-JP" dirty="0"/>
          </a:p>
          <a:p>
            <a:pPr lvl="3"/>
            <a:r>
              <a:rPr kumimoji="1" lang="en-US" altLang="ja-JP" dirty="0"/>
              <a:t>Cache Mode : 1 (</a:t>
            </a:r>
            <a:r>
              <a:rPr kumimoji="1" lang="ja-JP" altLang="en-US"/>
              <a:t>または、</a:t>
            </a:r>
            <a:r>
              <a:rPr kumimoji="1" lang="en-US" altLang="ja-JP" dirty="0" err="1"/>
              <a:t>Cace_Mode</a:t>
            </a:r>
            <a:r>
              <a:rPr kumimoji="1" lang="en-US" altLang="ja-JP" dirty="0"/>
              <a:t> : 2)</a:t>
            </a:r>
          </a:p>
          <a:p>
            <a:pPr lvl="1"/>
            <a:r>
              <a:rPr lang="en-US" altLang="ja-JP" dirty="0"/>
              <a:t>2</a:t>
            </a:r>
            <a:r>
              <a:rPr lang="ja-JP" altLang="en-US"/>
              <a:t>ページ前のプログラム変更は適切に行えているか？打ち間違えは無いか？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BF1AB-BDCD-F849-9DAB-FD9F88BC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A77E5-3868-6844-91A2-B9270108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D5C92-B06F-364F-896C-D7C6DA6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55F8F3-ECE4-9044-B1E9-A92923BED28C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70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6AEEC-4075-ED40-99EA-9A1CB7EC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実行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138D5-71EA-0049-A0E0-881701E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545930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1) </a:t>
            </a:r>
            <a:r>
              <a:rPr kumimoji="1" lang="ja-JP" altLang="en-US"/>
              <a:t>サーバー</a:t>
            </a:r>
            <a:r>
              <a:rPr kumimoji="1" lang="en-US" altLang="ja-JP" dirty="0"/>
              <a:t>(</a:t>
            </a:r>
            <a:r>
              <a:rPr kumimoji="1" lang="ja-JP" altLang="en-US"/>
              <a:t>コンテンナ</a:t>
            </a:r>
            <a:r>
              <a:rPr lang="en-US" altLang="ja-JP" dirty="0"/>
              <a:t>2)</a:t>
            </a:r>
            <a:r>
              <a:rPr lang="ja-JP" altLang="en-US"/>
              <a:t>で下記コマンドを実行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kumimoji="1" lang="en-US" altLang="ja-JP" dirty="0">
                <a:solidFill>
                  <a:srgbClr val="FF0000"/>
                </a:solidFill>
              </a:rPr>
              <a:t> python3 Push-</a:t>
            </a:r>
            <a:r>
              <a:rPr lang="en-US" altLang="ja-JP" dirty="0" err="1">
                <a:solidFill>
                  <a:srgbClr val="FF0000"/>
                </a:solidFill>
              </a:rPr>
              <a:t>Server.py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2) </a:t>
            </a:r>
            <a:r>
              <a:rPr kumimoji="1" lang="ja-JP" altLang="en-US"/>
              <a:t>センサー</a:t>
            </a:r>
            <a:r>
              <a:rPr kumimoji="1" lang="en-US" altLang="ja-JP" dirty="0"/>
              <a:t>(</a:t>
            </a:r>
            <a:r>
              <a:rPr kumimoji="1" lang="ja-JP" altLang="en-US"/>
              <a:t>コンテナ</a:t>
            </a:r>
            <a:r>
              <a:rPr kumimoji="1" lang="en-US" altLang="ja-JP" dirty="0"/>
              <a:t>1)</a:t>
            </a:r>
            <a:r>
              <a:rPr kumimoji="1" lang="ja-JP" altLang="en-US"/>
              <a:t>で下記コマンドを実行</a:t>
            </a:r>
            <a:endParaRPr kumimoji="1"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python3 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3) </a:t>
            </a:r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で適切にキャッシュされているか確認してみよう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</a:t>
            </a:r>
            <a:r>
              <a:rPr lang="en-US" altLang="ja-JP" dirty="0" err="1">
                <a:solidFill>
                  <a:srgbClr val="FF0000"/>
                </a:solidFill>
              </a:rPr>
              <a:t>cefgetfile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:/Current-Temp –f ./cache-</a:t>
            </a:r>
            <a:r>
              <a:rPr lang="en-US" altLang="ja-JP" dirty="0" err="1">
                <a:solidFill>
                  <a:srgbClr val="FF0000"/>
                </a:solidFill>
              </a:rPr>
              <a:t>data.txt</a:t>
            </a:r>
            <a:endParaRPr lang="en-US" altLang="ja-JP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cat cache-</a:t>
            </a:r>
            <a:r>
              <a:rPr lang="en-US" altLang="ja-JP" dirty="0" err="1">
                <a:solidFill>
                  <a:srgbClr val="FF0000"/>
                </a:solidFill>
              </a:rPr>
              <a:t>data.txt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kumimoji="1" lang="en-US" altLang="ja-JP" dirty="0"/>
              <a:t>(“30</a:t>
            </a:r>
            <a:r>
              <a:rPr lang="en-US" altLang="ja-JP" dirty="0"/>
              <a:t> degree </a:t>
            </a:r>
            <a:r>
              <a:rPr lang="en-US" altLang="ja-JP" dirty="0" err="1"/>
              <a:t>celsius</a:t>
            </a:r>
            <a:r>
              <a:rPr lang="en-US" altLang="ja-JP" dirty="0"/>
              <a:t>”</a:t>
            </a:r>
            <a:r>
              <a:rPr lang="ja-JP" altLang="en-US"/>
              <a:t>という内容がチャンク数分だけ表示されるはず</a:t>
            </a:r>
            <a:r>
              <a:rPr lang="en-US" altLang="ja-JP" dirty="0"/>
              <a:t>!!)</a:t>
            </a:r>
          </a:p>
          <a:p>
            <a:pPr lvl="2"/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/>
              <a:t>もう一度実行する場合</a:t>
            </a:r>
            <a:endParaRPr lang="en-US" altLang="ja-JP" dirty="0"/>
          </a:p>
          <a:p>
            <a:pPr lvl="1"/>
            <a:r>
              <a:rPr kumimoji="1" lang="ja-JP" altLang="en-US"/>
              <a:t>サーバ</a:t>
            </a:r>
            <a:r>
              <a:rPr lang="ja-JP" altLang="en-US"/>
              <a:t>ー</a:t>
            </a:r>
            <a:r>
              <a:rPr kumimoji="1" lang="ja-JP" altLang="en-US"/>
              <a:t>にキャッシュが残っているので、キャッシュを消すために、サーバーにて</a:t>
            </a:r>
            <a:r>
              <a:rPr kumimoji="1" lang="en-US" altLang="ja-JP" dirty="0" err="1"/>
              <a:t>cefnetd</a:t>
            </a:r>
            <a:r>
              <a:rPr kumimoji="1" lang="ja-JP" altLang="en-US"/>
              <a:t>を一旦終了し、再起動しよう</a:t>
            </a:r>
            <a:endParaRPr kumimoji="1" lang="en-US" altLang="ja-JP" dirty="0"/>
          </a:p>
          <a:p>
            <a:pPr lvl="2"/>
            <a:r>
              <a:rPr lang="en-US" altLang="ja-JP" dirty="0"/>
              <a:t>$ </a:t>
            </a:r>
            <a:r>
              <a:rPr lang="en-US" altLang="ja-JP" dirty="0" err="1"/>
              <a:t>cefnetdstop</a:t>
            </a:r>
            <a:endParaRPr lang="en-US" altLang="ja-JP" dirty="0"/>
          </a:p>
          <a:p>
            <a:pPr lvl="2"/>
            <a:r>
              <a:rPr kumimoji="1" lang="en-US" altLang="ja-JP" dirty="0"/>
              <a:t>$ </a:t>
            </a:r>
            <a:r>
              <a:rPr kumimoji="1" lang="en-US" altLang="ja-JP" dirty="0" err="1"/>
              <a:t>cfnetdstart</a:t>
            </a:r>
            <a:endParaRPr kumimoji="1" lang="en-US" altLang="ja-JP" dirty="0"/>
          </a:p>
          <a:p>
            <a:pPr lvl="2"/>
            <a:r>
              <a:rPr lang="en-US" altLang="ja-JP" dirty="0"/>
              <a:t>$ python3 Push-</a:t>
            </a:r>
            <a:r>
              <a:rPr lang="en-US" altLang="ja-JP" dirty="0" err="1"/>
              <a:t>Server.py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5D2E6-47C6-5942-8FA7-01FF370B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6A088-76B1-0347-80F6-E903E63F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25B95-3E6B-0D46-81C2-4FC1FD51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38F3BA-00AD-9140-A232-E89FA9D93CF7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55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BA44-7F83-4540-926E-DFF0EBBA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試してみよう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EC2B5-3EAB-2B46-8859-1CDEEEA0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5531316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b="1" dirty="0"/>
              <a:t>Push</a:t>
            </a:r>
            <a:r>
              <a:rPr kumimoji="1" lang="ja-JP" altLang="en-US" b="1"/>
              <a:t>機能を呼び出す名前と</a:t>
            </a:r>
            <a:r>
              <a:rPr kumimoji="1" lang="en-US" altLang="ja-JP" b="1" dirty="0"/>
              <a:t>Push</a:t>
            </a:r>
            <a:r>
              <a:rPr kumimoji="1" lang="ja-JP" altLang="en-US" b="1"/>
              <a:t>するデータ名を自分で決めてみよう</a:t>
            </a:r>
            <a:endParaRPr kumimoji="1" lang="en-US" altLang="ja-JP" b="1" dirty="0"/>
          </a:p>
          <a:p>
            <a:r>
              <a:rPr lang="ja-JP" altLang="en-US"/>
              <a:t>下記は、２つのサンプルプログラム</a:t>
            </a:r>
            <a:r>
              <a:rPr lang="en-US" altLang="ja-JP" dirty="0"/>
              <a:t>(Push-</a:t>
            </a:r>
            <a:r>
              <a:rPr lang="en-US" altLang="ja-JP" dirty="0" err="1"/>
              <a:t>Server.py</a:t>
            </a:r>
            <a:r>
              <a:rPr lang="en-US" altLang="ja-JP" dirty="0"/>
              <a:t>, Push-</a:t>
            </a:r>
            <a:r>
              <a:rPr lang="en-US" altLang="ja-JP" dirty="0" err="1"/>
              <a:t>Consumer.py</a:t>
            </a:r>
            <a:r>
              <a:rPr lang="en-US" altLang="ja-JP" dirty="0"/>
              <a:t>)</a:t>
            </a:r>
            <a:r>
              <a:rPr lang="ja-JP" altLang="en-US"/>
              <a:t>から抜粋</a:t>
            </a:r>
            <a:endParaRPr kumimoji="1"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_/K/Name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  <a:p>
            <a:pPr lvl="1"/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0">
              <a:buNone/>
            </a:pP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-15875">
              <a:buNone/>
            </a:pPr>
            <a:r>
              <a:rPr lang="ja-JP" altLang="en-US"/>
              <a:t>①</a:t>
            </a:r>
            <a:r>
              <a:rPr lang="ja-JP" altLang="en-US" b="1"/>
              <a:t>ネットワーク機能名</a:t>
            </a:r>
            <a:endParaRPr lang="en-US" altLang="ja-JP" b="1" dirty="0"/>
          </a:p>
          <a:p>
            <a:pPr marL="685800" lvl="1" indent="-342900"/>
            <a:r>
              <a:rPr lang="en-US" altLang="ja-JP" dirty="0"/>
              <a:t>“_</a:t>
            </a:r>
            <a:r>
              <a:rPr lang="en-US" altLang="ja-JP" dirty="0" err="1"/>
              <a:t>abcdef</a:t>
            </a:r>
            <a:r>
              <a:rPr lang="en-US" altLang="ja-JP" dirty="0"/>
              <a:t>_”</a:t>
            </a:r>
            <a:r>
              <a:rPr lang="ja-JP" altLang="en-US"/>
              <a:t>の部分を自分で定義して、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の該当箇所を変更してみよう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②</a:t>
            </a:r>
            <a:r>
              <a:rPr lang="ja-JP" altLang="en-US" b="1"/>
              <a:t>チャンク数</a:t>
            </a:r>
            <a:endParaRPr lang="en-US" altLang="ja-JP" b="1" dirty="0"/>
          </a:p>
          <a:p>
            <a:pPr lvl="1"/>
            <a:r>
              <a:rPr lang="ja-JP" altLang="en-US"/>
              <a:t>チャンク数は一つでも良いので、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</a:t>
            </a:r>
            <a:r>
              <a:rPr lang="en-US" altLang="ja-JP" dirty="0">
                <a:solidFill>
                  <a:srgbClr val="FF0000"/>
                </a:solidFill>
              </a:rPr>
              <a:t>”k”</a:t>
            </a:r>
            <a:r>
              <a:rPr lang="ja-JP" altLang="en-US">
                <a:solidFill>
                  <a:srgbClr val="FF0000"/>
                </a:solidFill>
              </a:rPr>
              <a:t>を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>
                <a:solidFill>
                  <a:srgbClr val="FF0000"/>
                </a:solidFill>
              </a:rPr>
              <a:t>に変更してみよう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③キャッシュさせたい</a:t>
            </a:r>
            <a:r>
              <a:rPr lang="ja-JP" altLang="en-US" b="1"/>
              <a:t>データの名前</a:t>
            </a:r>
            <a:endParaRPr lang="en-US" altLang="ja-JP" b="1" dirty="0"/>
          </a:p>
          <a:p>
            <a:pPr lvl="1"/>
            <a:r>
              <a:rPr lang="ja-JP" altLang="en-US"/>
              <a:t>データの名前を決めて、</a:t>
            </a:r>
            <a:r>
              <a:rPr lang="ja-JP" altLang="en-US">
                <a:solidFill>
                  <a:srgbClr val="FF0000"/>
                </a:solidFill>
              </a:rPr>
              <a:t>２つのサンプルプログラムの該当箇所</a:t>
            </a:r>
            <a:r>
              <a:rPr lang="en-US" altLang="ja-JP" dirty="0">
                <a:solidFill>
                  <a:srgbClr val="FF0000"/>
                </a:solidFill>
              </a:rPr>
              <a:t>“Name”</a:t>
            </a:r>
            <a:r>
              <a:rPr lang="ja-JP" altLang="en-US">
                <a:solidFill>
                  <a:srgbClr val="FF0000"/>
                </a:solidFill>
              </a:rPr>
              <a:t>を変更してみよう</a:t>
            </a:r>
            <a:r>
              <a:rPr lang="ja-JP" altLang="en-US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342900" lvl="1" indent="0">
              <a:buNone/>
            </a:pPr>
            <a:endParaRPr lang="en-US" altLang="ja-JP" dirty="0"/>
          </a:p>
          <a:p>
            <a:r>
              <a:rPr lang="en-US" altLang="ja-JP" dirty="0"/>
              <a:t>PUSH</a:t>
            </a:r>
            <a:r>
              <a:rPr lang="ja-JP" altLang="en-US"/>
              <a:t>機能を呼び出す</a:t>
            </a:r>
            <a:r>
              <a:rPr lang="en-US" altLang="ja-JP" dirty="0"/>
              <a:t>Interest</a:t>
            </a:r>
            <a:r>
              <a:rPr lang="ja-JP" altLang="en-US"/>
              <a:t>の名前例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:/_SF_PUSH_/1/Current-Temp-</a:t>
            </a:r>
            <a:r>
              <a:rPr lang="en-US" altLang="ja-JP" dirty="0" err="1"/>
              <a:t>MySensor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0A373-22B4-8743-B89A-E4BAB5CE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58130-2BEA-0241-87DD-C2F0E8F2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F91F4-0F1E-7F49-AB17-C233536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FB2625F4-29B1-FD44-80DF-8050079F9DBF}"/>
              </a:ext>
            </a:extLst>
          </p:cNvPr>
          <p:cNvSpPr/>
          <p:nvPr/>
        </p:nvSpPr>
        <p:spPr>
          <a:xfrm rot="16200000">
            <a:off x="2376549" y="1447988"/>
            <a:ext cx="168704" cy="1250405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3C6E1A-3C0E-9E4D-A2D4-31E5A08E27F5}"/>
              </a:ext>
            </a:extLst>
          </p:cNvPr>
          <p:cNvSpPr txBox="1"/>
          <p:nvPr/>
        </p:nvSpPr>
        <p:spPr>
          <a:xfrm>
            <a:off x="2226778" y="21575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①</a:t>
            </a:r>
            <a:endParaRPr kumimoji="1" lang="ja-JP" altLang="en-US" spc="15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F9CF1FF2-2394-3B42-AD42-F4C952200F05}"/>
              </a:ext>
            </a:extLst>
          </p:cNvPr>
          <p:cNvSpPr/>
          <p:nvPr/>
        </p:nvSpPr>
        <p:spPr>
          <a:xfrm rot="16200000">
            <a:off x="3110336" y="1966355"/>
            <a:ext cx="150376" cy="231999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D4AE3-1730-704A-ABC5-8FB88FDB654E}"/>
              </a:ext>
            </a:extLst>
          </p:cNvPr>
          <p:cNvSpPr txBox="1"/>
          <p:nvPr/>
        </p:nvSpPr>
        <p:spPr>
          <a:xfrm>
            <a:off x="2987824" y="21490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②</a:t>
            </a:r>
            <a:endParaRPr kumimoji="1" lang="ja-JP" altLang="en-US" spc="150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ACABA6D-021B-E542-BD1B-4B89FD807385}"/>
              </a:ext>
            </a:extLst>
          </p:cNvPr>
          <p:cNvSpPr/>
          <p:nvPr/>
        </p:nvSpPr>
        <p:spPr>
          <a:xfrm rot="16200000">
            <a:off x="3574445" y="1808059"/>
            <a:ext cx="144156" cy="554815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092826-AE67-4B47-82F7-927AC3C70A69}"/>
              </a:ext>
            </a:extLst>
          </p:cNvPr>
          <p:cNvSpPr txBox="1"/>
          <p:nvPr/>
        </p:nvSpPr>
        <p:spPr>
          <a:xfrm>
            <a:off x="3455877" y="21575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5635C1-9DB1-8B43-BCE4-94D058B6244E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14700F-A436-0C4E-B8DB-B1CC41FF8D39}"/>
              </a:ext>
            </a:extLst>
          </p:cNvPr>
          <p:cNvSpPr txBox="1"/>
          <p:nvPr/>
        </p:nvSpPr>
        <p:spPr>
          <a:xfrm>
            <a:off x="5055752" y="4869160"/>
            <a:ext cx="37994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センサーとサーバーの</a:t>
            </a:r>
            <a:r>
              <a:rPr kumimoji="1" lang="en-US" altLang="ja-JP" spc="150" dirty="0"/>
              <a:t>FIB</a:t>
            </a:r>
            <a:r>
              <a:rPr kumimoji="1" lang="ja-JP" altLang="en-US" spc="150"/>
              <a:t>設定を</a:t>
            </a:r>
            <a:endParaRPr kumimoji="1" lang="en-US" altLang="ja-JP" spc="150" dirty="0"/>
          </a:p>
          <a:p>
            <a:pPr algn="l"/>
            <a:r>
              <a:rPr lang="ja-JP" altLang="en-US" spc="150"/>
              <a:t>適切に反映することを忘れずに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181993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85B7A-7F52-EB48-AC61-DC33595A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</a:t>
            </a:r>
            <a:r>
              <a:rPr lang="ja-JP" altLang="en-US"/>
              <a:t>発展課題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1AC31-B060-5F43-88E0-538D12EB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色々</a:t>
            </a:r>
            <a:r>
              <a:rPr kumimoji="1" lang="ja-JP" altLang="en-US"/>
              <a:t>考えてみよう</a:t>
            </a:r>
            <a:endParaRPr kumimoji="1" lang="en-US" altLang="ja-JP" dirty="0"/>
          </a:p>
          <a:p>
            <a:pPr lvl="1"/>
            <a:r>
              <a:rPr lang="ja-JP" altLang="en-US"/>
              <a:t>サーバー側の</a:t>
            </a:r>
            <a:r>
              <a:rPr lang="en-US" altLang="ja-JP" dirty="0"/>
              <a:t>FIB</a:t>
            </a:r>
            <a:r>
              <a:rPr lang="ja-JP" altLang="en-US"/>
              <a:t>設定に関して</a:t>
            </a:r>
            <a:endParaRPr lang="en-US" altLang="ja-JP" dirty="0"/>
          </a:p>
          <a:p>
            <a:pPr lvl="2"/>
            <a:r>
              <a:rPr lang="ja-JP" altLang="en-US"/>
              <a:t>サーバーがセンサーから</a:t>
            </a:r>
            <a:r>
              <a:rPr lang="en-US" altLang="ja-JP" dirty="0"/>
              <a:t>PUSH</a:t>
            </a:r>
            <a:r>
              <a:rPr lang="ja-JP" altLang="en-US"/>
              <a:t>機能要求を受信した際に、自動的に</a:t>
            </a:r>
            <a:r>
              <a:rPr lang="en-US" altLang="ja-JP" dirty="0"/>
              <a:t>FIB</a:t>
            </a:r>
            <a:r>
              <a:rPr lang="ja-JP" altLang="en-US"/>
              <a:t>設定するにはどうしたら良いだろうか？</a:t>
            </a:r>
            <a:endParaRPr kumimoji="1" lang="en-US" altLang="ja-JP" dirty="0"/>
          </a:p>
          <a:p>
            <a:pPr lvl="1"/>
            <a:r>
              <a:rPr kumimoji="1" lang="ja-JP" altLang="en-US"/>
              <a:t>中継ノード</a:t>
            </a:r>
            <a:r>
              <a:rPr lang="en-US" altLang="ja-JP" dirty="0"/>
              <a:t>(</a:t>
            </a:r>
            <a:r>
              <a:rPr lang="ja-JP" altLang="en-US"/>
              <a:t>ルータ</a:t>
            </a:r>
            <a:r>
              <a:rPr lang="en-US" altLang="ja-JP" dirty="0"/>
              <a:t>)</a:t>
            </a:r>
            <a:r>
              <a:rPr kumimoji="1" lang="ja-JP" altLang="en-US"/>
              <a:t>を介して</a:t>
            </a:r>
            <a:r>
              <a:rPr kumimoji="1" lang="en-US" altLang="ja-JP" dirty="0"/>
              <a:t>Push</a:t>
            </a:r>
            <a:r>
              <a:rPr kumimoji="1" lang="ja-JP" altLang="en-US"/>
              <a:t>を行う場合、ルータはどの様な機能が必要か？</a:t>
            </a:r>
            <a:endParaRPr kumimoji="1" lang="en-US" altLang="ja-JP" dirty="0"/>
          </a:p>
          <a:p>
            <a:pPr lvl="2"/>
            <a:r>
              <a:rPr kumimoji="1" lang="ja-JP" altLang="en-US"/>
              <a:t>（サーバ</a:t>
            </a:r>
            <a:r>
              <a:rPr kumimoji="1" lang="en-US" altLang="ja-JP" dirty="0"/>
              <a:t>)</a:t>
            </a:r>
            <a:r>
              <a:rPr lang="en-US" altLang="ja-JP" dirty="0">
                <a:sym typeface="Wingdings" pitchFamily="2" charset="2"/>
              </a:rPr>
              <a:t>&lt;--&gt;</a:t>
            </a:r>
            <a:r>
              <a:rPr kumimoji="1" lang="en-US" altLang="ja-JP" dirty="0"/>
              <a:t> (</a:t>
            </a:r>
            <a:r>
              <a:rPr kumimoji="1" lang="ja-JP" altLang="en-US"/>
              <a:t>中継ノード</a:t>
            </a:r>
            <a:r>
              <a:rPr kumimoji="1" lang="en-US" altLang="ja-JP" dirty="0"/>
              <a:t>(</a:t>
            </a:r>
            <a:r>
              <a:rPr kumimoji="1" lang="ja-JP" altLang="en-US"/>
              <a:t>ルータ</a:t>
            </a:r>
            <a:r>
              <a:rPr kumimoji="1" lang="en-US" altLang="ja-JP" dirty="0"/>
              <a:t>))</a:t>
            </a:r>
            <a:r>
              <a:rPr lang="en-US" altLang="ja-JP" dirty="0">
                <a:sym typeface="Wingdings" pitchFamily="2" charset="2"/>
              </a:rPr>
              <a:t>&lt;--&gt;</a:t>
            </a:r>
            <a:r>
              <a:rPr kumimoji="1" lang="en-US" altLang="ja-JP" dirty="0"/>
              <a:t> (</a:t>
            </a:r>
            <a:r>
              <a:rPr kumimoji="1" lang="ja-JP" altLang="en-US"/>
              <a:t>センサー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/>
              <a:t>様々な場所に温度センサー等が散らばっている状況で、複数センサーが現在の温度データを同一サーバに</a:t>
            </a:r>
            <a:r>
              <a:rPr lang="en-US" altLang="ja-JP" dirty="0"/>
              <a:t>Push</a:t>
            </a:r>
            <a:r>
              <a:rPr lang="ja-JP" altLang="en-US"/>
              <a:t>する場合、</a:t>
            </a:r>
            <a:endParaRPr lang="en-US" altLang="ja-JP" dirty="0"/>
          </a:p>
          <a:p>
            <a:pPr lvl="2"/>
            <a:r>
              <a:rPr lang="ja-JP" altLang="en-US"/>
              <a:t>どの様な</a:t>
            </a:r>
            <a:r>
              <a:rPr lang="en-US" altLang="ja-JP" dirty="0"/>
              <a:t>PUSH</a:t>
            </a:r>
            <a:r>
              <a:rPr lang="ja-JP" altLang="en-US"/>
              <a:t>通信を行う必要があるだろうか？</a:t>
            </a:r>
            <a:endParaRPr lang="en-US" altLang="ja-JP" dirty="0"/>
          </a:p>
          <a:p>
            <a:pPr lvl="2"/>
            <a:r>
              <a:rPr lang="ja-JP" altLang="en-US"/>
              <a:t>また、どんなメリットやデメリットがあり得るだろうか。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BEBA98-61A6-E846-A233-08865E32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A877AF-46C8-9E47-A40F-5049953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2763D-34D2-154E-BD60-27384526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70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1EDA3-DACB-4F67-A619-D53E726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ネットワーク機能呼び出し</a:t>
            </a:r>
            <a:br>
              <a:rPr lang="en-US" altLang="ja-JP" dirty="0"/>
            </a:br>
            <a:r>
              <a:rPr lang="ja-JP" altLang="en-US"/>
              <a:t> </a:t>
            </a:r>
            <a:r>
              <a:rPr lang="en-US" altLang="ja-JP" dirty="0"/>
              <a:t>Practice</a:t>
            </a:r>
            <a:r>
              <a:rPr lang="ja-JP" altLang="en-US"/>
              <a:t>（</a:t>
            </a:r>
            <a:r>
              <a:rPr lang="en-US" altLang="ja-JP" dirty="0"/>
              <a:t>2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384992-8575-4843-83A7-84B951A3C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Push</a:t>
            </a:r>
            <a:r>
              <a:rPr lang="ja-JP" altLang="en-US"/>
              <a:t>型通信応用</a:t>
            </a:r>
            <a:r>
              <a:rPr kumimoji="1" lang="ja-JP" altLang="en-US"/>
              <a:t>編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F6B5E-8B77-420D-AA87-C0B0DA56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95BCF4-66FE-4FAA-A448-1322D3A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</p:spTree>
    <p:extLst>
      <p:ext uri="{BB962C8B-B14F-4D97-AF65-F5344CB8AC3E}">
        <p14:creationId xmlns:p14="http://schemas.microsoft.com/office/powerpoint/2010/main" val="222590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20F59E5-EE71-4499-B5C7-DC29AE64E3F6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D15E87-5921-4E56-B769-7693FB2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による</a:t>
            </a:r>
            <a:r>
              <a:rPr kumimoji="1" lang="en-US" altLang="ja-JP" dirty="0"/>
              <a:t>Push</a:t>
            </a:r>
            <a:r>
              <a:rPr kumimoji="1" lang="ja-JP" altLang="en-US"/>
              <a:t>型通信</a:t>
            </a:r>
            <a:r>
              <a:rPr kumimoji="1" lang="en-US" altLang="ja-JP" dirty="0"/>
              <a:t>: </a:t>
            </a:r>
            <a:r>
              <a:rPr kumimoji="1" lang="ja-JP" altLang="en-US"/>
              <a:t>応用編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461BEC-6021-46BC-B487-E882B9B1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22021"/>
            <a:ext cx="8496944" cy="3875132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PUSH</a:t>
            </a:r>
            <a:r>
              <a:rPr lang="ja-JP" altLang="en-US"/>
              <a:t>型通信用いた</a:t>
            </a:r>
            <a:r>
              <a:rPr kumimoji="1" lang="ja-JP" altLang="en-US"/>
              <a:t>ネットワーク機能の利用</a:t>
            </a:r>
            <a:endParaRPr kumimoji="1" lang="en-US" altLang="ja-JP" dirty="0"/>
          </a:p>
          <a:p>
            <a:r>
              <a:rPr lang="ja-JP" altLang="en-US"/>
              <a:t>例えばネットワーク符号化</a:t>
            </a:r>
            <a:r>
              <a:rPr lang="en-US" altLang="ja-JP" dirty="0"/>
              <a:t>(NC)</a:t>
            </a:r>
          </a:p>
          <a:p>
            <a:pPr lvl="1"/>
            <a:r>
              <a:rPr lang="ja-JP" altLang="en-US"/>
              <a:t>シナリオ例</a:t>
            </a:r>
            <a:r>
              <a:rPr lang="en-US" altLang="ja-JP" dirty="0"/>
              <a:t>:</a:t>
            </a:r>
          </a:p>
          <a:p>
            <a:pPr marL="685800" lvl="2" indent="0">
              <a:buNone/>
            </a:pPr>
            <a:r>
              <a:rPr kumimoji="1" lang="en-US" altLang="ja-JP" dirty="0"/>
              <a:t>1) </a:t>
            </a:r>
            <a:r>
              <a:rPr kumimoji="1" lang="ja-JP" altLang="en-US"/>
              <a:t>計算機性能が乏しいノード、あるいは復号化機能が無いノードが符号化データ</a:t>
            </a:r>
            <a:r>
              <a:rPr lang="en-US" altLang="ja-JP" dirty="0"/>
              <a:t>K</a:t>
            </a:r>
            <a:r>
              <a:rPr lang="ja-JP" altLang="en-US"/>
              <a:t>個</a:t>
            </a:r>
            <a:r>
              <a:rPr kumimoji="1" lang="ja-JP" altLang="en-US"/>
              <a:t>受信。</a:t>
            </a:r>
            <a:endParaRPr kumimoji="1" lang="en-US" altLang="ja-JP" dirty="0"/>
          </a:p>
          <a:p>
            <a:pPr lvl="3"/>
            <a:r>
              <a:rPr lang="ja-JP" altLang="en-US"/>
              <a:t>符号化データ</a:t>
            </a:r>
            <a:r>
              <a:rPr lang="en-US" altLang="ja-JP" dirty="0"/>
              <a:t>: </a:t>
            </a:r>
            <a:r>
              <a:rPr lang="ja-JP" altLang="en-US"/>
              <a:t>オリジナルデータ</a:t>
            </a:r>
            <a:r>
              <a:rPr lang="en-US" altLang="ja-JP" dirty="0"/>
              <a:t>(K</a:t>
            </a:r>
            <a:r>
              <a:rPr lang="ja-JP" altLang="en-US"/>
              <a:t>個</a:t>
            </a:r>
            <a:r>
              <a:rPr lang="en-US" altLang="ja-JP" dirty="0"/>
              <a:t>)</a:t>
            </a:r>
            <a:r>
              <a:rPr lang="ja-JP" altLang="en-US"/>
              <a:t>を元に作成され、オリジナルデータとは異なるデータ</a:t>
            </a:r>
            <a:endParaRPr lang="en-US" altLang="ja-JP" dirty="0"/>
          </a:p>
          <a:p>
            <a:pPr lvl="3"/>
            <a:r>
              <a:rPr lang="ja-JP" altLang="en-US"/>
              <a:t>復号化：符号化データ</a:t>
            </a:r>
            <a:r>
              <a:rPr lang="en-US" altLang="ja-JP" dirty="0"/>
              <a:t>(K</a:t>
            </a:r>
            <a:r>
              <a:rPr lang="ja-JP" altLang="en-US"/>
              <a:t>個</a:t>
            </a:r>
            <a:r>
              <a:rPr lang="en-US" altLang="ja-JP" dirty="0"/>
              <a:t>)</a:t>
            </a:r>
            <a:r>
              <a:rPr lang="ja-JP" altLang="en-US"/>
              <a:t>を元にオリジナルデータ</a:t>
            </a:r>
            <a:r>
              <a:rPr lang="en-US" altLang="ja-JP" dirty="0"/>
              <a:t>(K</a:t>
            </a:r>
            <a:r>
              <a:rPr lang="ja-JP" altLang="en-US"/>
              <a:t>個</a:t>
            </a:r>
            <a:r>
              <a:rPr lang="en-US" altLang="ja-JP" dirty="0"/>
              <a:t>)</a:t>
            </a:r>
            <a:r>
              <a:rPr lang="ja-JP" altLang="en-US"/>
              <a:t>を生成</a:t>
            </a:r>
            <a:endParaRPr lang="en-US" altLang="ja-JP" dirty="0"/>
          </a:p>
          <a:p>
            <a:pPr marL="685800" lvl="2" indent="0">
              <a:buNone/>
            </a:pPr>
            <a:r>
              <a:rPr kumimoji="1" lang="en-US" altLang="ja-JP" dirty="0"/>
              <a:t>2) </a:t>
            </a:r>
            <a:r>
              <a:rPr kumimoji="1" lang="ja-JP" altLang="en-US">
                <a:solidFill>
                  <a:srgbClr val="FF0000"/>
                </a:solidFill>
              </a:rPr>
              <a:t>符号化データを</a:t>
            </a:r>
            <a:r>
              <a:rPr lang="ja-JP" altLang="en-US">
                <a:solidFill>
                  <a:srgbClr val="FF0000"/>
                </a:solidFill>
              </a:rPr>
              <a:t>サーバに渡し、復号化・キャッシュしてもらう</a:t>
            </a:r>
            <a:endParaRPr lang="en-US" altLang="ja-JP" dirty="0">
              <a:solidFill>
                <a:srgbClr val="FF0000"/>
              </a:solidFill>
            </a:endParaRPr>
          </a:p>
          <a:p>
            <a:pPr marL="685800" lvl="2" indent="0">
              <a:buNone/>
            </a:pPr>
            <a:r>
              <a:rPr lang="en-US" altLang="ja-JP" dirty="0"/>
              <a:t>3) </a:t>
            </a:r>
            <a:r>
              <a:rPr lang="ja-JP" altLang="en-US"/>
              <a:t>サーバにキャッシュされてあるオリジナルデータを受信</a:t>
            </a:r>
            <a:endParaRPr kumimoji="1" lang="en-US" altLang="ja-JP" dirty="0"/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4A5CA257-003B-4993-8685-C54C59D6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717393"/>
            <a:ext cx="2057400" cy="106962"/>
          </a:xfrm>
        </p:spPr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32" name="フッター プレースホルダー 31">
            <a:extLst>
              <a:ext uri="{FF2B5EF4-FFF2-40B4-BE49-F238E27FC236}">
                <a16:creationId xmlns:a16="http://schemas.microsoft.com/office/drawing/2014/main" id="{071C0ACD-B180-4509-9A0A-938BF41E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78422"/>
            <a:ext cx="3086100" cy="106962"/>
          </a:xfrm>
        </p:spPr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16</a:t>
            </a:r>
            <a:r>
              <a:rPr kumimoji="1" lang="ja-JP" altLang="en-US"/>
              <a:t>回 </a:t>
            </a:r>
            <a:r>
              <a:rPr kumimoji="1" lang="en-US" altLang="ja-JP" dirty="0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08ADFD2F-C43C-4149-9473-7290662F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5" name="雲 34">
            <a:extLst>
              <a:ext uri="{FF2B5EF4-FFF2-40B4-BE49-F238E27FC236}">
                <a16:creationId xmlns:a16="http://schemas.microsoft.com/office/drawing/2014/main" id="{4EA50C29-6662-B74D-B78F-7340D8B1C390}"/>
              </a:ext>
            </a:extLst>
          </p:cNvPr>
          <p:cNvSpPr/>
          <p:nvPr/>
        </p:nvSpPr>
        <p:spPr>
          <a:xfrm>
            <a:off x="2699792" y="4903900"/>
            <a:ext cx="2736304" cy="182420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7FA41ED7-023B-0243-B56C-832458A4C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1" y="5037280"/>
            <a:ext cx="887898" cy="757470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24613DF-A060-0043-B638-CEDF2F26D9D3}"/>
              </a:ext>
            </a:extLst>
          </p:cNvPr>
          <p:cNvCxnSpPr>
            <a:cxnSpLocks/>
          </p:cNvCxnSpPr>
          <p:nvPr/>
        </p:nvCxnSpPr>
        <p:spPr>
          <a:xfrm>
            <a:off x="1339757" y="5501970"/>
            <a:ext cx="4960435" cy="0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8CD1A3-C684-C348-A610-F560CEC2708E}"/>
              </a:ext>
            </a:extLst>
          </p:cNvPr>
          <p:cNvSpPr txBox="1"/>
          <p:nvPr/>
        </p:nvSpPr>
        <p:spPr>
          <a:xfrm>
            <a:off x="7596336" y="1643811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B1F5D9F-2626-0D42-A474-05BD37A1A4FA}"/>
              </a:ext>
            </a:extLst>
          </p:cNvPr>
          <p:cNvSpPr/>
          <p:nvPr/>
        </p:nvSpPr>
        <p:spPr>
          <a:xfrm>
            <a:off x="5339156" y="1369983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FEBFC37-9630-9B47-A59D-832A10B03833}"/>
              </a:ext>
            </a:extLst>
          </p:cNvPr>
          <p:cNvSpPr/>
          <p:nvPr/>
        </p:nvSpPr>
        <p:spPr>
          <a:xfrm>
            <a:off x="5771204" y="1369982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E0A3451-D54D-084A-860B-397885ED9F36}"/>
              </a:ext>
            </a:extLst>
          </p:cNvPr>
          <p:cNvSpPr/>
          <p:nvPr/>
        </p:nvSpPr>
        <p:spPr>
          <a:xfrm>
            <a:off x="6203252" y="1363676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D39316E-22F8-D54B-841F-B328EFD6491C}"/>
              </a:ext>
            </a:extLst>
          </p:cNvPr>
          <p:cNvSpPr/>
          <p:nvPr/>
        </p:nvSpPr>
        <p:spPr>
          <a:xfrm>
            <a:off x="7747084" y="1378256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E28BEB1-5FE4-AC4A-B407-0FD7AD656025}"/>
              </a:ext>
            </a:extLst>
          </p:cNvPr>
          <p:cNvSpPr/>
          <p:nvPr/>
        </p:nvSpPr>
        <p:spPr>
          <a:xfrm>
            <a:off x="8179132" y="1383163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C747665-A73E-5E40-AC87-04F426DB2591}"/>
              </a:ext>
            </a:extLst>
          </p:cNvPr>
          <p:cNvSpPr/>
          <p:nvPr/>
        </p:nvSpPr>
        <p:spPr>
          <a:xfrm>
            <a:off x="8611180" y="1371949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4BC6B65-00C4-204B-977E-7CC80B0DC9BA}"/>
              </a:ext>
            </a:extLst>
          </p:cNvPr>
          <p:cNvSpPr txBox="1"/>
          <p:nvPr/>
        </p:nvSpPr>
        <p:spPr>
          <a:xfrm>
            <a:off x="4932040" y="1643811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21AB1C40-B66D-434F-A65C-BC1092D00B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110" t="11374" r="14889" b="16014"/>
          <a:stretch/>
        </p:blipFill>
        <p:spPr>
          <a:xfrm>
            <a:off x="6514391" y="4931451"/>
            <a:ext cx="881725" cy="1293197"/>
          </a:xfrm>
          <a:prstGeom prst="rect">
            <a:avLst/>
          </a:prstGeom>
        </p:spPr>
      </p:pic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F7D46CF-31FE-7140-8DF3-6304EE1701C1}"/>
              </a:ext>
            </a:extLst>
          </p:cNvPr>
          <p:cNvSpPr/>
          <p:nvPr/>
        </p:nvSpPr>
        <p:spPr>
          <a:xfrm>
            <a:off x="1691680" y="5309024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CF95089-BD9A-8D4F-BD5F-0A0FB64E0FEE}"/>
              </a:ext>
            </a:extLst>
          </p:cNvPr>
          <p:cNvSpPr/>
          <p:nvPr/>
        </p:nvSpPr>
        <p:spPr>
          <a:xfrm>
            <a:off x="2123728" y="5313931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EE70283-7716-BB4D-90A8-1D609F90DD40}"/>
              </a:ext>
            </a:extLst>
          </p:cNvPr>
          <p:cNvSpPr/>
          <p:nvPr/>
        </p:nvSpPr>
        <p:spPr>
          <a:xfrm>
            <a:off x="2555776" y="5302717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B9543096-82EB-2F45-90CE-6B29F651B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194" y="5912090"/>
            <a:ext cx="658248" cy="673073"/>
          </a:xfrm>
          <a:prstGeom prst="rect">
            <a:avLst/>
          </a:prstGeom>
        </p:spPr>
      </p:pic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01572567-8D53-9F4F-B0CD-C3246452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992641" y="6118211"/>
            <a:ext cx="543918" cy="599182"/>
          </a:xfrm>
          <a:prstGeom prst="rect">
            <a:avLst/>
          </a:prstGeom>
          <a:effectLst>
            <a:outerShdw dist="25400" dir="18000000" sx="103000" sy="103000" rotWithShape="0">
              <a:schemeClr val="bg1"/>
            </a:outerShdw>
          </a:effectLst>
        </p:spPr>
      </p:pic>
      <p:sp>
        <p:nvSpPr>
          <p:cNvPr id="77" name="フリーフォーム 76">
            <a:extLst>
              <a:ext uri="{FF2B5EF4-FFF2-40B4-BE49-F238E27FC236}">
                <a16:creationId xmlns:a16="http://schemas.microsoft.com/office/drawing/2014/main" id="{BC4CEC2C-2F33-FF4D-9C8C-4A912F45C9CD}"/>
              </a:ext>
            </a:extLst>
          </p:cNvPr>
          <p:cNvSpPr/>
          <p:nvPr/>
        </p:nvSpPr>
        <p:spPr>
          <a:xfrm>
            <a:off x="5759248" y="5558629"/>
            <a:ext cx="246012" cy="942873"/>
          </a:xfrm>
          <a:custGeom>
            <a:avLst/>
            <a:gdLst>
              <a:gd name="connsiteX0" fmla="*/ 300359 w 300359"/>
              <a:gd name="connsiteY0" fmla="*/ 0 h 832514"/>
              <a:gd name="connsiteX1" fmla="*/ 108 w 300359"/>
              <a:gd name="connsiteY1" fmla="*/ 409433 h 832514"/>
              <a:gd name="connsiteX2" fmla="*/ 273063 w 300359"/>
              <a:gd name="connsiteY2" fmla="*/ 832514 h 8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359" h="832514">
                <a:moveTo>
                  <a:pt x="300359" y="0"/>
                </a:moveTo>
                <a:cubicBezTo>
                  <a:pt x="152508" y="135340"/>
                  <a:pt x="4657" y="270681"/>
                  <a:pt x="108" y="409433"/>
                </a:cubicBezTo>
                <a:cubicBezTo>
                  <a:pt x="-4441" y="548185"/>
                  <a:pt x="134311" y="690349"/>
                  <a:pt x="273063" y="832514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C080433-645D-6545-8A36-71AE7A9089DC}"/>
              </a:ext>
            </a:extLst>
          </p:cNvPr>
          <p:cNvSpPr/>
          <p:nvPr/>
        </p:nvSpPr>
        <p:spPr>
          <a:xfrm>
            <a:off x="5434284" y="6507815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33767C0-1D9C-344E-A897-0060E1C87618}"/>
              </a:ext>
            </a:extLst>
          </p:cNvPr>
          <p:cNvSpPr/>
          <p:nvPr/>
        </p:nvSpPr>
        <p:spPr>
          <a:xfrm>
            <a:off x="5866332" y="6507814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2895FE6-58F6-8744-9373-42D508F65FCD}"/>
              </a:ext>
            </a:extLst>
          </p:cNvPr>
          <p:cNvSpPr/>
          <p:nvPr/>
        </p:nvSpPr>
        <p:spPr>
          <a:xfrm>
            <a:off x="6298380" y="6501508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EB27FB9-8B2F-B140-AE77-3255172D1631}"/>
              </a:ext>
            </a:extLst>
          </p:cNvPr>
          <p:cNvSpPr txBox="1"/>
          <p:nvPr/>
        </p:nvSpPr>
        <p:spPr>
          <a:xfrm>
            <a:off x="5338223" y="5860321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50F18A7-DBB0-1A42-9403-593A1F78C3F7}"/>
              </a:ext>
            </a:extLst>
          </p:cNvPr>
          <p:cNvCxnSpPr>
            <a:cxnSpLocks/>
          </p:cNvCxnSpPr>
          <p:nvPr/>
        </p:nvCxnSpPr>
        <p:spPr>
          <a:xfrm>
            <a:off x="1303020" y="5646588"/>
            <a:ext cx="4035203" cy="854914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AD2565F-A46D-A64C-82F2-451705D8A59E}"/>
              </a:ext>
            </a:extLst>
          </p:cNvPr>
          <p:cNvSpPr txBox="1"/>
          <p:nvPr/>
        </p:nvSpPr>
        <p:spPr>
          <a:xfrm>
            <a:off x="2691512" y="5628794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B1F3445-3176-5344-9A4D-5901BC1B9AEC}"/>
              </a:ext>
            </a:extLst>
          </p:cNvPr>
          <p:cNvCxnSpPr>
            <a:cxnSpLocks/>
          </p:cNvCxnSpPr>
          <p:nvPr/>
        </p:nvCxnSpPr>
        <p:spPr>
          <a:xfrm flipH="1" flipV="1">
            <a:off x="1267749" y="5794750"/>
            <a:ext cx="3954212" cy="843807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45631BA-4BA9-D041-A8C7-0D7EDFAB2878}"/>
              </a:ext>
            </a:extLst>
          </p:cNvPr>
          <p:cNvSpPr txBox="1"/>
          <p:nvPr/>
        </p:nvSpPr>
        <p:spPr>
          <a:xfrm>
            <a:off x="6249001" y="4627492"/>
            <a:ext cx="190175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ja-JP" altLang="en-US" sz="1400" spc="150">
                <a:solidFill>
                  <a:schemeClr val="bg1"/>
                </a:solidFill>
              </a:rPr>
              <a:t>ネットワーク符号化</a:t>
            </a:r>
            <a:r>
              <a:rPr lang="en-US" altLang="ja-JP" sz="1400" spc="150" dirty="0">
                <a:solidFill>
                  <a:schemeClr val="bg1"/>
                </a:solidFill>
              </a:rPr>
              <a:t>/</a:t>
            </a:r>
            <a:r>
              <a:rPr lang="ja-JP" altLang="en-US" sz="1400" spc="150">
                <a:solidFill>
                  <a:schemeClr val="bg1"/>
                </a:solidFill>
              </a:rPr>
              <a:t>復号化</a:t>
            </a:r>
            <a:r>
              <a:rPr kumimoji="1" lang="ja-JP" altLang="en-US" sz="1400" spc="150">
                <a:solidFill>
                  <a:schemeClr val="bg1"/>
                </a:solidFill>
              </a:rPr>
              <a:t>サーバ</a:t>
            </a:r>
            <a:endParaRPr kumimoji="1" lang="ja-JP" altLang="en-US" sz="1400" spc="150" dirty="0">
              <a:solidFill>
                <a:schemeClr val="bg1"/>
              </a:solidFill>
            </a:endParaRPr>
          </a:p>
        </p:txBody>
      </p:sp>
      <p:sp>
        <p:nvSpPr>
          <p:cNvPr id="91" name="右矢印 90">
            <a:extLst>
              <a:ext uri="{FF2B5EF4-FFF2-40B4-BE49-F238E27FC236}">
                <a16:creationId xmlns:a16="http://schemas.microsoft.com/office/drawing/2014/main" id="{55F21D80-5CE4-AC45-8D7D-42CBF36A808F}"/>
              </a:ext>
            </a:extLst>
          </p:cNvPr>
          <p:cNvSpPr/>
          <p:nvPr/>
        </p:nvSpPr>
        <p:spPr>
          <a:xfrm>
            <a:off x="6677269" y="1070617"/>
            <a:ext cx="978408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86B8AF2-EAF1-4F46-996E-D70CA345F0C1}"/>
              </a:ext>
            </a:extLst>
          </p:cNvPr>
          <p:cNvSpPr txBox="1"/>
          <p:nvPr/>
        </p:nvSpPr>
        <p:spPr>
          <a:xfrm>
            <a:off x="6815353" y="828166"/>
            <a:ext cx="7809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z="1400" spc="150"/>
              <a:t>符号化</a:t>
            </a:r>
            <a:endParaRPr kumimoji="1" lang="ja-JP" altLang="en-US" sz="1400" spc="15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8CEADFA-2559-2D49-8BD4-B72E5A653225}"/>
              </a:ext>
            </a:extLst>
          </p:cNvPr>
          <p:cNvSpPr txBox="1"/>
          <p:nvPr/>
        </p:nvSpPr>
        <p:spPr>
          <a:xfrm>
            <a:off x="234395" y="6167045"/>
            <a:ext cx="218521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オリジナルデータ</a:t>
            </a:r>
            <a:endParaRPr lang="en-US" altLang="ja-JP" spc="150" dirty="0"/>
          </a:p>
          <a:p>
            <a:pPr algn="l"/>
            <a:r>
              <a:rPr kumimoji="1" lang="ja-JP" altLang="en-US" spc="150"/>
              <a:t>受信</a:t>
            </a:r>
            <a:endParaRPr kumimoji="1" lang="ja-JP" altLang="en-US" spc="15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114DAAB-291B-1643-BCA7-35C3C90E9891}"/>
              </a:ext>
            </a:extLst>
          </p:cNvPr>
          <p:cNvSpPr txBox="1"/>
          <p:nvPr/>
        </p:nvSpPr>
        <p:spPr>
          <a:xfrm>
            <a:off x="3309361" y="4922144"/>
            <a:ext cx="131625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Data-Push</a:t>
            </a:r>
          </a:p>
        </p:txBody>
      </p:sp>
      <p:sp>
        <p:nvSpPr>
          <p:cNvPr id="97" name="右矢印 96">
            <a:extLst>
              <a:ext uri="{FF2B5EF4-FFF2-40B4-BE49-F238E27FC236}">
                <a16:creationId xmlns:a16="http://schemas.microsoft.com/office/drawing/2014/main" id="{D632D8FC-A74F-524E-B787-822E313AA54C}"/>
              </a:ext>
            </a:extLst>
          </p:cNvPr>
          <p:cNvSpPr/>
          <p:nvPr/>
        </p:nvSpPr>
        <p:spPr>
          <a:xfrm rot="10800000">
            <a:off x="6651830" y="1334346"/>
            <a:ext cx="978408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0414BC-719E-C641-9292-754023A3CE4A}"/>
              </a:ext>
            </a:extLst>
          </p:cNvPr>
          <p:cNvSpPr txBox="1"/>
          <p:nvPr/>
        </p:nvSpPr>
        <p:spPr>
          <a:xfrm>
            <a:off x="6829318" y="1772816"/>
            <a:ext cx="7809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ja-JP" altLang="en-US" sz="1400" spc="150"/>
              <a:t>復号</a:t>
            </a:r>
            <a:r>
              <a:rPr kumimoji="1" lang="ja-JP" altLang="en-US" sz="1400" spc="150"/>
              <a:t>化</a:t>
            </a:r>
            <a:endParaRPr kumimoji="1" lang="ja-JP" altLang="en-US" sz="1400" spc="15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98DDA50-B2C3-E749-9AFA-69C2FAD4F515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08ADFD2F-C43C-4149-9473-7290662F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A1B66FEC-9567-3C4C-99EC-F2DF1156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>
            <a:normAutofit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3DF94A2-B9B9-BF48-AD54-F22DA823EA99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C471D8-E5B4-074E-889E-C67A40B2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4681750" cy="1966645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/>
              <a:t>手順</a:t>
            </a:r>
            <a:r>
              <a:rPr lang="en-US" altLang="ja-JP" dirty="0"/>
              <a:t>1: ”</a:t>
            </a:r>
            <a:r>
              <a:rPr lang="en-US" altLang="ja-JP" dirty="0" err="1"/>
              <a:t>testCoded.jpg</a:t>
            </a:r>
            <a:r>
              <a:rPr lang="en-US" altLang="ja-JP" dirty="0"/>
              <a:t>”(</a:t>
            </a:r>
            <a:r>
              <a:rPr lang="ja-JP" altLang="en-US"/>
              <a:t>ファイル</a:t>
            </a:r>
            <a:r>
              <a:rPr lang="en-US" altLang="ja-JP" dirty="0"/>
              <a:t>)</a:t>
            </a:r>
            <a:r>
              <a:rPr lang="ja-JP" altLang="en-US"/>
              <a:t>を</a:t>
            </a:r>
            <a:r>
              <a:rPr lang="en-US" altLang="ja-JP" dirty="0"/>
              <a:t>NICT</a:t>
            </a:r>
            <a:r>
              <a:rPr lang="ja-JP" altLang="en-US"/>
              <a:t>サーバに</a:t>
            </a:r>
            <a:r>
              <a:rPr lang="en-US" altLang="ja-JP" dirty="0"/>
              <a:t>Push</a:t>
            </a:r>
            <a:r>
              <a:rPr lang="ja-JP" altLang="en-US"/>
              <a:t>して、復号化・キャッシュしてもらう</a:t>
            </a:r>
            <a:endParaRPr lang="en-US" altLang="ja-JP" dirty="0"/>
          </a:p>
          <a:p>
            <a:pPr lvl="1"/>
            <a:r>
              <a:rPr lang="en-US" altLang="ja-JP" dirty="0"/>
              <a:t>”</a:t>
            </a:r>
            <a:r>
              <a:rPr lang="en-US" altLang="ja-JP" dirty="0" err="1"/>
              <a:t>testCoded.jpg</a:t>
            </a:r>
            <a:r>
              <a:rPr lang="en-US" altLang="ja-JP" dirty="0"/>
              <a:t>”</a:t>
            </a:r>
            <a:r>
              <a:rPr lang="ja-JP" altLang="en-US"/>
              <a:t>はコンテナ１のホームディレクトリにあります。</a:t>
            </a:r>
            <a:endParaRPr lang="en-US" altLang="ja-JP" dirty="0"/>
          </a:p>
          <a:p>
            <a:r>
              <a:rPr lang="ja-JP" altLang="en-US"/>
              <a:t>手順２</a:t>
            </a:r>
            <a:r>
              <a:rPr lang="en-US" altLang="ja-JP" dirty="0"/>
              <a:t>: </a:t>
            </a:r>
            <a:r>
              <a:rPr lang="en-US" altLang="ja-JP" dirty="0" err="1"/>
              <a:t>cefgetfile</a:t>
            </a:r>
            <a:r>
              <a:rPr lang="ja-JP" altLang="en-US"/>
              <a:t>で復号化したオリジナルファイルを取得</a:t>
            </a:r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E3943C59-8710-2B47-95D5-B168A01F513B}"/>
              </a:ext>
            </a:extLst>
          </p:cNvPr>
          <p:cNvSpPr/>
          <p:nvPr/>
        </p:nvSpPr>
        <p:spPr>
          <a:xfrm>
            <a:off x="467544" y="3427128"/>
            <a:ext cx="4006841" cy="2909855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/>
              <a:t>     </a:t>
            </a:r>
            <a:endParaRPr kumimoji="1" lang="ja-JP" altLang="en-US" sz="28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7FEA3B-DB8B-274B-AECF-7E47F4059171}"/>
              </a:ext>
            </a:extLst>
          </p:cNvPr>
          <p:cNvSpPr txBox="1"/>
          <p:nvPr/>
        </p:nvSpPr>
        <p:spPr>
          <a:xfrm>
            <a:off x="1469398" y="3209923"/>
            <a:ext cx="2159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Docker</a:t>
            </a:r>
            <a:r>
              <a:rPr kumimoji="1" lang="ja-JP" altLang="en-US" spc="150"/>
              <a:t>コンテナ</a:t>
            </a:r>
            <a:r>
              <a:rPr lang="en-US" altLang="ja-JP" spc="150" dirty="0"/>
              <a:t>1</a:t>
            </a:r>
            <a:endParaRPr kumimoji="1" lang="ja-JP" altLang="en-US" spc="15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F15D284-A4FD-E44D-BA97-14921D7F5724}"/>
              </a:ext>
            </a:extLst>
          </p:cNvPr>
          <p:cNvSpPr txBox="1"/>
          <p:nvPr/>
        </p:nvSpPr>
        <p:spPr>
          <a:xfrm>
            <a:off x="1841775" y="287189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172.16.0.1</a:t>
            </a:r>
            <a:endParaRPr kumimoji="1" lang="ja-JP" altLang="en-US" spc="150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7D32999-8799-1B41-96F4-9D465E11596F}"/>
              </a:ext>
            </a:extLst>
          </p:cNvPr>
          <p:cNvGrpSpPr/>
          <p:nvPr/>
        </p:nvGrpSpPr>
        <p:grpSpPr>
          <a:xfrm>
            <a:off x="0" y="5620229"/>
            <a:ext cx="1402963" cy="757470"/>
            <a:chOff x="6625418" y="5301209"/>
            <a:chExt cx="1402963" cy="75747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9B0C4334-AF7B-0F40-827E-313558401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78" name="グラフィックス 77">
              <a:extLst>
                <a:ext uri="{FF2B5EF4-FFF2-40B4-BE49-F238E27FC236}">
                  <a16:creationId xmlns:a16="http://schemas.microsoft.com/office/drawing/2014/main" id="{B17C7FF1-09A9-0547-AA32-FF8199CF1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3DAD6C6-6C73-4F41-83BF-D19BE4DE4A86}"/>
              </a:ext>
            </a:extLst>
          </p:cNvPr>
          <p:cNvSpPr/>
          <p:nvPr/>
        </p:nvSpPr>
        <p:spPr>
          <a:xfrm>
            <a:off x="2910009" y="3815230"/>
            <a:ext cx="1395056" cy="15363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 err="1">
                <a:solidFill>
                  <a:schemeClr val="bg1"/>
                </a:solidFill>
              </a:rPr>
              <a:t>Cefnetd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1063C51-30D8-754C-A07F-9C730BA31D80}"/>
              </a:ext>
            </a:extLst>
          </p:cNvPr>
          <p:cNvSpPr/>
          <p:nvPr/>
        </p:nvSpPr>
        <p:spPr>
          <a:xfrm>
            <a:off x="660784" y="3798357"/>
            <a:ext cx="1739399" cy="14611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Push-</a:t>
            </a:r>
          </a:p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Consumer.py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pic>
        <p:nvPicPr>
          <p:cNvPr id="101" name="グラフィックス 100">
            <a:extLst>
              <a:ext uri="{FF2B5EF4-FFF2-40B4-BE49-F238E27FC236}">
                <a16:creationId xmlns:a16="http://schemas.microsoft.com/office/drawing/2014/main" id="{C63727D0-9CE9-7F4A-AE80-C467F8FA53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5110" t="11374" r="14889" b="16014"/>
          <a:stretch/>
        </p:blipFill>
        <p:spPr>
          <a:xfrm>
            <a:off x="6965827" y="4204676"/>
            <a:ext cx="698539" cy="1024524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7C89F896-3A16-A249-BEAB-7F97FC1C33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802" y="4880883"/>
            <a:ext cx="481328" cy="492168"/>
          </a:xfrm>
          <a:prstGeom prst="rect">
            <a:avLst/>
          </a:prstGeom>
        </p:spPr>
      </p:pic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528BDECB-7983-E04C-A977-2A52B5B77A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680956" y="5016942"/>
            <a:ext cx="543918" cy="599182"/>
          </a:xfrm>
          <a:prstGeom prst="rect">
            <a:avLst/>
          </a:prstGeom>
          <a:effectLst>
            <a:outerShdw dist="25400" dir="18000000" sx="103000" sy="103000" rotWithShape="0">
              <a:schemeClr val="bg1"/>
            </a:outerShdw>
          </a:effectLst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0E170CE-9F3B-634F-998A-E25CE6481B27}"/>
              </a:ext>
            </a:extLst>
          </p:cNvPr>
          <p:cNvSpPr txBox="1"/>
          <p:nvPr/>
        </p:nvSpPr>
        <p:spPr>
          <a:xfrm>
            <a:off x="6869248" y="3707197"/>
            <a:ext cx="1582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bg1"/>
                </a:solidFill>
              </a:rPr>
              <a:t>NICT</a:t>
            </a:r>
            <a:r>
              <a:rPr kumimoji="1" lang="ja-JP" altLang="en-US" spc="150">
                <a:solidFill>
                  <a:schemeClr val="bg1"/>
                </a:solidFill>
              </a:rPr>
              <a:t>サーバ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AE286D6C-2F50-DF4E-B6A2-E0C75DF1AA4B}"/>
              </a:ext>
            </a:extLst>
          </p:cNvPr>
          <p:cNvCxnSpPr>
            <a:cxnSpLocks/>
          </p:cNvCxnSpPr>
          <p:nvPr/>
        </p:nvCxnSpPr>
        <p:spPr>
          <a:xfrm>
            <a:off x="2455471" y="3951850"/>
            <a:ext cx="4276771" cy="0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5AAE8C20-9811-DF46-B3E0-B4B7D4C3E1A8}"/>
              </a:ext>
            </a:extLst>
          </p:cNvPr>
          <p:cNvCxnSpPr>
            <a:cxnSpLocks/>
          </p:cNvCxnSpPr>
          <p:nvPr/>
        </p:nvCxnSpPr>
        <p:spPr>
          <a:xfrm flipH="1">
            <a:off x="2406308" y="4145969"/>
            <a:ext cx="4325934" cy="0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2E904B05-9F2A-9943-9D33-B2B24F828DCE}"/>
              </a:ext>
            </a:extLst>
          </p:cNvPr>
          <p:cNvCxnSpPr>
            <a:cxnSpLocks/>
          </p:cNvCxnSpPr>
          <p:nvPr/>
        </p:nvCxnSpPr>
        <p:spPr>
          <a:xfrm>
            <a:off x="2455471" y="4292351"/>
            <a:ext cx="4415331" cy="0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3C3E0D4B-A54C-5845-94EA-8F526FFCD6E8}"/>
              </a:ext>
            </a:extLst>
          </p:cNvPr>
          <p:cNvSpPr/>
          <p:nvPr/>
        </p:nvSpPr>
        <p:spPr>
          <a:xfrm>
            <a:off x="4868663" y="4403805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79E5F84-7098-BF4C-A316-DE26C08F98EA}"/>
              </a:ext>
            </a:extLst>
          </p:cNvPr>
          <p:cNvSpPr/>
          <p:nvPr/>
        </p:nvSpPr>
        <p:spPr>
          <a:xfrm>
            <a:off x="5300711" y="4408712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12B1C05-FD35-9F45-B501-AF89B27CF1B1}"/>
              </a:ext>
            </a:extLst>
          </p:cNvPr>
          <p:cNvSpPr/>
          <p:nvPr/>
        </p:nvSpPr>
        <p:spPr>
          <a:xfrm>
            <a:off x="6086067" y="4397498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37C761D-F1AD-4E48-A85B-EEEEFAB08331}"/>
              </a:ext>
            </a:extLst>
          </p:cNvPr>
          <p:cNvSpPr txBox="1"/>
          <p:nvPr/>
        </p:nvSpPr>
        <p:spPr>
          <a:xfrm>
            <a:off x="4812181" y="4688387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CF9FAFF-D191-E646-A2D7-33B494FAD673}"/>
              </a:ext>
            </a:extLst>
          </p:cNvPr>
          <p:cNvSpPr txBox="1"/>
          <p:nvPr/>
        </p:nvSpPr>
        <p:spPr>
          <a:xfrm>
            <a:off x="5685440" y="431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14CB9BD-472C-7547-BA72-C72EF6C669F5}"/>
              </a:ext>
            </a:extLst>
          </p:cNvPr>
          <p:cNvSpPr txBox="1"/>
          <p:nvPr/>
        </p:nvSpPr>
        <p:spPr>
          <a:xfrm>
            <a:off x="4721851" y="3918492"/>
            <a:ext cx="131625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Data-Push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A9BB364-151C-534A-ADE9-353C85CFD704}"/>
              </a:ext>
            </a:extLst>
          </p:cNvPr>
          <p:cNvSpPr/>
          <p:nvPr/>
        </p:nvSpPr>
        <p:spPr>
          <a:xfrm>
            <a:off x="1650099" y="5623435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9F7CB329-7167-7948-A735-8814B06B5F09}"/>
              </a:ext>
            </a:extLst>
          </p:cNvPr>
          <p:cNvSpPr/>
          <p:nvPr/>
        </p:nvSpPr>
        <p:spPr>
          <a:xfrm>
            <a:off x="2082147" y="5628342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18022B9-B99B-C845-9E58-2B67023D4001}"/>
              </a:ext>
            </a:extLst>
          </p:cNvPr>
          <p:cNvSpPr/>
          <p:nvPr/>
        </p:nvSpPr>
        <p:spPr>
          <a:xfrm>
            <a:off x="2867503" y="5617128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7C7D65A-751F-154F-B9C5-691EF8A3ABFD}"/>
              </a:ext>
            </a:extLst>
          </p:cNvPr>
          <p:cNvSpPr txBox="1"/>
          <p:nvPr/>
        </p:nvSpPr>
        <p:spPr>
          <a:xfrm>
            <a:off x="1532808" y="5974243"/>
            <a:ext cx="185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testCoded.jpg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9139420-8385-034B-B821-FEF416FD21F7}"/>
              </a:ext>
            </a:extLst>
          </p:cNvPr>
          <p:cNvSpPr txBox="1"/>
          <p:nvPr/>
        </p:nvSpPr>
        <p:spPr>
          <a:xfrm>
            <a:off x="2466876" y="55386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C355D7B5-F2DE-B54F-AC6B-03542A5806D2}"/>
              </a:ext>
            </a:extLst>
          </p:cNvPr>
          <p:cNvSpPr/>
          <p:nvPr/>
        </p:nvSpPr>
        <p:spPr>
          <a:xfrm>
            <a:off x="7069337" y="998358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32C4AB45-39B0-8641-B90A-12CAADF315A9}"/>
              </a:ext>
            </a:extLst>
          </p:cNvPr>
          <p:cNvSpPr/>
          <p:nvPr/>
        </p:nvSpPr>
        <p:spPr>
          <a:xfrm>
            <a:off x="7501385" y="998357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EDA0A70-F228-5B41-8511-EDA68350BA63}"/>
              </a:ext>
            </a:extLst>
          </p:cNvPr>
          <p:cNvSpPr/>
          <p:nvPr/>
        </p:nvSpPr>
        <p:spPr>
          <a:xfrm>
            <a:off x="8318315" y="992051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38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1474BC5-2800-6846-AF57-B1D880016665}"/>
              </a:ext>
            </a:extLst>
          </p:cNvPr>
          <p:cNvSpPr/>
          <p:nvPr/>
        </p:nvSpPr>
        <p:spPr>
          <a:xfrm>
            <a:off x="7137629" y="2595604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03B5045-1420-114D-B234-218633672B0B}"/>
              </a:ext>
            </a:extLst>
          </p:cNvPr>
          <p:cNvSpPr/>
          <p:nvPr/>
        </p:nvSpPr>
        <p:spPr>
          <a:xfrm>
            <a:off x="7569677" y="2600511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55E624D3-693A-0545-A346-B3BDB04152BF}"/>
              </a:ext>
            </a:extLst>
          </p:cNvPr>
          <p:cNvSpPr/>
          <p:nvPr/>
        </p:nvSpPr>
        <p:spPr>
          <a:xfrm>
            <a:off x="8355033" y="2589297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6C45896-D643-E74B-ABC6-F08BC0934656}"/>
              </a:ext>
            </a:extLst>
          </p:cNvPr>
          <p:cNvSpPr txBox="1"/>
          <p:nvPr/>
        </p:nvSpPr>
        <p:spPr>
          <a:xfrm>
            <a:off x="7022261" y="1272186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EF245EA0-C48B-DF4F-AA1D-27B0904CD228}"/>
              </a:ext>
            </a:extLst>
          </p:cNvPr>
          <p:cNvSpPr txBox="1"/>
          <p:nvPr/>
        </p:nvSpPr>
        <p:spPr>
          <a:xfrm>
            <a:off x="7100911" y="2861159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3714830-87F7-8E4E-BC42-9A80EAB2E42B}"/>
              </a:ext>
            </a:extLst>
          </p:cNvPr>
          <p:cNvSpPr txBox="1"/>
          <p:nvPr/>
        </p:nvSpPr>
        <p:spPr>
          <a:xfrm>
            <a:off x="7900025" y="9474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2FF2321D-AF52-3146-9704-4C502DBF36BF}"/>
              </a:ext>
            </a:extLst>
          </p:cNvPr>
          <p:cNvSpPr txBox="1"/>
          <p:nvPr/>
        </p:nvSpPr>
        <p:spPr>
          <a:xfrm>
            <a:off x="7954406" y="251085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29" name="左右矢印 128">
            <a:extLst>
              <a:ext uri="{FF2B5EF4-FFF2-40B4-BE49-F238E27FC236}">
                <a16:creationId xmlns:a16="http://schemas.microsoft.com/office/drawing/2014/main" id="{F97D50EB-9747-F74C-8E99-A07C0877DF33}"/>
              </a:ext>
            </a:extLst>
          </p:cNvPr>
          <p:cNvSpPr/>
          <p:nvPr/>
        </p:nvSpPr>
        <p:spPr>
          <a:xfrm>
            <a:off x="6446107" y="1007502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D3BA543-2B91-AE4E-8FEA-65E1E409A51A}"/>
              </a:ext>
            </a:extLst>
          </p:cNvPr>
          <p:cNvSpPr txBox="1"/>
          <p:nvPr/>
        </p:nvSpPr>
        <p:spPr>
          <a:xfrm>
            <a:off x="5404215" y="1660495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testOrg.jpg</a:t>
            </a:r>
            <a:endParaRPr kumimoji="1" lang="ja-JP" altLang="en-US" spc="150" dirty="0"/>
          </a:p>
        </p:txBody>
      </p:sp>
      <p:pic>
        <p:nvPicPr>
          <p:cNvPr id="131" name="図 130">
            <a:extLst>
              <a:ext uri="{FF2B5EF4-FFF2-40B4-BE49-F238E27FC236}">
                <a16:creationId xmlns:a16="http://schemas.microsoft.com/office/drawing/2014/main" id="{B9B469F6-18A1-AC46-AEAD-4EA2F6A7C2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6442" y="883070"/>
            <a:ext cx="719665" cy="835167"/>
          </a:xfrm>
          <a:prstGeom prst="rect">
            <a:avLst/>
          </a:prstGeom>
        </p:spPr>
      </p:pic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DA091C8-1471-F545-BDE0-26B4C6A1D022}"/>
              </a:ext>
            </a:extLst>
          </p:cNvPr>
          <p:cNvSpPr txBox="1"/>
          <p:nvPr/>
        </p:nvSpPr>
        <p:spPr>
          <a:xfrm>
            <a:off x="5793491" y="11151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JPG</a:t>
            </a:r>
            <a:endParaRPr kumimoji="1" lang="ja-JP" altLang="en-US" spc="150" dirty="0"/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742AD914-ACEB-DE47-85B9-5D4CB045E6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1913" y="2310040"/>
            <a:ext cx="760320" cy="882347"/>
          </a:xfrm>
          <a:prstGeom prst="rect">
            <a:avLst/>
          </a:prstGeom>
        </p:spPr>
      </p:pic>
      <p:sp>
        <p:nvSpPr>
          <p:cNvPr id="134" name="左右矢印 133">
            <a:extLst>
              <a:ext uri="{FF2B5EF4-FFF2-40B4-BE49-F238E27FC236}">
                <a16:creationId xmlns:a16="http://schemas.microsoft.com/office/drawing/2014/main" id="{FC8D7876-1110-4F43-A4D9-6266943E3CD3}"/>
              </a:ext>
            </a:extLst>
          </p:cNvPr>
          <p:cNvSpPr/>
          <p:nvPr/>
        </p:nvSpPr>
        <p:spPr>
          <a:xfrm>
            <a:off x="6459073" y="2600145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7D941FA-473A-1A4F-AC06-1FF6D69596AD}"/>
              </a:ext>
            </a:extLst>
          </p:cNvPr>
          <p:cNvSpPr txBox="1"/>
          <p:nvPr/>
        </p:nvSpPr>
        <p:spPr>
          <a:xfrm>
            <a:off x="5365987" y="3115318"/>
            <a:ext cx="17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testCoded.jpg</a:t>
            </a:r>
            <a:endParaRPr kumimoji="1" lang="ja-JP" altLang="en-US" spc="150" dirty="0"/>
          </a:p>
        </p:txBody>
      </p:sp>
      <p:sp>
        <p:nvSpPr>
          <p:cNvPr id="136" name="右矢印 135">
            <a:extLst>
              <a:ext uri="{FF2B5EF4-FFF2-40B4-BE49-F238E27FC236}">
                <a16:creationId xmlns:a16="http://schemas.microsoft.com/office/drawing/2014/main" id="{D90276AA-9149-3045-9A79-F854BEA69CCC}"/>
              </a:ext>
            </a:extLst>
          </p:cNvPr>
          <p:cNvSpPr/>
          <p:nvPr/>
        </p:nvSpPr>
        <p:spPr>
          <a:xfrm rot="5400000">
            <a:off x="6964035" y="1843826"/>
            <a:ext cx="1006315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7D8C52B-9FA5-A24E-9CAF-9CAF44434B01}"/>
              </a:ext>
            </a:extLst>
          </p:cNvPr>
          <p:cNvSpPr txBox="1"/>
          <p:nvPr/>
        </p:nvSpPr>
        <p:spPr>
          <a:xfrm>
            <a:off x="6937111" y="1867196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符号化</a:t>
            </a:r>
            <a:endParaRPr kumimoji="1" lang="ja-JP" altLang="en-US" spc="150" dirty="0"/>
          </a:p>
        </p:txBody>
      </p:sp>
      <p:sp>
        <p:nvSpPr>
          <p:cNvPr id="138" name="右矢印 137">
            <a:extLst>
              <a:ext uri="{FF2B5EF4-FFF2-40B4-BE49-F238E27FC236}">
                <a16:creationId xmlns:a16="http://schemas.microsoft.com/office/drawing/2014/main" id="{1C0744CE-711D-154A-B662-0257C7209263}"/>
              </a:ext>
            </a:extLst>
          </p:cNvPr>
          <p:cNvSpPr/>
          <p:nvPr/>
        </p:nvSpPr>
        <p:spPr>
          <a:xfrm rot="16200000">
            <a:off x="7982530" y="1813191"/>
            <a:ext cx="945047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099C720-8186-E447-A301-D65BAEDB1E43}"/>
              </a:ext>
            </a:extLst>
          </p:cNvPr>
          <p:cNvSpPr txBox="1"/>
          <p:nvPr/>
        </p:nvSpPr>
        <p:spPr>
          <a:xfrm>
            <a:off x="8004167" y="1899368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pic>
        <p:nvPicPr>
          <p:cNvPr id="140" name="図 139">
            <a:extLst>
              <a:ext uri="{FF2B5EF4-FFF2-40B4-BE49-F238E27FC236}">
                <a16:creationId xmlns:a16="http://schemas.microsoft.com/office/drawing/2014/main" id="{D913BE6E-2350-4349-B09B-7009D9119C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0217" y="5649395"/>
            <a:ext cx="504740" cy="585748"/>
          </a:xfrm>
          <a:prstGeom prst="rect">
            <a:avLst/>
          </a:prstGeom>
        </p:spPr>
      </p:pic>
      <p:sp>
        <p:nvSpPr>
          <p:cNvPr id="143" name="フリーフォーム 142">
            <a:extLst>
              <a:ext uri="{FF2B5EF4-FFF2-40B4-BE49-F238E27FC236}">
                <a16:creationId xmlns:a16="http://schemas.microsoft.com/office/drawing/2014/main" id="{6F8A19D7-4C65-024B-B871-9656A4F92008}"/>
              </a:ext>
            </a:extLst>
          </p:cNvPr>
          <p:cNvSpPr/>
          <p:nvPr/>
        </p:nvSpPr>
        <p:spPr>
          <a:xfrm>
            <a:off x="6570264" y="5110084"/>
            <a:ext cx="169295" cy="719396"/>
          </a:xfrm>
          <a:custGeom>
            <a:avLst/>
            <a:gdLst>
              <a:gd name="connsiteX0" fmla="*/ 300359 w 300359"/>
              <a:gd name="connsiteY0" fmla="*/ 0 h 832514"/>
              <a:gd name="connsiteX1" fmla="*/ 108 w 300359"/>
              <a:gd name="connsiteY1" fmla="*/ 409433 h 832514"/>
              <a:gd name="connsiteX2" fmla="*/ 273063 w 300359"/>
              <a:gd name="connsiteY2" fmla="*/ 832514 h 8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359" h="832514">
                <a:moveTo>
                  <a:pt x="300359" y="0"/>
                </a:moveTo>
                <a:cubicBezTo>
                  <a:pt x="152508" y="135340"/>
                  <a:pt x="4657" y="270681"/>
                  <a:pt x="108" y="409433"/>
                </a:cubicBezTo>
                <a:cubicBezTo>
                  <a:pt x="-4441" y="548185"/>
                  <a:pt x="134311" y="690349"/>
                  <a:pt x="273063" y="832514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88016F5-B887-0545-A9C7-6D8B5B8286CD}"/>
              </a:ext>
            </a:extLst>
          </p:cNvPr>
          <p:cNvSpPr txBox="1"/>
          <p:nvPr/>
        </p:nvSpPr>
        <p:spPr>
          <a:xfrm>
            <a:off x="6756149" y="5352553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AD0021FA-09EB-CE47-BDE9-D0F820391C41}"/>
              </a:ext>
            </a:extLst>
          </p:cNvPr>
          <p:cNvSpPr/>
          <p:nvPr/>
        </p:nvSpPr>
        <p:spPr>
          <a:xfrm>
            <a:off x="6209166" y="5835786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15889AA-A1F2-8B41-BA5A-69F5C6C1F99B}"/>
              </a:ext>
            </a:extLst>
          </p:cNvPr>
          <p:cNvSpPr/>
          <p:nvPr/>
        </p:nvSpPr>
        <p:spPr>
          <a:xfrm>
            <a:off x="6641214" y="5835785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B3EF0A2D-1E2F-0545-B0B3-E590A9E01035}"/>
              </a:ext>
            </a:extLst>
          </p:cNvPr>
          <p:cNvSpPr/>
          <p:nvPr/>
        </p:nvSpPr>
        <p:spPr>
          <a:xfrm>
            <a:off x="7458144" y="5829479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38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97CAD058-C0C8-D142-A8EA-A2EA9BD8FB1A}"/>
              </a:ext>
            </a:extLst>
          </p:cNvPr>
          <p:cNvSpPr txBox="1"/>
          <p:nvPr/>
        </p:nvSpPr>
        <p:spPr>
          <a:xfrm>
            <a:off x="6459073" y="6147549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2E027479-BDF2-7640-98A6-E971126E9DB9}"/>
              </a:ext>
            </a:extLst>
          </p:cNvPr>
          <p:cNvSpPr txBox="1"/>
          <p:nvPr/>
        </p:nvSpPr>
        <p:spPr>
          <a:xfrm>
            <a:off x="7039854" y="57848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192798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E3A2-D2B0-0F4C-9847-55BB3A90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6F5E1-7B21-0645-ACD1-7F08AD8F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22020"/>
            <a:ext cx="8424936" cy="525494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手順</a:t>
            </a:r>
            <a:r>
              <a:rPr kumimoji="1" lang="en-US" altLang="ja-JP" dirty="0"/>
              <a:t>1</a:t>
            </a:r>
            <a:r>
              <a:rPr kumimoji="1" lang="ja-JP" altLang="en-US"/>
              <a:t>：</a:t>
            </a:r>
            <a:r>
              <a:rPr lang="ja-JP" altLang="en-US" dirty="0"/>
              <a:t>符号化データをサーバに送信し復号化を要求</a:t>
            </a:r>
            <a:endParaRPr lang="en-US" altLang="ja-JP" dirty="0"/>
          </a:p>
          <a:p>
            <a:pPr lvl="1"/>
            <a:r>
              <a:rPr lang="en-US" altLang="ja-JP" dirty="0"/>
              <a:t>Fib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2"/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cefroute</a:t>
            </a:r>
            <a:r>
              <a:rPr lang="en-US" altLang="ja-JP" dirty="0"/>
              <a:t> add </a:t>
            </a:r>
            <a:r>
              <a:rPr lang="en-US" altLang="ja-JP" dirty="0" err="1"/>
              <a:t>ccnx</a:t>
            </a:r>
            <a:r>
              <a:rPr lang="en-US" altLang="ja-JP" dirty="0"/>
              <a:t>:/</a:t>
            </a:r>
            <a:r>
              <a:rPr lang="en-US" altLang="ja-JP" dirty="0">
                <a:solidFill>
                  <a:srgbClr val="0432FF"/>
                </a:solidFill>
              </a:rPr>
              <a:t>NC-decode</a:t>
            </a:r>
            <a:r>
              <a:rPr lang="en-US" altLang="ja-JP" dirty="0"/>
              <a:t> </a:t>
            </a:r>
            <a:r>
              <a:rPr lang="en-US" altLang="ja-JP" dirty="0" err="1"/>
              <a:t>udp</a:t>
            </a:r>
            <a:r>
              <a:rPr lang="en-US" altLang="ja-JP" dirty="0"/>
              <a:t> [NICT</a:t>
            </a:r>
            <a:r>
              <a:rPr lang="ja-JP" altLang="en-US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 err="1"/>
              <a:t>nc-consumer.py</a:t>
            </a:r>
            <a:r>
              <a:rPr lang="ja-JP" altLang="en-US" dirty="0"/>
              <a:t>を</a:t>
            </a:r>
            <a:r>
              <a:rPr lang="ja-JP" altLang="en-US"/>
              <a:t>作成</a:t>
            </a:r>
            <a:r>
              <a:rPr lang="en-US" altLang="ja-JP" dirty="0"/>
              <a:t> (Push-</a:t>
            </a:r>
            <a:r>
              <a:rPr lang="en-US" altLang="ja-JP" dirty="0" err="1"/>
              <a:t>Consumper.py</a:t>
            </a:r>
            <a:r>
              <a:rPr lang="ja-JP" altLang="en-US" dirty="0"/>
              <a:t>の改変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符号化データを</a:t>
            </a:r>
            <a:r>
              <a:rPr lang="en-US" altLang="ja-JP" dirty="0"/>
              <a:t>Push</a:t>
            </a:r>
            <a:r>
              <a:rPr lang="ja-JP" altLang="en-US" dirty="0"/>
              <a:t>するための</a:t>
            </a:r>
            <a:r>
              <a:rPr lang="en-US" altLang="ja-JP" dirty="0"/>
              <a:t>Interest</a:t>
            </a:r>
            <a:r>
              <a:rPr lang="ja-JP" altLang="en-US" dirty="0"/>
              <a:t>送信</a:t>
            </a:r>
            <a:endParaRPr lang="en-US" altLang="ja-JP" dirty="0"/>
          </a:p>
          <a:p>
            <a:pPr lvl="3"/>
            <a:r>
              <a:rPr lang="ja-JP" altLang="en-US" dirty="0"/>
              <a:t>名前</a:t>
            </a:r>
            <a:r>
              <a:rPr lang="en-US" altLang="ja-JP" dirty="0"/>
              <a:t>: </a:t>
            </a:r>
            <a:r>
              <a:rPr lang="en-US" altLang="ja-JP" dirty="0" err="1"/>
              <a:t>ccnx</a:t>
            </a:r>
            <a:r>
              <a:rPr lang="en-US" altLang="ja-JP" dirty="0"/>
              <a:t>:/</a:t>
            </a:r>
            <a:r>
              <a:rPr lang="en-US" altLang="ja-JP" dirty="0">
                <a:solidFill>
                  <a:srgbClr val="0432FF"/>
                </a:solidFill>
              </a:rPr>
              <a:t>NC-decode</a:t>
            </a:r>
            <a:r>
              <a:rPr lang="en-US" altLang="ja-JP" dirty="0"/>
              <a:t>/38/</a:t>
            </a:r>
            <a:r>
              <a:rPr lang="ja-JP" altLang="en-US" dirty="0"/>
              <a:t>接続</a:t>
            </a:r>
            <a:r>
              <a:rPr lang="en-US" altLang="ja-JP" dirty="0" err="1"/>
              <a:t>WiFi</a:t>
            </a:r>
            <a:r>
              <a:rPr lang="ja-JP" altLang="en-US" dirty="0"/>
              <a:t>の</a:t>
            </a:r>
            <a:r>
              <a:rPr lang="en-US" altLang="ja-JP" dirty="0"/>
              <a:t>SSID/</a:t>
            </a:r>
            <a:r>
              <a:rPr lang="ja-JP" altLang="en-US" dirty="0"/>
              <a:t>自身の苗字</a:t>
            </a:r>
            <a:r>
              <a:rPr lang="en-US" altLang="ja-JP" dirty="0"/>
              <a:t>/coded-data/</a:t>
            </a:r>
            <a:r>
              <a:rPr lang="en-US" altLang="ja-JP" dirty="0" err="1"/>
              <a:t>testCoded.jpg</a:t>
            </a:r>
            <a:endParaRPr lang="en-US" altLang="ja-JP" dirty="0"/>
          </a:p>
          <a:p>
            <a:pPr lvl="3"/>
            <a:r>
              <a:rPr lang="ja-JP" altLang="en-US" dirty="0"/>
              <a:t>例</a:t>
            </a:r>
            <a:r>
              <a:rPr lang="ja-JP" altLang="en-US"/>
              <a:t>：</a:t>
            </a:r>
            <a:r>
              <a:rPr lang="en-US" altLang="ja-JP" dirty="0" err="1"/>
              <a:t>ccnx</a:t>
            </a:r>
            <a:r>
              <a:rPr lang="en-US" altLang="ja-JP" dirty="0"/>
              <a:t>:/</a:t>
            </a:r>
            <a:r>
              <a:rPr lang="en-US" altLang="ja-JP" dirty="0">
                <a:solidFill>
                  <a:srgbClr val="0432FF"/>
                </a:solidFill>
              </a:rPr>
              <a:t>NC-decode</a:t>
            </a:r>
            <a:r>
              <a:rPr lang="en-US" altLang="ja-JP" dirty="0"/>
              <a:t>/38/icntest01/</a:t>
            </a:r>
            <a:r>
              <a:rPr lang="en-US" altLang="ja-JP" dirty="0" err="1"/>
              <a:t>kominami</a:t>
            </a:r>
            <a:br>
              <a:rPr lang="en-US" altLang="ja-JP" dirty="0"/>
            </a:br>
            <a:r>
              <a:rPr lang="en-US" altLang="ja-JP" dirty="0"/>
              <a:t>/coded-data/</a:t>
            </a:r>
            <a:r>
              <a:rPr lang="en-US" altLang="ja-JP" dirty="0" err="1"/>
              <a:t>testCoded.jpg</a:t>
            </a:r>
            <a:r>
              <a:rPr lang="en-US" altLang="ja-JP" dirty="0">
                <a:solidFill>
                  <a:srgbClr val="CBCBB5"/>
                </a:solidFill>
              </a:rPr>
              <a:t>/chunk=0</a:t>
            </a:r>
          </a:p>
          <a:p>
            <a:pPr marL="1028700" lvl="3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サーバは、</a:t>
            </a:r>
            <a:r>
              <a:rPr lang="en-US" altLang="ja-JP" dirty="0"/>
              <a:t>consumer</a:t>
            </a:r>
            <a:r>
              <a:rPr lang="ja-JP" altLang="en-US" dirty="0"/>
              <a:t>に</a:t>
            </a:r>
            <a:r>
              <a:rPr lang="en-US" altLang="ja-JP" dirty="0"/>
              <a:t>38</a:t>
            </a:r>
            <a:r>
              <a:rPr lang="ja-JP" altLang="en-US" dirty="0"/>
              <a:t>個の</a:t>
            </a:r>
            <a:r>
              <a:rPr lang="en-US" altLang="ja-JP" dirty="0"/>
              <a:t>Interest</a:t>
            </a:r>
            <a:r>
              <a:rPr lang="ja-JP" altLang="en-US" dirty="0"/>
              <a:t>を送信してくれます</a:t>
            </a:r>
            <a:r>
              <a:rPr lang="en-US" altLang="ja-JP" dirty="0"/>
              <a:t>)</a:t>
            </a:r>
          </a:p>
          <a:p>
            <a:pPr marL="1028700" lvl="3" indent="0">
              <a:buNone/>
            </a:pPr>
            <a:r>
              <a:rPr lang="en-US" altLang="ja-JP" dirty="0" err="1"/>
              <a:t>ccn</a:t>
            </a:r>
            <a:r>
              <a:rPr lang="en-US" altLang="ja-JP" dirty="0"/>
              <a:t>:/icntest01/</a:t>
            </a:r>
            <a:r>
              <a:rPr lang="en-US" altLang="ja-JP" dirty="0" err="1"/>
              <a:t>kominami</a:t>
            </a:r>
            <a:r>
              <a:rPr lang="en-US" altLang="ja-JP" dirty="0"/>
              <a:t>/coded-data/</a:t>
            </a:r>
            <a:r>
              <a:rPr lang="en-US" altLang="ja-JP" dirty="0" err="1"/>
              <a:t>testCoded.jpg</a:t>
            </a:r>
            <a:r>
              <a:rPr lang="en-US" altLang="ja-JP" dirty="0">
                <a:solidFill>
                  <a:srgbClr val="CBCBB5"/>
                </a:solidFill>
              </a:rPr>
              <a:t>/chunk=0,…,37</a:t>
            </a:r>
          </a:p>
          <a:p>
            <a:pPr lvl="2"/>
            <a:r>
              <a:rPr lang="en-US" altLang="ja-JP" dirty="0" err="1"/>
              <a:t>testCoded.jpg</a:t>
            </a:r>
            <a:r>
              <a:rPr lang="ja-JP" altLang="en-US" dirty="0"/>
              <a:t>ファイルを</a:t>
            </a:r>
            <a:r>
              <a:rPr lang="en-US" altLang="ja-JP" dirty="0"/>
              <a:t>1024byte</a:t>
            </a:r>
            <a:r>
              <a:rPr lang="ja-JP" altLang="en-US" dirty="0" err="1"/>
              <a:t>づつ</a:t>
            </a:r>
            <a:r>
              <a:rPr lang="ja-JP" altLang="en-US" dirty="0"/>
              <a:t>読み込み</a:t>
            </a:r>
            <a:r>
              <a:rPr lang="en-US" altLang="ja-JP" dirty="0"/>
              <a:t>(</a:t>
            </a:r>
            <a:r>
              <a:rPr lang="ja-JP" altLang="en-US" dirty="0"/>
              <a:t>次のページに例を記載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サーバに符号化データを</a:t>
            </a:r>
            <a:r>
              <a:rPr lang="en-US" altLang="ja-JP" dirty="0"/>
              <a:t>38</a:t>
            </a:r>
            <a:r>
              <a:rPr lang="ja-JP" altLang="en-US" dirty="0"/>
              <a:t>個送信</a:t>
            </a:r>
            <a:endParaRPr lang="en-US" altLang="ja-JP" dirty="0"/>
          </a:p>
          <a:p>
            <a:pPr lvl="3"/>
            <a:r>
              <a:rPr lang="en-US" altLang="ja-JP" dirty="0" err="1"/>
              <a:t>ccn</a:t>
            </a:r>
            <a:r>
              <a:rPr lang="en-US" altLang="ja-JP" dirty="0"/>
              <a:t>:/icntest01/</a:t>
            </a:r>
            <a:r>
              <a:rPr lang="en-US" altLang="ja-JP" dirty="0" err="1"/>
              <a:t>kominami</a:t>
            </a:r>
            <a:r>
              <a:rPr lang="en-US" altLang="ja-JP" dirty="0"/>
              <a:t>/coded-data/</a:t>
            </a:r>
            <a:r>
              <a:rPr lang="en-US" altLang="ja-JP" dirty="0" err="1"/>
              <a:t>testCoded.jpg</a:t>
            </a:r>
            <a:r>
              <a:rPr lang="en-US" altLang="ja-JP" dirty="0">
                <a:solidFill>
                  <a:srgbClr val="CBCBB5"/>
                </a:solidFill>
              </a:rPr>
              <a:t>/chunk=0,…,37</a:t>
            </a:r>
          </a:p>
          <a:p>
            <a:pPr marL="1028700" lvl="3" indent="0">
              <a:buNone/>
            </a:pPr>
            <a:endParaRPr lang="en-US" altLang="ja-JP" dirty="0"/>
          </a:p>
          <a:p>
            <a:pPr lvl="3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84744-1234-C44F-B792-A2383DAE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04C10-4131-7F43-9DE9-A5BAAFD1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2CB6-DF16-F242-A909-C05A0424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E5A670-92B3-A146-B4B9-69D093F5995F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7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E3A2-D2B0-0F4C-9847-55BB3A90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6F5E1-7B21-0645-ACD1-7F08AD8F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22020"/>
            <a:ext cx="8424936" cy="525494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/>
              <a:t>続き</a:t>
            </a:r>
            <a:r>
              <a:rPr kumimoji="1" lang="en-US" altLang="ja-JP" dirty="0"/>
              <a:t>)</a:t>
            </a:r>
          </a:p>
          <a:p>
            <a:r>
              <a:rPr kumimoji="1" lang="ja-JP" altLang="en-US"/>
              <a:t>手順２：</a:t>
            </a:r>
            <a:r>
              <a:rPr lang="ja-JP" altLang="en-US"/>
              <a:t>符号化データをサーバに送信し復号化を要求</a:t>
            </a:r>
            <a:endParaRPr lang="en-US" altLang="ja-JP" dirty="0"/>
          </a:p>
          <a:p>
            <a:pPr lvl="1"/>
            <a:r>
              <a:rPr lang="en-US" altLang="ja-JP" dirty="0" err="1"/>
              <a:t>nc-consumer.py</a:t>
            </a:r>
            <a:r>
              <a:rPr lang="ja-JP" altLang="en-US"/>
              <a:t>を作成</a:t>
            </a:r>
            <a:r>
              <a:rPr lang="en-US" altLang="ja-JP" dirty="0"/>
              <a:t> (cache-</a:t>
            </a:r>
            <a:r>
              <a:rPr lang="en-US" altLang="ja-JP" dirty="0" err="1"/>
              <a:t>consumper.py</a:t>
            </a:r>
            <a:r>
              <a:rPr lang="ja-JP" altLang="en-US"/>
              <a:t>の改変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 err="1"/>
              <a:t>testCoded.jpg</a:t>
            </a:r>
            <a:r>
              <a:rPr lang="ja-JP" altLang="en-US"/>
              <a:t>ファイルを</a:t>
            </a:r>
            <a:r>
              <a:rPr lang="en-US" altLang="ja-JP" dirty="0"/>
              <a:t>1024byte</a:t>
            </a:r>
            <a:r>
              <a:rPr lang="ja-JP" altLang="en-US"/>
              <a:t>づつ読み込み</a:t>
            </a:r>
            <a:r>
              <a:rPr lang="en-US" altLang="ja-JP" dirty="0"/>
              <a:t>(</a:t>
            </a:r>
            <a:r>
              <a:rPr lang="ja-JP" altLang="en-US"/>
              <a:t>次のページに例を記載</a:t>
            </a:r>
            <a:r>
              <a:rPr lang="en-US" altLang="ja-JP" dirty="0"/>
              <a:t>)</a:t>
            </a:r>
            <a:r>
              <a:rPr lang="ja-JP" altLang="en-US"/>
              <a:t>、サーバに符号化データを</a:t>
            </a:r>
            <a:r>
              <a:rPr lang="en-US" altLang="ja-JP" dirty="0"/>
              <a:t>38</a:t>
            </a:r>
            <a:r>
              <a:rPr lang="ja-JP" altLang="en-US"/>
              <a:t>個送信</a:t>
            </a:r>
            <a:endParaRPr lang="en-US" altLang="ja-JP" dirty="0"/>
          </a:p>
          <a:p>
            <a:pPr lvl="3"/>
            <a:r>
              <a:rPr lang="en-US" altLang="ja-JP" dirty="0" err="1"/>
              <a:t>ccn</a:t>
            </a:r>
            <a:r>
              <a:rPr lang="en-US" altLang="ja-JP" dirty="0"/>
              <a:t>:/icntest01/</a:t>
            </a:r>
            <a:r>
              <a:rPr lang="en-US" altLang="ja-JP" dirty="0" err="1"/>
              <a:t>kominami</a:t>
            </a:r>
            <a:r>
              <a:rPr lang="en-US" altLang="ja-JP" dirty="0"/>
              <a:t>/coded-data/</a:t>
            </a:r>
            <a:r>
              <a:rPr lang="en-US" altLang="ja-JP" dirty="0" err="1"/>
              <a:t>testCoded.jpg</a:t>
            </a:r>
            <a:r>
              <a:rPr lang="en-US" altLang="ja-JP" dirty="0">
                <a:solidFill>
                  <a:srgbClr val="CBCBB5"/>
                </a:solidFill>
              </a:rPr>
              <a:t>/chunk=0,…,37</a:t>
            </a:r>
          </a:p>
          <a:p>
            <a:pPr lvl="2"/>
            <a:r>
              <a:rPr lang="ja-JP" altLang="en-US"/>
              <a:t>例</a:t>
            </a:r>
            <a:r>
              <a:rPr lang="en-US" altLang="ja-JP" dirty="0"/>
              <a:t>: </a:t>
            </a:r>
            <a:r>
              <a:rPr lang="en-US" altLang="ja-JP" dirty="0" err="1"/>
              <a:t>dataCoded</a:t>
            </a:r>
            <a:r>
              <a:rPr lang="en-US" altLang="ja-JP" dirty="0"/>
              <a:t>[k] </a:t>
            </a:r>
            <a:r>
              <a:rPr lang="ja-JP" altLang="en-US"/>
              <a:t>に</a:t>
            </a:r>
            <a:r>
              <a:rPr lang="en-US" altLang="ja-JP" dirty="0"/>
              <a:t>k</a:t>
            </a:r>
            <a:r>
              <a:rPr lang="ja-JP" altLang="en-US"/>
              <a:t>番目のチャンクをコピー</a:t>
            </a:r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3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84744-1234-C44F-B792-A2383DAE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717393"/>
            <a:ext cx="2057400" cy="106962"/>
          </a:xfrm>
        </p:spPr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04C10-4131-7F43-9DE9-A5BAAFD1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3362"/>
            <a:ext cx="3086100" cy="106962"/>
          </a:xfrm>
        </p:spPr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2CB6-DF16-F242-A909-C05A0424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0"/>
            <a:ext cx="628650" cy="365125"/>
          </a:xfrm>
        </p:spPr>
        <p:txBody>
          <a:bodyPr/>
          <a:lstStyle/>
          <a:p>
            <a:fld id="{E387CB13-E021-46EA-AE9B-5B2C76432B7B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0971187-4893-5F44-8BD1-7B2F4B4D7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50" y="4238068"/>
            <a:ext cx="8080800" cy="207125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77583A-7D2A-C441-8CDE-61857BEB2282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7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281E2-749D-3149-8B87-11914EE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による名前を用いた通信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B55D9-E722-4745-B809-FC618968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の基本原則</a:t>
            </a:r>
            <a:endParaRPr kumimoji="1"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Pull</a:t>
            </a:r>
            <a:r>
              <a:rPr lang="ja-JP" altLang="en-US">
                <a:solidFill>
                  <a:srgbClr val="FF0000"/>
                </a:solidFill>
              </a:rPr>
              <a:t>型通信</a:t>
            </a:r>
            <a:r>
              <a:rPr lang="ja-JP" altLang="en-US"/>
              <a:t>：</a:t>
            </a:r>
            <a:endParaRPr lang="en-US" altLang="ja-JP" dirty="0"/>
          </a:p>
          <a:p>
            <a:pPr lvl="2"/>
            <a:r>
              <a:rPr lang="en-US" altLang="ja-JP" dirty="0"/>
              <a:t>1) </a:t>
            </a:r>
            <a:r>
              <a:rPr lang="ja-JP" altLang="en-US"/>
              <a:t>取得したい情報</a:t>
            </a:r>
            <a:r>
              <a:rPr lang="en-US" altLang="ja-JP" dirty="0"/>
              <a:t>/</a:t>
            </a:r>
            <a:r>
              <a:rPr lang="ja-JP" altLang="en-US"/>
              <a:t>コンテンツの名前を指定した</a:t>
            </a:r>
            <a:r>
              <a:rPr lang="en-US" altLang="ja-JP" dirty="0"/>
              <a:t>Interest</a:t>
            </a:r>
            <a:r>
              <a:rPr lang="ja-JP" altLang="en-US"/>
              <a:t>を送信</a:t>
            </a:r>
            <a:endParaRPr lang="en-US" altLang="ja-JP" dirty="0"/>
          </a:p>
          <a:p>
            <a:pPr lvl="2"/>
            <a:r>
              <a:rPr lang="en-US" altLang="ja-JP" dirty="0"/>
              <a:t>2)</a:t>
            </a:r>
            <a:r>
              <a:rPr lang="ja-JP" altLang="en-US"/>
              <a:t>ネットワーク</a:t>
            </a:r>
            <a:r>
              <a:rPr lang="en-US" altLang="ja-JP" dirty="0"/>
              <a:t>(</a:t>
            </a:r>
            <a:r>
              <a:rPr lang="ja-JP" altLang="en-US"/>
              <a:t>のキャッシュ</a:t>
            </a:r>
            <a:r>
              <a:rPr lang="en-US" altLang="ja-JP" dirty="0"/>
              <a:t>)</a:t>
            </a:r>
            <a:r>
              <a:rPr lang="ja-JP" altLang="en-US"/>
              <a:t>から当該</a:t>
            </a:r>
            <a:r>
              <a:rPr lang="en-US" altLang="ja-JP" dirty="0"/>
              <a:t>Data</a:t>
            </a:r>
            <a:r>
              <a:rPr lang="ja-JP" altLang="en-US"/>
              <a:t>を取得</a:t>
            </a:r>
            <a:endParaRPr lang="en-US" altLang="ja-JP" dirty="0"/>
          </a:p>
          <a:p>
            <a:r>
              <a:rPr kumimoji="1" lang="en-US" altLang="ja-JP" dirty="0"/>
              <a:t>IoT</a:t>
            </a:r>
            <a:r>
              <a:rPr kumimoji="1" lang="ja-JP" altLang="en-US"/>
              <a:t>の場合：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BF66C-C59F-9243-93A3-B5523775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B27D-ED25-6244-98B5-AD160BD8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5B648-BED6-1B4D-BC1B-473146C6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FDAD6F-F6A7-774F-981E-34A78CE41E62}"/>
              </a:ext>
            </a:extLst>
          </p:cNvPr>
          <p:cNvGrpSpPr/>
          <p:nvPr/>
        </p:nvGrpSpPr>
        <p:grpSpPr>
          <a:xfrm>
            <a:off x="6588224" y="5229200"/>
            <a:ext cx="1402963" cy="757470"/>
            <a:chOff x="6625418" y="5301209"/>
            <a:chExt cx="1402963" cy="7574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C15B4FB-7832-7C40-B180-1E303653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5C5F5115-4C8C-4946-BF63-9954F6BC3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DF002EC-614D-D44E-AF88-EC804B849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076164" y="4717140"/>
            <a:ext cx="656723" cy="656723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3CB3801-3CE0-044D-8611-556675F24974}"/>
              </a:ext>
            </a:extLst>
          </p:cNvPr>
          <p:cNvGrpSpPr/>
          <p:nvPr/>
        </p:nvGrpSpPr>
        <p:grpSpPr>
          <a:xfrm>
            <a:off x="1259632" y="5085184"/>
            <a:ext cx="972048" cy="909067"/>
            <a:chOff x="1259632" y="5157192"/>
            <a:chExt cx="972048" cy="909067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FCBB0143-8735-1E42-89BB-1979CB57D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F0A5A014-AB45-364C-845D-3C8A40E7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C1D8CAE3-FCEB-B34A-B3A8-72C998812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115724" y="4717140"/>
            <a:ext cx="656723" cy="656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5C8EC8-E4C8-C94C-A0A1-4721C390EBFD}"/>
              </a:ext>
            </a:extLst>
          </p:cNvPr>
          <p:cNvSpPr txBox="1"/>
          <p:nvPr/>
        </p:nvSpPr>
        <p:spPr>
          <a:xfrm>
            <a:off x="6588224" y="6021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2B3799-C36B-734A-B817-66986ADAC4AE}"/>
              </a:ext>
            </a:extLst>
          </p:cNvPr>
          <p:cNvSpPr txBox="1"/>
          <p:nvPr/>
        </p:nvSpPr>
        <p:spPr>
          <a:xfrm>
            <a:off x="1115616" y="60212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C7CFD61-3F54-E24E-8984-987008853033}"/>
              </a:ext>
            </a:extLst>
          </p:cNvPr>
          <p:cNvSpPr txBox="1"/>
          <p:nvPr/>
        </p:nvSpPr>
        <p:spPr>
          <a:xfrm>
            <a:off x="1273319" y="3703094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emp/%00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8D1E1-083E-524F-BC74-C911D2662053}"/>
              </a:ext>
            </a:extLst>
          </p:cNvPr>
          <p:cNvSpPr txBox="1"/>
          <p:nvPr/>
        </p:nvSpPr>
        <p:spPr>
          <a:xfrm>
            <a:off x="7352738" y="425400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kumimoji="1" lang="ja-JP" altLang="en-US" spc="150" dirty="0">
                <a:solidFill>
                  <a:schemeClr val="accent2">
                    <a:lumMod val="50000"/>
                  </a:schemeClr>
                </a:solidFill>
              </a:rPr>
              <a:t>℃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F92B293-9379-034F-9950-A036857FDF9C}"/>
              </a:ext>
            </a:extLst>
          </p:cNvPr>
          <p:cNvCxnSpPr>
            <a:cxnSpLocks/>
          </p:cNvCxnSpPr>
          <p:nvPr/>
        </p:nvCxnSpPr>
        <p:spPr>
          <a:xfrm flipV="1">
            <a:off x="2923709" y="4221088"/>
            <a:ext cx="3592507" cy="9009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534FB74-52ED-6248-A581-4EE9BECBE82C}"/>
              </a:ext>
            </a:extLst>
          </p:cNvPr>
          <p:cNvCxnSpPr>
            <a:cxnSpLocks/>
          </p:cNvCxnSpPr>
          <p:nvPr/>
        </p:nvCxnSpPr>
        <p:spPr>
          <a:xfrm flipH="1" flipV="1">
            <a:off x="3059832" y="4509120"/>
            <a:ext cx="3592507" cy="9009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823E39C-9C03-E54F-819E-EBFE4E194F8C}"/>
              </a:ext>
            </a:extLst>
          </p:cNvPr>
          <p:cNvSpPr txBox="1"/>
          <p:nvPr/>
        </p:nvSpPr>
        <p:spPr>
          <a:xfrm>
            <a:off x="4716016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E518BB-43B9-1444-BCBD-0D1FF0385B9B}"/>
              </a:ext>
            </a:extLst>
          </p:cNvPr>
          <p:cNvSpPr txBox="1"/>
          <p:nvPr/>
        </p:nvSpPr>
        <p:spPr>
          <a:xfrm>
            <a:off x="4716016" y="45091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 dirty="0">
                <a:solidFill>
                  <a:schemeClr val="accent2"/>
                </a:solidFill>
              </a:rPr>
              <a:t>②</a:t>
            </a:r>
            <a:endParaRPr kumimoji="1" lang="ja-JP" altLang="en-US" spc="150" dirty="0">
              <a:solidFill>
                <a:schemeClr val="accent2"/>
              </a:solidFill>
            </a:endParaRPr>
          </a:p>
        </p:txBody>
      </p:sp>
      <p:sp>
        <p:nvSpPr>
          <p:cNvPr id="30" name="フローチャート: 書類 29">
            <a:extLst>
              <a:ext uri="{FF2B5EF4-FFF2-40B4-BE49-F238E27FC236}">
                <a16:creationId xmlns:a16="http://schemas.microsoft.com/office/drawing/2014/main" id="{8BE29696-C7FF-EE4C-A503-3B13801101E2}"/>
              </a:ext>
            </a:extLst>
          </p:cNvPr>
          <p:cNvSpPr/>
          <p:nvPr/>
        </p:nvSpPr>
        <p:spPr>
          <a:xfrm>
            <a:off x="2293775" y="4086364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フローチャート: 書類 30">
            <a:extLst>
              <a:ext uri="{FF2B5EF4-FFF2-40B4-BE49-F238E27FC236}">
                <a16:creationId xmlns:a16="http://schemas.microsoft.com/office/drawing/2014/main" id="{93B364C6-3471-EE4F-AE46-123576AA0561}"/>
              </a:ext>
            </a:extLst>
          </p:cNvPr>
          <p:cNvSpPr/>
          <p:nvPr/>
        </p:nvSpPr>
        <p:spPr>
          <a:xfrm>
            <a:off x="6812933" y="4238294"/>
            <a:ext cx="585113" cy="400746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1B73A9-E9CD-D945-9272-6FA12122A84A}"/>
              </a:ext>
            </a:extLst>
          </p:cNvPr>
          <p:cNvSpPr txBox="1"/>
          <p:nvPr/>
        </p:nvSpPr>
        <p:spPr>
          <a:xfrm>
            <a:off x="6378314" y="3700383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Data: </a:t>
            </a:r>
            <a:r>
              <a:rPr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ccnx</a:t>
            </a:r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:/</a:t>
            </a:r>
            <a:r>
              <a:rPr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tmp</a:t>
            </a:r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/%00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453F150-6B71-BF46-AB4B-8135A694AA0A}"/>
              </a:ext>
            </a:extLst>
          </p:cNvPr>
          <p:cNvSpPr/>
          <p:nvPr/>
        </p:nvSpPr>
        <p:spPr>
          <a:xfrm rot="5400000">
            <a:off x="3844764" y="3342061"/>
            <a:ext cx="248518" cy="543270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F5541DC-B957-F84C-85AA-15C60DC04B49}"/>
              </a:ext>
            </a:extLst>
          </p:cNvPr>
          <p:cNvSpPr txBox="1"/>
          <p:nvPr/>
        </p:nvSpPr>
        <p:spPr>
          <a:xfrm>
            <a:off x="3069563" y="322361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チャンク番号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58982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E3A2-D2B0-0F4C-9847-55BB3A90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6F5E1-7B21-0645-ACD1-7F08AD8F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22020"/>
            <a:ext cx="8568952" cy="5254943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/>
              <a:t>手順</a:t>
            </a:r>
            <a:r>
              <a:rPr kumimoji="1" lang="en-US" altLang="ja-JP" dirty="0"/>
              <a:t>3</a:t>
            </a:r>
            <a:r>
              <a:rPr lang="ja-JP" altLang="en-US"/>
              <a:t>：復号化されたオリジナルデータを</a:t>
            </a:r>
            <a:r>
              <a:rPr lang="en-US" altLang="ja-JP" dirty="0"/>
              <a:t>Interest</a:t>
            </a:r>
            <a:r>
              <a:rPr lang="ja-JP" altLang="en-US"/>
              <a:t>で要求</a:t>
            </a:r>
            <a:endParaRPr lang="en-US" altLang="ja-JP" dirty="0"/>
          </a:p>
          <a:p>
            <a:pPr lvl="1"/>
            <a:r>
              <a:rPr lang="en-US" altLang="ja-JP" dirty="0" err="1"/>
              <a:t>cefgetfile</a:t>
            </a:r>
            <a:r>
              <a:rPr lang="ja-JP" altLang="en-US"/>
              <a:t>の利用</a:t>
            </a:r>
            <a:endParaRPr lang="en-US" altLang="ja-JP" dirty="0"/>
          </a:p>
          <a:p>
            <a:pPr lvl="2"/>
            <a:r>
              <a:rPr lang="en-US" altLang="ja-JP" dirty="0"/>
              <a:t>38</a:t>
            </a:r>
            <a:r>
              <a:rPr lang="ja-JP" altLang="en-US"/>
              <a:t>個のオリジナルデータを受信し、ファイルで保存</a:t>
            </a:r>
            <a:endParaRPr lang="en-US" altLang="ja-JP" dirty="0"/>
          </a:p>
          <a:p>
            <a:pPr lvl="2"/>
            <a:r>
              <a:rPr lang="en-US" altLang="ja-JP" dirty="0"/>
              <a:t>$ </a:t>
            </a:r>
            <a:r>
              <a:rPr lang="en-US" altLang="ja-JP" dirty="0" err="1"/>
              <a:t>cefgetfile</a:t>
            </a:r>
            <a:r>
              <a:rPr lang="en-US" altLang="ja-JP" dirty="0"/>
              <a:t> </a:t>
            </a:r>
            <a:r>
              <a:rPr lang="en-US" altLang="ja-JP" dirty="0" err="1"/>
              <a:t>ccn</a:t>
            </a:r>
            <a:r>
              <a:rPr lang="en-US" altLang="ja-JP" dirty="0"/>
              <a:t>:/</a:t>
            </a:r>
            <a:r>
              <a:rPr lang="ja-JP" altLang="en-US"/>
              <a:t>接続</a:t>
            </a:r>
            <a:r>
              <a:rPr lang="en-US" altLang="ja-JP" dirty="0" err="1"/>
              <a:t>WiFi</a:t>
            </a:r>
            <a:r>
              <a:rPr lang="ja-JP" altLang="en-US"/>
              <a:t>の</a:t>
            </a:r>
            <a:r>
              <a:rPr lang="en-US" altLang="ja-JP" dirty="0"/>
              <a:t>SSID /</a:t>
            </a:r>
            <a:r>
              <a:rPr lang="ja-JP" altLang="en-US"/>
              <a:t>自身の苗字</a:t>
            </a:r>
            <a:br>
              <a:rPr lang="en-US" altLang="ja-JP" dirty="0"/>
            </a:br>
            <a:r>
              <a:rPr lang="en-US" altLang="ja-JP" dirty="0"/>
              <a:t>/org-data/</a:t>
            </a:r>
            <a:r>
              <a:rPr lang="en-US" altLang="ja-JP" dirty="0" err="1"/>
              <a:t>testOrg.jpg</a:t>
            </a:r>
            <a:r>
              <a:rPr lang="en-US" altLang="ja-JP" dirty="0"/>
              <a:t> –f ./</a:t>
            </a:r>
            <a:r>
              <a:rPr lang="en-US" altLang="ja-JP" dirty="0" err="1"/>
              <a:t>testOrg.jpg</a:t>
            </a:r>
            <a:endParaRPr lang="en-US" altLang="ja-JP" dirty="0"/>
          </a:p>
          <a:p>
            <a:pPr lvl="1"/>
            <a:r>
              <a:rPr lang="ja-JP" altLang="en-US"/>
              <a:t>保存した</a:t>
            </a:r>
            <a:r>
              <a:rPr lang="en-US" altLang="ja-JP" dirty="0" err="1"/>
              <a:t>testOrg.jpg</a:t>
            </a:r>
            <a:r>
              <a:rPr lang="ja-JP" altLang="en-US"/>
              <a:t>が適切に開けるか見てみよう</a:t>
            </a:r>
            <a:endParaRPr lang="en-US" altLang="ja-JP" dirty="0"/>
          </a:p>
          <a:p>
            <a:pPr lvl="1"/>
            <a:r>
              <a:rPr lang="ja-JP" altLang="en-US"/>
              <a:t>うまく</a:t>
            </a:r>
            <a:r>
              <a:rPr lang="en-US" altLang="ja-JP" dirty="0" err="1"/>
              <a:t>testOrg.jpg</a:t>
            </a:r>
            <a:r>
              <a:rPr lang="ja-JP" altLang="en-US"/>
              <a:t>が受信できない場合、サーバのステータスを調べてみよう。</a:t>
            </a:r>
            <a:endParaRPr lang="en-US" altLang="ja-JP" dirty="0"/>
          </a:p>
          <a:p>
            <a:pPr lvl="2"/>
            <a:r>
              <a:rPr lang="en-US" altLang="ja-JP" dirty="0"/>
              <a:t>$ </a:t>
            </a:r>
            <a:r>
              <a:rPr lang="en-US" altLang="ja-JP" dirty="0" err="1"/>
              <a:t>cefgetfile</a:t>
            </a:r>
            <a:r>
              <a:rPr lang="en-US" altLang="ja-JP" dirty="0"/>
              <a:t> </a:t>
            </a:r>
            <a:r>
              <a:rPr lang="en-US" altLang="ja-JP" dirty="0" err="1"/>
              <a:t>ccn</a:t>
            </a:r>
            <a:r>
              <a:rPr lang="en-US" altLang="ja-JP" dirty="0"/>
              <a:t>:/</a:t>
            </a:r>
            <a:r>
              <a:rPr lang="en-US" altLang="ja-JP" dirty="0">
                <a:solidFill>
                  <a:srgbClr val="0432FF"/>
                </a:solidFill>
              </a:rPr>
              <a:t>NC-decode</a:t>
            </a:r>
            <a:r>
              <a:rPr lang="en-US" altLang="ja-JP" dirty="0"/>
              <a:t>/Status/</a:t>
            </a:r>
            <a:r>
              <a:rPr lang="ja-JP" altLang="en-US"/>
              <a:t>自身の苗字</a:t>
            </a:r>
            <a:r>
              <a:rPr lang="en-US" altLang="ja-JP" dirty="0"/>
              <a:t> -f ./NC-decode-status</a:t>
            </a:r>
          </a:p>
          <a:p>
            <a:pPr marL="342900" lvl="1" indent="0">
              <a:buNone/>
            </a:pPr>
            <a:endParaRPr lang="en-US" altLang="ja-JP" dirty="0"/>
          </a:p>
          <a:p>
            <a:r>
              <a:rPr lang="en-US" altLang="ja-JP" dirty="0" err="1"/>
              <a:t>cefgetfile</a:t>
            </a:r>
            <a:r>
              <a:rPr lang="en-US" altLang="ja-JP" dirty="0"/>
              <a:t>(</a:t>
            </a:r>
            <a:r>
              <a:rPr lang="ja-JP" altLang="en-US"/>
              <a:t>手順１と３</a:t>
            </a:r>
            <a:r>
              <a:rPr lang="en-US" altLang="ja-JP" dirty="0"/>
              <a:t>)</a:t>
            </a:r>
            <a:r>
              <a:rPr lang="ja-JP" altLang="en-US"/>
              <a:t>を使わず、全ての手順を</a:t>
            </a:r>
            <a:r>
              <a:rPr lang="en-US" altLang="ja-JP" dirty="0" err="1"/>
              <a:t>nc-consumer.py</a:t>
            </a:r>
            <a:r>
              <a:rPr lang="ja-JP" altLang="en-US"/>
              <a:t>に組み込んで作成してみよう</a:t>
            </a:r>
            <a:endParaRPr lang="en-US" altLang="ja-JP" dirty="0"/>
          </a:p>
          <a:p>
            <a:pPr lvl="1"/>
            <a:r>
              <a:rPr lang="ja-JP" altLang="en-US"/>
              <a:t>手元にキャッシュしている完全な</a:t>
            </a:r>
            <a:r>
              <a:rPr lang="en-US" altLang="ja-JP" dirty="0"/>
              <a:t>38</a:t>
            </a:r>
            <a:r>
              <a:rPr lang="ja-JP" altLang="en-US"/>
              <a:t>個のオリジナルデータ</a:t>
            </a:r>
            <a:r>
              <a:rPr lang="en-US" altLang="ja-JP" dirty="0"/>
              <a:t>(</a:t>
            </a:r>
            <a:r>
              <a:rPr lang="en-US" altLang="ja-JP" dirty="0" err="1"/>
              <a:t>testOrg.jpg</a:t>
            </a:r>
            <a:r>
              <a:rPr lang="en-US" altLang="ja-JP" dirty="0"/>
              <a:t>)</a:t>
            </a:r>
            <a:r>
              <a:rPr lang="ja-JP" altLang="en-US"/>
              <a:t>を削除するには、</a:t>
            </a:r>
            <a:r>
              <a:rPr lang="en-US" altLang="ja-JP" dirty="0" err="1"/>
              <a:t>cefnetd</a:t>
            </a:r>
            <a:r>
              <a:rPr lang="ja-JP" altLang="en-US"/>
              <a:t>の再起動が必要</a:t>
            </a:r>
            <a:endParaRPr lang="en-US" altLang="ja-JP" dirty="0"/>
          </a:p>
          <a:p>
            <a:pPr lvl="2"/>
            <a:r>
              <a:rPr lang="en-US" altLang="ja-JP" dirty="0"/>
              <a:t> $ </a:t>
            </a:r>
            <a:r>
              <a:rPr lang="en-US" altLang="ja-JP" dirty="0" err="1"/>
              <a:t>cefnetdstop</a:t>
            </a:r>
            <a:endParaRPr lang="en-US" altLang="ja-JP" dirty="0"/>
          </a:p>
          <a:p>
            <a:pPr lvl="2"/>
            <a:r>
              <a:rPr lang="en-US" altLang="ja-JP" dirty="0"/>
              <a:t> $ </a:t>
            </a:r>
            <a:r>
              <a:rPr lang="en-US" altLang="ja-JP" dirty="0" err="1"/>
              <a:t>cefnetdstart</a:t>
            </a:r>
            <a:endParaRPr lang="en-US" altLang="ja-JP" dirty="0"/>
          </a:p>
          <a:p>
            <a:pPr marL="685800" lvl="2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3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84744-1234-C44F-B792-A2383DAE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717393"/>
            <a:ext cx="2057400" cy="106962"/>
          </a:xfrm>
        </p:spPr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04C10-4131-7F43-9DE9-A5BAAFD1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3362"/>
            <a:ext cx="3086100" cy="106962"/>
          </a:xfrm>
        </p:spPr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2CB6-DF16-F242-A909-C05A0424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0"/>
            <a:ext cx="628650" cy="365125"/>
          </a:xfrm>
        </p:spPr>
        <p:txBody>
          <a:bodyPr/>
          <a:lstStyle/>
          <a:p>
            <a:fld id="{E387CB13-E021-46EA-AE9B-5B2C76432B7B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BDF025-920B-FF44-95F6-31ECBA76969B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3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63915-2A1C-0F41-9729-3C68EA2A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による</a:t>
            </a:r>
            <a:r>
              <a:rPr kumimoji="1" lang="en-US" altLang="ja-JP" dirty="0"/>
              <a:t>Push</a:t>
            </a:r>
            <a:r>
              <a:rPr kumimoji="1" lang="ja-JP" altLang="en-US"/>
              <a:t>型通信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6CE88-A10B-6F4F-BC2E-C4ECD5C3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環境では、</a:t>
            </a:r>
            <a:r>
              <a:rPr kumimoji="1" lang="en-US" altLang="ja-JP" dirty="0">
                <a:solidFill>
                  <a:srgbClr val="FF0000"/>
                </a:solidFill>
              </a:rPr>
              <a:t>Push</a:t>
            </a:r>
            <a:r>
              <a:rPr kumimoji="1" lang="ja-JP" altLang="en-US">
                <a:solidFill>
                  <a:srgbClr val="FF0000"/>
                </a:solidFill>
              </a:rPr>
              <a:t>型通信</a:t>
            </a:r>
            <a:r>
              <a:rPr kumimoji="1" lang="ja-JP" altLang="en-US"/>
              <a:t>もしばしば必要</a:t>
            </a:r>
            <a:endParaRPr kumimoji="1" lang="en-US" altLang="ja-JP" dirty="0"/>
          </a:p>
          <a:p>
            <a:pPr lvl="1"/>
            <a:r>
              <a:rPr kumimoji="1" lang="ja-JP" altLang="en-US"/>
              <a:t>どうする？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AD8139-7A71-9843-B198-1543F4AD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8F6D0-8F67-1349-B34C-C3D1A386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D61D4-EC48-9D4F-8715-5154BEB3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55255BD-1AB1-104A-8748-4C0F6C7028B4}"/>
              </a:ext>
            </a:extLst>
          </p:cNvPr>
          <p:cNvGrpSpPr/>
          <p:nvPr/>
        </p:nvGrpSpPr>
        <p:grpSpPr>
          <a:xfrm>
            <a:off x="6588224" y="5229200"/>
            <a:ext cx="1402963" cy="757470"/>
            <a:chOff x="6625418" y="5301209"/>
            <a:chExt cx="1402963" cy="7574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C86F0C0-D086-D64C-AF35-FCF74A5E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ED5DD721-58E1-F24A-A260-848CF9BD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8842781-7ED3-2A48-B2E6-FDC99BCD2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6076164" y="4717140"/>
            <a:ext cx="656723" cy="656723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6C9CFEE-A318-5347-BD7D-0BDEE5742132}"/>
              </a:ext>
            </a:extLst>
          </p:cNvPr>
          <p:cNvGrpSpPr/>
          <p:nvPr/>
        </p:nvGrpSpPr>
        <p:grpSpPr>
          <a:xfrm>
            <a:off x="1259632" y="5085184"/>
            <a:ext cx="972048" cy="909067"/>
            <a:chOff x="1259632" y="5157192"/>
            <a:chExt cx="972048" cy="909067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8271FB1-78C3-3340-8F75-0CB3078F9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E89587F9-6DEA-B74B-A92E-0BEFBE4C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9F62E2B8-64BD-9C4D-AF00-15B099E38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2115724" y="4717140"/>
            <a:ext cx="656723" cy="656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DFE8C0-0886-504E-867D-759F8F1F040D}"/>
              </a:ext>
            </a:extLst>
          </p:cNvPr>
          <p:cNvSpPr txBox="1"/>
          <p:nvPr/>
        </p:nvSpPr>
        <p:spPr>
          <a:xfrm>
            <a:off x="6588224" y="6021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6D513-CBA9-C244-94EC-50110888611E}"/>
              </a:ext>
            </a:extLst>
          </p:cNvPr>
          <p:cNvSpPr txBox="1"/>
          <p:nvPr/>
        </p:nvSpPr>
        <p:spPr>
          <a:xfrm>
            <a:off x="1115616" y="60212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6B8B74-598F-4B42-ACE5-37DBE1E81448}"/>
              </a:ext>
            </a:extLst>
          </p:cNvPr>
          <p:cNvSpPr txBox="1"/>
          <p:nvPr/>
        </p:nvSpPr>
        <p:spPr>
          <a:xfrm>
            <a:off x="6011629" y="3798791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Data: </a:t>
            </a:r>
            <a:r>
              <a:rPr kumimoji="1"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:/temp/%00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BD662C9D-CC7C-5C45-B98B-EA9DFEEEAF8A}"/>
              </a:ext>
            </a:extLst>
          </p:cNvPr>
          <p:cNvSpPr/>
          <p:nvPr/>
        </p:nvSpPr>
        <p:spPr>
          <a:xfrm>
            <a:off x="6812933" y="4238294"/>
            <a:ext cx="585113" cy="400746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F1EE9AF-EA7D-3A47-BC2A-5A1A952361A2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4518129"/>
            <a:ext cx="1576284" cy="1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吹き出し 20">
            <a:extLst>
              <a:ext uri="{FF2B5EF4-FFF2-40B4-BE49-F238E27FC236}">
                <a16:creationId xmlns:a16="http://schemas.microsoft.com/office/drawing/2014/main" id="{A007FDB3-1169-DB4F-924A-CAED773305B3}"/>
              </a:ext>
            </a:extLst>
          </p:cNvPr>
          <p:cNvSpPr/>
          <p:nvPr/>
        </p:nvSpPr>
        <p:spPr>
          <a:xfrm>
            <a:off x="3443711" y="5225635"/>
            <a:ext cx="2376068" cy="1057195"/>
          </a:xfrm>
          <a:prstGeom prst="wedgeRoundRectCallout">
            <a:avLst>
              <a:gd name="adj1" fmla="val 79014"/>
              <a:gd name="adj2" fmla="val -16982"/>
              <a:gd name="adj3" fmla="val 16667"/>
            </a:avLst>
          </a:prstGeom>
          <a:noFill/>
          <a:ln w="698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B77D48-0B65-5048-BB95-A017D2BAC177}"/>
              </a:ext>
            </a:extLst>
          </p:cNvPr>
          <p:cNvSpPr txBox="1"/>
          <p:nvPr/>
        </p:nvSpPr>
        <p:spPr>
          <a:xfrm>
            <a:off x="3539138" y="542326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サーバにデータを</a:t>
            </a:r>
            <a:endParaRPr kumimoji="1" lang="en-US" altLang="ja-JP" spc="150" dirty="0"/>
          </a:p>
          <a:p>
            <a:pPr algn="l"/>
            <a:r>
              <a:rPr lang="en-US" altLang="ja-JP" spc="150" dirty="0">
                <a:solidFill>
                  <a:srgbClr val="FF0000"/>
                </a:solidFill>
              </a:rPr>
              <a:t>Push</a:t>
            </a:r>
            <a:r>
              <a:rPr lang="ja-JP" altLang="en-US" spc="150"/>
              <a:t>したい</a:t>
            </a:r>
            <a:endParaRPr kumimoji="1" lang="ja-JP" altLang="en-US" spc="15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03EFB0-466D-2B44-9951-B69816758612}"/>
              </a:ext>
            </a:extLst>
          </p:cNvPr>
          <p:cNvSpPr txBox="1"/>
          <p:nvPr/>
        </p:nvSpPr>
        <p:spPr>
          <a:xfrm>
            <a:off x="7422747" y="42481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kumimoji="1" lang="ja-JP" altLang="en-US" spc="150">
                <a:solidFill>
                  <a:schemeClr val="accent2">
                    <a:lumMod val="50000"/>
                  </a:schemeClr>
                </a:solidFill>
              </a:rPr>
              <a:t>℃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3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1B90F-46C7-3745-8EE5-822185E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型通信（方法１）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FE5C1-0858-334E-ACFB-E2A6F3B5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方法１：</a:t>
            </a:r>
            <a:endParaRPr kumimoji="1" lang="en-US" altLang="ja-JP" dirty="0"/>
          </a:p>
          <a:p>
            <a:pPr lvl="1"/>
            <a:r>
              <a:rPr lang="ja-JP" altLang="en-US"/>
              <a:t>センサーが</a:t>
            </a:r>
            <a:r>
              <a:rPr lang="en-US" altLang="ja-JP" dirty="0"/>
              <a:t>Interest</a:t>
            </a:r>
            <a:r>
              <a:rPr lang="ja-JP" altLang="en-US"/>
              <a:t>に情報を載せてサーバに送る</a:t>
            </a:r>
            <a:endParaRPr lang="en-US" altLang="ja-JP" dirty="0"/>
          </a:p>
          <a:p>
            <a:pPr lvl="2"/>
            <a:r>
              <a:rPr lang="en-US" altLang="ja-JP" dirty="0" err="1"/>
              <a:t>Cefore</a:t>
            </a:r>
            <a:r>
              <a:rPr lang="ja-JP" altLang="en-US"/>
              <a:t>では</a:t>
            </a:r>
            <a:r>
              <a:rPr lang="en-US" altLang="ja-JP" dirty="0"/>
              <a:t>Payload TLV</a:t>
            </a:r>
            <a:r>
              <a:rPr lang="ja-JP" altLang="en-US"/>
              <a:t>が定義されている</a:t>
            </a:r>
            <a:r>
              <a:rPr lang="en-US" altLang="ja-JP" dirty="0"/>
              <a:t>(</a:t>
            </a:r>
            <a:r>
              <a:rPr lang="ja-JP" altLang="en-US"/>
              <a:t>参照</a:t>
            </a:r>
            <a:r>
              <a:rPr lang="en-US" altLang="ja-JP" dirty="0"/>
              <a:t>: </a:t>
            </a:r>
            <a:r>
              <a:rPr lang="en-US" altLang="ja-JP" dirty="0" err="1"/>
              <a:t>CCNx</a:t>
            </a:r>
            <a:r>
              <a:rPr lang="en-US" altLang="ja-JP" dirty="0"/>
              <a:t>(RFC8609))</a:t>
            </a:r>
          </a:p>
          <a:p>
            <a:r>
              <a:rPr lang="ja-JP" altLang="en-US"/>
              <a:t>方法１の特徴</a:t>
            </a:r>
            <a:endParaRPr lang="en-US" altLang="ja-JP" dirty="0"/>
          </a:p>
          <a:p>
            <a:pPr lvl="1"/>
            <a:r>
              <a:rPr lang="ja-JP" altLang="en-US"/>
              <a:t>メリット：シンプルで分かりやすいが、</a:t>
            </a:r>
            <a:endParaRPr lang="en-US" altLang="ja-JP" dirty="0"/>
          </a:p>
          <a:p>
            <a:pPr lvl="1"/>
            <a:r>
              <a:rPr lang="ja-JP" altLang="en-US"/>
              <a:t>デメリット：一つの</a:t>
            </a:r>
            <a:r>
              <a:rPr lang="en-US" altLang="ja-JP" dirty="0"/>
              <a:t>Interest</a:t>
            </a:r>
            <a:r>
              <a:rPr lang="ja-JP" altLang="en-US"/>
              <a:t>で一つのデータをネットワークから引き出すという</a:t>
            </a:r>
            <a:r>
              <a:rPr lang="en-US" altLang="ja-JP" dirty="0"/>
              <a:t>ICN</a:t>
            </a:r>
            <a:r>
              <a:rPr lang="ja-JP" altLang="en-US"/>
              <a:t>の原則から乖離</a:t>
            </a:r>
            <a:endParaRPr lang="en-US" altLang="ja-JP" dirty="0"/>
          </a:p>
          <a:p>
            <a:pPr marL="342900" lvl="1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57F99-60A2-BC46-9E2A-47F2785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B8F87-6D2A-A744-A534-9CFCCEA9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662C0-3BAE-DF45-ADF4-35C3AB98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93E4EB1-7284-2F4E-91A3-BE5033976257}"/>
              </a:ext>
            </a:extLst>
          </p:cNvPr>
          <p:cNvGrpSpPr/>
          <p:nvPr/>
        </p:nvGrpSpPr>
        <p:grpSpPr>
          <a:xfrm>
            <a:off x="6588224" y="5507940"/>
            <a:ext cx="1402963" cy="757470"/>
            <a:chOff x="6625418" y="5301209"/>
            <a:chExt cx="1402963" cy="7574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F0C5C91-5B6A-8643-8356-73101C2FB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E5849161-F9D4-AC43-922A-E5FD2D05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091C08C0-FFF0-CC45-8609-733CE05E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076164" y="4995880"/>
            <a:ext cx="656723" cy="656723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9208B3A-30BD-CA4B-9590-FE11F2FDD9FF}"/>
              </a:ext>
            </a:extLst>
          </p:cNvPr>
          <p:cNvGrpSpPr/>
          <p:nvPr/>
        </p:nvGrpSpPr>
        <p:grpSpPr>
          <a:xfrm>
            <a:off x="1259632" y="5363924"/>
            <a:ext cx="972048" cy="909067"/>
            <a:chOff x="1259632" y="5157192"/>
            <a:chExt cx="972048" cy="909067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83368B28-A03B-2246-A448-018DD6090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E3B391C6-45E2-6D4A-BFF1-5D7F0C12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1A8B56B-2F22-534A-8D74-E74312270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115724" y="4995880"/>
            <a:ext cx="656723" cy="656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251AD8-674B-684C-B1AB-0DE1891D7040}"/>
              </a:ext>
            </a:extLst>
          </p:cNvPr>
          <p:cNvSpPr txBox="1"/>
          <p:nvPr/>
        </p:nvSpPr>
        <p:spPr>
          <a:xfrm>
            <a:off x="6588224" y="63000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CE079A-923E-1743-8D65-A03FF58EAA8B}"/>
              </a:ext>
            </a:extLst>
          </p:cNvPr>
          <p:cNvSpPr txBox="1"/>
          <p:nvPr/>
        </p:nvSpPr>
        <p:spPr>
          <a:xfrm>
            <a:off x="1188857" y="63000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A718E-3F3F-8947-8E8D-81795FDF6F5A}"/>
              </a:ext>
            </a:extLst>
          </p:cNvPr>
          <p:cNvSpPr txBox="1"/>
          <p:nvPr/>
        </p:nvSpPr>
        <p:spPr>
          <a:xfrm>
            <a:off x="4716016" y="42838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8" name="フローチャート: 書類 17">
            <a:extLst>
              <a:ext uri="{FF2B5EF4-FFF2-40B4-BE49-F238E27FC236}">
                <a16:creationId xmlns:a16="http://schemas.microsoft.com/office/drawing/2014/main" id="{ECC53818-3845-5242-87CF-7B6927F0C701}"/>
              </a:ext>
            </a:extLst>
          </p:cNvPr>
          <p:cNvSpPr/>
          <p:nvPr/>
        </p:nvSpPr>
        <p:spPr>
          <a:xfrm>
            <a:off x="6732240" y="4499828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864168-0D24-D848-A2DD-81673CE68CB4}"/>
              </a:ext>
            </a:extLst>
          </p:cNvPr>
          <p:cNvSpPr txBox="1"/>
          <p:nvPr/>
        </p:nvSpPr>
        <p:spPr>
          <a:xfrm>
            <a:off x="5708658" y="4166500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:/temp/</a:t>
            </a:r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%00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3549D5-12C7-4C48-9811-DC55C4C360D9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4652853"/>
            <a:ext cx="4384596" cy="1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0E85FE3-2FE9-8E42-A3FA-4BE154515910}"/>
              </a:ext>
            </a:extLst>
          </p:cNvPr>
          <p:cNvSpPr txBox="1"/>
          <p:nvPr/>
        </p:nvSpPr>
        <p:spPr>
          <a:xfrm>
            <a:off x="7338209" y="451417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30℃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5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C3BED-7D26-2A40-9E43-D823FD05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型通信（方法２）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93AB04-BD33-A649-A740-B9BDD06C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情報の名前を指定した</a:t>
            </a:r>
            <a:r>
              <a:rPr kumimoji="1" lang="en-US" altLang="ja-JP" dirty="0"/>
              <a:t>Pull</a:t>
            </a:r>
            <a:r>
              <a:rPr kumimoji="1" lang="ja-JP" altLang="en-US"/>
              <a:t>型通信</a:t>
            </a:r>
            <a:endParaRPr kumimoji="1" lang="en-US" altLang="ja-JP" dirty="0"/>
          </a:p>
          <a:p>
            <a:pPr lvl="1"/>
            <a:r>
              <a:rPr kumimoji="1" lang="ja-JP" altLang="en-US"/>
              <a:t>ネットワーク内のキャッシュから</a:t>
            </a:r>
            <a:r>
              <a:rPr kumimoji="1" lang="ja-JP" altLang="en-US">
                <a:solidFill>
                  <a:srgbClr val="FF0000"/>
                </a:solidFill>
              </a:rPr>
              <a:t>データを引き出すネットワーク機能</a:t>
            </a:r>
            <a:r>
              <a:rPr kumimoji="1" lang="ja-JP" altLang="en-US"/>
              <a:t>と捉えることができる</a:t>
            </a:r>
            <a:endParaRPr kumimoji="1" lang="en-US" altLang="ja-JP" dirty="0"/>
          </a:p>
          <a:p>
            <a:r>
              <a:rPr kumimoji="1" lang="ja-JP" altLang="en-US"/>
              <a:t>方法２：</a:t>
            </a:r>
            <a:endParaRPr kumimoji="1" lang="en-US" altLang="ja-JP" dirty="0"/>
          </a:p>
          <a:p>
            <a:pPr lvl="1"/>
            <a:r>
              <a:rPr lang="ja-JP" altLang="en-US"/>
              <a:t>ネットワークにデータをキャッシュさせる</a:t>
            </a:r>
            <a:r>
              <a:rPr lang="en-US" altLang="ja-JP" dirty="0">
                <a:solidFill>
                  <a:srgbClr val="FF0000"/>
                </a:solidFill>
              </a:rPr>
              <a:t>Push</a:t>
            </a:r>
            <a:r>
              <a:rPr lang="ja-JP" altLang="en-US">
                <a:solidFill>
                  <a:srgbClr val="FF0000"/>
                </a:solidFill>
              </a:rPr>
              <a:t>機能をネットワーク機能として定義し名前で呼び出す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080DB9-DCD2-864F-BD37-9E938D64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D170E-F171-7544-8534-F76E2C0B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06D32-2396-1943-8C4B-F822818E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087BEF-A261-794B-A710-426F32F8F9EE}"/>
              </a:ext>
            </a:extLst>
          </p:cNvPr>
          <p:cNvSpPr txBox="1"/>
          <p:nvPr/>
        </p:nvSpPr>
        <p:spPr>
          <a:xfrm>
            <a:off x="865189" y="4193316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:/temp/%00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B50D704-F3A9-4D4D-8D11-AA54C7699E6D}"/>
              </a:ext>
            </a:extLst>
          </p:cNvPr>
          <p:cNvSpPr txBox="1"/>
          <p:nvPr/>
        </p:nvSpPr>
        <p:spPr>
          <a:xfrm>
            <a:off x="6172198" y="4273984"/>
            <a:ext cx="288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Data: </a:t>
            </a:r>
            <a:r>
              <a:rPr kumimoji="1"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:/temp</a:t>
            </a:r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/%00</a:t>
            </a:r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CCC4B3-F518-074E-824D-15ED86F0278F}"/>
              </a:ext>
            </a:extLst>
          </p:cNvPr>
          <p:cNvCxnSpPr>
            <a:cxnSpLocks/>
          </p:cNvCxnSpPr>
          <p:nvPr/>
        </p:nvCxnSpPr>
        <p:spPr>
          <a:xfrm flipV="1">
            <a:off x="2877969" y="4686688"/>
            <a:ext cx="3592507" cy="9009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DB85BC-586A-E04D-8108-D730B2D84A2B}"/>
              </a:ext>
            </a:extLst>
          </p:cNvPr>
          <p:cNvCxnSpPr>
            <a:cxnSpLocks/>
          </p:cNvCxnSpPr>
          <p:nvPr/>
        </p:nvCxnSpPr>
        <p:spPr>
          <a:xfrm flipH="1" flipV="1">
            <a:off x="3014092" y="4974720"/>
            <a:ext cx="3592507" cy="9009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E459EA5-62C4-004F-80BD-F39369A8B02C}"/>
              </a:ext>
            </a:extLst>
          </p:cNvPr>
          <p:cNvSpPr txBox="1"/>
          <p:nvPr/>
        </p:nvSpPr>
        <p:spPr>
          <a:xfrm>
            <a:off x="5052026" y="395881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47" name="フローチャート: 書類 46">
            <a:extLst>
              <a:ext uri="{FF2B5EF4-FFF2-40B4-BE49-F238E27FC236}">
                <a16:creationId xmlns:a16="http://schemas.microsoft.com/office/drawing/2014/main" id="{559E256F-40BB-7346-9537-9416C1C20225}"/>
              </a:ext>
            </a:extLst>
          </p:cNvPr>
          <p:cNvSpPr/>
          <p:nvPr/>
        </p:nvSpPr>
        <p:spPr>
          <a:xfrm>
            <a:off x="6686500" y="3822592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D4871A0-EC94-E541-A621-B765A49FD707}"/>
              </a:ext>
            </a:extLst>
          </p:cNvPr>
          <p:cNvSpPr txBox="1"/>
          <p:nvPr/>
        </p:nvSpPr>
        <p:spPr>
          <a:xfrm>
            <a:off x="3635896" y="3452788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kumimoji="1" lang="ja-JP" altLang="en-US" spc="150">
                <a:solidFill>
                  <a:schemeClr val="accent1">
                    <a:lumMod val="50000"/>
                  </a:schemeClr>
                </a:solidFill>
              </a:rPr>
              <a:t>ファンクション名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kumimoji="1" lang="ja-JP" altLang="en-US" spc="150">
                <a:solidFill>
                  <a:schemeClr val="accent1">
                    <a:lumMod val="50000"/>
                  </a:schemeClr>
                </a:solidFill>
              </a:rPr>
              <a:t>パラメータ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D743356-CF0D-4749-9AA5-D6C3937C0827}"/>
              </a:ext>
            </a:extLst>
          </p:cNvPr>
          <p:cNvCxnSpPr>
            <a:cxnSpLocks/>
          </p:cNvCxnSpPr>
          <p:nvPr/>
        </p:nvCxnSpPr>
        <p:spPr>
          <a:xfrm flipH="1" flipV="1">
            <a:off x="3086100" y="3966608"/>
            <a:ext cx="3592507" cy="9009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F98B60-1C83-674B-ABC4-3EA9F59434F0}"/>
              </a:ext>
            </a:extLst>
          </p:cNvPr>
          <p:cNvSpPr txBox="1"/>
          <p:nvPr/>
        </p:nvSpPr>
        <p:spPr>
          <a:xfrm>
            <a:off x="4670276" y="43266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 dirty="0">
                <a:solidFill>
                  <a:schemeClr val="accent1"/>
                </a:solidFill>
              </a:rPr>
              <a:t>②</a:t>
            </a:r>
            <a:endParaRPr kumimoji="1" lang="ja-JP" altLang="en-US" spc="150" dirty="0">
              <a:solidFill>
                <a:schemeClr val="accent1"/>
              </a:solidFill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2FA25B4-F365-1844-90DD-81FC0915B4A6}"/>
              </a:ext>
            </a:extLst>
          </p:cNvPr>
          <p:cNvGrpSpPr/>
          <p:nvPr/>
        </p:nvGrpSpPr>
        <p:grpSpPr>
          <a:xfrm>
            <a:off x="7385181" y="5487839"/>
            <a:ext cx="1402963" cy="757470"/>
            <a:chOff x="6625418" y="5301209"/>
            <a:chExt cx="1402963" cy="757470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E5C3FDC1-E609-6E49-9F94-6B209AE4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8EB551EE-87C7-6E4D-BD33-2CA49C71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4A5552CC-D978-264B-8C70-27E896644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713894" y="5231191"/>
            <a:ext cx="656723" cy="656723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D2FED431-ABCF-F148-A733-68F911EBC1EB}"/>
              </a:ext>
            </a:extLst>
          </p:cNvPr>
          <p:cNvGrpSpPr/>
          <p:nvPr/>
        </p:nvGrpSpPr>
        <p:grpSpPr>
          <a:xfrm>
            <a:off x="571002" y="5300645"/>
            <a:ext cx="972048" cy="909067"/>
            <a:chOff x="1259632" y="5157192"/>
            <a:chExt cx="972048" cy="909067"/>
          </a:xfrm>
        </p:grpSpPr>
        <p:pic>
          <p:nvPicPr>
            <p:cNvPr id="56" name="グラフィックス 55">
              <a:extLst>
                <a:ext uri="{FF2B5EF4-FFF2-40B4-BE49-F238E27FC236}">
                  <a16:creationId xmlns:a16="http://schemas.microsoft.com/office/drawing/2014/main" id="{D363F844-D431-C047-8156-35D4628FE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57" name="グラフィックス 56">
              <a:extLst>
                <a:ext uri="{FF2B5EF4-FFF2-40B4-BE49-F238E27FC236}">
                  <a16:creationId xmlns:a16="http://schemas.microsoft.com/office/drawing/2014/main" id="{90C86C99-D1D2-3649-98F2-318D02E9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D8643A1D-AE48-5F40-8BE2-2AE4F622B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1234287" y="4788313"/>
            <a:ext cx="656723" cy="656723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E78CF04-559D-2347-8F9A-2594405E7FD7}"/>
              </a:ext>
            </a:extLst>
          </p:cNvPr>
          <p:cNvSpPr txBox="1"/>
          <p:nvPr/>
        </p:nvSpPr>
        <p:spPr>
          <a:xfrm>
            <a:off x="535614" y="62154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0F9F88D-5729-3748-BAF2-DF637840A5EA}"/>
              </a:ext>
            </a:extLst>
          </p:cNvPr>
          <p:cNvSpPr txBox="1"/>
          <p:nvPr/>
        </p:nvSpPr>
        <p:spPr>
          <a:xfrm>
            <a:off x="7352738" y="62675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61" name="フローチャート: 書類 60">
            <a:extLst>
              <a:ext uri="{FF2B5EF4-FFF2-40B4-BE49-F238E27FC236}">
                <a16:creationId xmlns:a16="http://schemas.microsoft.com/office/drawing/2014/main" id="{A69DDFDD-E149-294E-8798-707F06989883}"/>
              </a:ext>
            </a:extLst>
          </p:cNvPr>
          <p:cNvSpPr/>
          <p:nvPr/>
        </p:nvSpPr>
        <p:spPr>
          <a:xfrm>
            <a:off x="2174586" y="4522295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フローチャート: 書類 61">
            <a:extLst>
              <a:ext uri="{FF2B5EF4-FFF2-40B4-BE49-F238E27FC236}">
                <a16:creationId xmlns:a16="http://schemas.microsoft.com/office/drawing/2014/main" id="{D445E3EE-DCF1-0A44-938B-7A6373CBA70E}"/>
              </a:ext>
            </a:extLst>
          </p:cNvPr>
          <p:cNvSpPr/>
          <p:nvPr/>
        </p:nvSpPr>
        <p:spPr>
          <a:xfrm>
            <a:off x="6739616" y="4777841"/>
            <a:ext cx="585113" cy="400746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4D0FD7-3A20-5F46-8034-0432355365EA}"/>
              </a:ext>
            </a:extLst>
          </p:cNvPr>
          <p:cNvSpPr txBox="1"/>
          <p:nvPr/>
        </p:nvSpPr>
        <p:spPr>
          <a:xfrm>
            <a:off x="7352738" y="476638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kumimoji="1" lang="ja-JP" altLang="en-US" spc="150">
                <a:solidFill>
                  <a:schemeClr val="accent2">
                    <a:lumMod val="50000"/>
                  </a:schemeClr>
                </a:solidFill>
              </a:rPr>
              <a:t>℃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矢印: 右 36">
            <a:extLst>
              <a:ext uri="{FF2B5EF4-FFF2-40B4-BE49-F238E27FC236}">
                <a16:creationId xmlns:a16="http://schemas.microsoft.com/office/drawing/2014/main" id="{B362AA30-EB88-604D-A47A-B17A50806815}"/>
              </a:ext>
            </a:extLst>
          </p:cNvPr>
          <p:cNvSpPr/>
          <p:nvPr/>
        </p:nvSpPr>
        <p:spPr>
          <a:xfrm>
            <a:off x="1706534" y="5696645"/>
            <a:ext cx="936104" cy="811512"/>
          </a:xfrm>
          <a:prstGeom prst="rightArrow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9ECD49C-59B3-E44C-A128-934F4A998313}"/>
              </a:ext>
            </a:extLst>
          </p:cNvPr>
          <p:cNvSpPr/>
          <p:nvPr/>
        </p:nvSpPr>
        <p:spPr>
          <a:xfrm>
            <a:off x="2741833" y="5756584"/>
            <a:ext cx="3936774" cy="703811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spc="150">
                <a:solidFill>
                  <a:schemeClr val="bg1"/>
                </a:solidFill>
              </a:rPr>
              <a:t>実際に</a:t>
            </a:r>
            <a:r>
              <a:rPr lang="ja-JP" altLang="en-US" sz="2400" spc="150">
                <a:solidFill>
                  <a:schemeClr val="bg1"/>
                </a:solidFill>
              </a:rPr>
              <a:t>作成し</a:t>
            </a:r>
            <a:r>
              <a:rPr kumimoji="1" lang="ja-JP" altLang="en-US" sz="2400" spc="150">
                <a:solidFill>
                  <a:schemeClr val="bg1"/>
                </a:solidFill>
              </a:rPr>
              <a:t>よう</a:t>
            </a:r>
            <a:r>
              <a:rPr kumimoji="1" lang="ja-JP" altLang="en-US" sz="2400" spc="150" dirty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C54E70A-B354-E145-897A-1AF9ED0C09C7}"/>
              </a:ext>
            </a:extLst>
          </p:cNvPr>
          <p:cNvSpPr txBox="1"/>
          <p:nvPr/>
        </p:nvSpPr>
        <p:spPr>
          <a:xfrm>
            <a:off x="4681091" y="49766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>
                <a:solidFill>
                  <a:schemeClr val="accent2"/>
                </a:solidFill>
              </a:rPr>
              <a:t>③</a:t>
            </a:r>
            <a:endParaRPr kumimoji="1" lang="ja-JP" altLang="en-US" spc="1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1EDA3-DACB-4F67-A619-D53E726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ネットワーク機能呼び出し</a:t>
            </a:r>
            <a:br>
              <a:rPr lang="en-US" altLang="ja-JP" dirty="0"/>
            </a:br>
            <a:r>
              <a:rPr lang="ja-JP" altLang="en-US"/>
              <a:t> </a:t>
            </a:r>
            <a:r>
              <a:rPr lang="en-US" altLang="ja-JP" dirty="0"/>
              <a:t>Practice</a:t>
            </a:r>
            <a:r>
              <a:rPr lang="ja-JP" altLang="en-US" dirty="0"/>
              <a:t>（１）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384992-8575-4843-83A7-84B951A3C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Push</a:t>
            </a:r>
            <a:r>
              <a:rPr lang="ja-JP" altLang="en-US"/>
              <a:t>型通信基本</a:t>
            </a:r>
            <a:r>
              <a:rPr kumimoji="1" lang="ja-JP" altLang="en-US"/>
              <a:t>編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F6B5E-8B77-420D-AA87-C0B0DA56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95BCF4-66FE-4FAA-A448-1322D3A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</p:spTree>
    <p:extLst>
      <p:ext uri="{BB962C8B-B14F-4D97-AF65-F5344CB8AC3E}">
        <p14:creationId xmlns:p14="http://schemas.microsoft.com/office/powerpoint/2010/main" val="24805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FE261-33B3-F14E-B82A-3097318B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445444" cy="712733"/>
          </a:xfrm>
        </p:spPr>
        <p:txBody>
          <a:bodyPr>
            <a:normAutofit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全体図</a:t>
            </a:r>
            <a:r>
              <a:rPr lang="en-US" altLang="ja-JP" dirty="0"/>
              <a:t>(</a:t>
            </a:r>
            <a:r>
              <a:rPr lang="ja-JP" altLang="en-US"/>
              <a:t>方法２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8E990-A19F-2947-B69B-E7014BBA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2117635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ゴール：</a:t>
            </a:r>
            <a:endParaRPr lang="en-US" altLang="ja-JP" dirty="0"/>
          </a:p>
          <a:p>
            <a:pPr marL="342900" lvl="1" indent="0">
              <a:buNone/>
            </a:pPr>
            <a:r>
              <a:rPr lang="ja-JP" altLang="en-US">
                <a:solidFill>
                  <a:srgbClr val="0070C0"/>
                </a:solidFill>
              </a:rPr>
              <a:t>①</a:t>
            </a:r>
            <a:r>
              <a:rPr lang="en-US" altLang="ja-JP" dirty="0"/>
              <a:t> </a:t>
            </a:r>
            <a:r>
              <a:rPr lang="ja-JP" altLang="en-US"/>
              <a:t>センサー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1)</a:t>
            </a:r>
            <a:r>
              <a:rPr lang="ja-JP" altLang="en-US"/>
              <a:t>は、</a:t>
            </a:r>
            <a:r>
              <a:rPr lang="en-US" altLang="ja-JP" dirty="0"/>
              <a:t>PUSH</a:t>
            </a:r>
            <a:r>
              <a:rPr lang="ja-JP" altLang="en-US"/>
              <a:t>イベントをネットワーク機能として呼び出すための</a:t>
            </a:r>
            <a:r>
              <a:rPr lang="en-US" altLang="ja-JP" dirty="0"/>
              <a:t>Interest</a:t>
            </a:r>
            <a:r>
              <a:rPr lang="ja-JP" altLang="en-US"/>
              <a:t>を送信し、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②</a:t>
            </a:r>
            <a:r>
              <a:rPr lang="en-US" altLang="ja-JP" dirty="0"/>
              <a:t> </a:t>
            </a:r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は、指定された名前を使って</a:t>
            </a:r>
            <a:r>
              <a:rPr lang="en-US" altLang="ja-JP" dirty="0"/>
              <a:t>Interest</a:t>
            </a:r>
            <a:r>
              <a:rPr lang="ja-JP" altLang="en-US"/>
              <a:t>をセンサーに送信し、</a:t>
            </a:r>
            <a:endParaRPr lang="en-US" altLang="ja-JP" dirty="0"/>
          </a:p>
          <a:p>
            <a:pPr marL="342900" lvl="1" indent="0">
              <a:buNone/>
            </a:pPr>
            <a:r>
              <a:rPr lang="ja-JP" altLang="en-US">
                <a:solidFill>
                  <a:srgbClr val="C00000"/>
                </a:solidFill>
              </a:rPr>
              <a:t>③</a:t>
            </a:r>
            <a:r>
              <a:rPr lang="en-US" altLang="ja-JP" dirty="0"/>
              <a:t> </a:t>
            </a:r>
            <a:r>
              <a:rPr lang="ja-JP" altLang="en-US"/>
              <a:t>センサーは、該当するデータ</a:t>
            </a:r>
            <a:r>
              <a:rPr lang="en-US" altLang="ja-JP" dirty="0"/>
              <a:t>(</a:t>
            </a:r>
            <a:r>
              <a:rPr lang="ja-JP" altLang="en-US"/>
              <a:t>文字列</a:t>
            </a:r>
            <a:r>
              <a:rPr lang="en-US" altLang="ja-JP" dirty="0"/>
              <a:t>: 30 degree </a:t>
            </a:r>
            <a:r>
              <a:rPr lang="en-US" altLang="ja-JP" dirty="0" err="1"/>
              <a:t>celsius</a:t>
            </a:r>
            <a:r>
              <a:rPr lang="en-US" altLang="ja-JP" dirty="0"/>
              <a:t>)</a:t>
            </a:r>
            <a:r>
              <a:rPr lang="ja-JP" altLang="en-US"/>
              <a:t>をサーバに送信する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DAE19-ACF0-B344-91F9-70216CBD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F8C5E-B211-0449-9331-238969B6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D1AEE-8833-A54D-BFA6-1673E70D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541EFC-5C4A-0D43-AE84-8F9EA7B8BC57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E2D7706-32E1-1347-A7AB-97F423D447C9}"/>
              </a:ext>
            </a:extLst>
          </p:cNvPr>
          <p:cNvSpPr/>
          <p:nvPr/>
        </p:nvSpPr>
        <p:spPr>
          <a:xfrm>
            <a:off x="251520" y="3573015"/>
            <a:ext cx="3744415" cy="2915327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/>
              <a:t>     </a:t>
            </a:r>
            <a:endParaRPr kumimoji="1" lang="ja-JP" altLang="en-US" sz="28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8983466-4F72-0947-83A0-F75B91BF33EF}"/>
              </a:ext>
            </a:extLst>
          </p:cNvPr>
          <p:cNvSpPr/>
          <p:nvPr/>
        </p:nvSpPr>
        <p:spPr>
          <a:xfrm>
            <a:off x="4822834" y="3578486"/>
            <a:ext cx="4006841" cy="2909855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/>
              <a:t>     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B7F0A9-5B00-6945-BD24-063917DE28D3}"/>
              </a:ext>
            </a:extLst>
          </p:cNvPr>
          <p:cNvSpPr txBox="1"/>
          <p:nvPr/>
        </p:nvSpPr>
        <p:spPr>
          <a:xfrm>
            <a:off x="990948" y="3361281"/>
            <a:ext cx="2159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Docker</a:t>
            </a:r>
            <a:r>
              <a:rPr kumimoji="1" lang="ja-JP" altLang="en-US" spc="150"/>
              <a:t>コンテナ</a:t>
            </a:r>
            <a:r>
              <a:rPr kumimoji="1" lang="en-US" altLang="ja-JP" spc="150" dirty="0"/>
              <a:t>2</a:t>
            </a:r>
            <a:endParaRPr kumimoji="1" lang="ja-JP" altLang="en-US" spc="1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E82FBC-505C-C54A-AD8B-3E491863B42E}"/>
              </a:ext>
            </a:extLst>
          </p:cNvPr>
          <p:cNvSpPr txBox="1"/>
          <p:nvPr/>
        </p:nvSpPr>
        <p:spPr>
          <a:xfrm>
            <a:off x="5824688" y="3361281"/>
            <a:ext cx="2159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Docker</a:t>
            </a:r>
            <a:r>
              <a:rPr kumimoji="1" lang="ja-JP" altLang="en-US" spc="150"/>
              <a:t>コンテナ</a:t>
            </a:r>
            <a:r>
              <a:rPr lang="en-US" altLang="ja-JP" spc="150" dirty="0"/>
              <a:t>1</a:t>
            </a:r>
            <a:endParaRPr kumimoji="1" lang="ja-JP" altLang="en-US" spc="1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916FAE-B958-DA4D-9CDF-D78B1AC130E6}"/>
              </a:ext>
            </a:extLst>
          </p:cNvPr>
          <p:cNvSpPr txBox="1"/>
          <p:nvPr/>
        </p:nvSpPr>
        <p:spPr>
          <a:xfrm>
            <a:off x="1303020" y="301316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172.16.0.2</a:t>
            </a:r>
            <a:endParaRPr kumimoji="1" lang="ja-JP" altLang="en-US" spc="1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EBE61C2-4691-B546-AC96-2AA614109E4F}"/>
              </a:ext>
            </a:extLst>
          </p:cNvPr>
          <p:cNvSpPr txBox="1"/>
          <p:nvPr/>
        </p:nvSpPr>
        <p:spPr>
          <a:xfrm>
            <a:off x="6197065" y="302325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172.16.0.1</a:t>
            </a:r>
            <a:endParaRPr kumimoji="1" lang="ja-JP" altLang="en-US" spc="15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C6E9487-4640-CF4D-8CBA-A2B146F4EBA5}"/>
              </a:ext>
            </a:extLst>
          </p:cNvPr>
          <p:cNvGrpSpPr/>
          <p:nvPr/>
        </p:nvGrpSpPr>
        <p:grpSpPr>
          <a:xfrm>
            <a:off x="142626" y="5579276"/>
            <a:ext cx="972048" cy="909067"/>
            <a:chOff x="1259632" y="5157192"/>
            <a:chExt cx="972048" cy="909067"/>
          </a:xfrm>
        </p:grpSpPr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7EF5E111-92FE-F64C-9CB4-1F6BF0368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9A400DB9-F7B9-0D4F-931A-3C65FA26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E0DEDE9-D4AB-434F-A0C5-3CD3606A851C}"/>
              </a:ext>
            </a:extLst>
          </p:cNvPr>
          <p:cNvGrpSpPr/>
          <p:nvPr/>
        </p:nvGrpSpPr>
        <p:grpSpPr>
          <a:xfrm>
            <a:off x="7598411" y="5613806"/>
            <a:ext cx="1402963" cy="757470"/>
            <a:chOff x="6625418" y="5301209"/>
            <a:chExt cx="1402963" cy="75747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535B73B-8FC7-F245-AE86-8173483C1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3FB7B4BD-4F03-F848-8321-E1F9FB553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015B18-A4B4-3C4D-84C0-6A58A5019AD0}"/>
              </a:ext>
            </a:extLst>
          </p:cNvPr>
          <p:cNvSpPr txBox="1"/>
          <p:nvPr/>
        </p:nvSpPr>
        <p:spPr>
          <a:xfrm>
            <a:off x="1094902" y="5834688"/>
            <a:ext cx="2137285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FFFF"/>
                </a:solidFill>
              </a:rPr>
              <a:t>Cache</a:t>
            </a:r>
            <a:r>
              <a:rPr lang="en-US" altLang="ja-JP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altLang="ja-JP" sz="1400" dirty="0">
                <a:solidFill>
                  <a:srgbClr val="FFFFFF"/>
                </a:solidFill>
              </a:rPr>
              <a:t>(</a:t>
            </a:r>
            <a:r>
              <a:rPr lang="en-US" altLang="ja-JP" sz="1400" dirty="0" err="1">
                <a:solidFill>
                  <a:srgbClr val="FFFFFF"/>
                </a:solidFill>
              </a:rPr>
              <a:t>csmgrd</a:t>
            </a:r>
            <a:r>
              <a:rPr lang="en-US" altLang="ja-JP" sz="1400" dirty="0">
                <a:solidFill>
                  <a:srgbClr val="FFFFFF"/>
                </a:solidFill>
              </a:rPr>
              <a:t> </a:t>
            </a:r>
            <a:r>
              <a:rPr kumimoji="1" lang="en-US" altLang="ja-JP" sz="1400" dirty="0">
                <a:solidFill>
                  <a:srgbClr val="FFFFFF"/>
                </a:solidFill>
              </a:rPr>
              <a:t>or </a:t>
            </a:r>
            <a:r>
              <a:rPr lang="en-US" altLang="ja-JP" sz="1400" dirty="0">
                <a:solidFill>
                  <a:srgbClr val="FFFFFF"/>
                </a:solidFill>
              </a:rPr>
              <a:t> local-cache)</a:t>
            </a:r>
            <a:endParaRPr kumimoji="1" lang="en-US" altLang="ja-JP" sz="1400" dirty="0">
              <a:solidFill>
                <a:srgbClr val="FFFFFF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5D6231C-6775-AF4F-BBDF-4B2FF3A583DB}"/>
              </a:ext>
            </a:extLst>
          </p:cNvPr>
          <p:cNvSpPr/>
          <p:nvPr/>
        </p:nvSpPr>
        <p:spPr>
          <a:xfrm>
            <a:off x="2326351" y="4058537"/>
            <a:ext cx="1395056" cy="14730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 err="1">
                <a:solidFill>
                  <a:schemeClr val="bg1"/>
                </a:solidFill>
              </a:rPr>
              <a:t>Cefnetd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3952304-C216-1743-A775-08064250C262}"/>
              </a:ext>
            </a:extLst>
          </p:cNvPr>
          <p:cNvSpPr/>
          <p:nvPr/>
        </p:nvSpPr>
        <p:spPr>
          <a:xfrm>
            <a:off x="359197" y="4077464"/>
            <a:ext cx="1510953" cy="14067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Push-</a:t>
            </a:r>
          </a:p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Server.py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D976628-A227-4B41-9D37-F6524A0F5403}"/>
              </a:ext>
            </a:extLst>
          </p:cNvPr>
          <p:cNvSpPr/>
          <p:nvPr/>
        </p:nvSpPr>
        <p:spPr>
          <a:xfrm>
            <a:off x="4941280" y="4046850"/>
            <a:ext cx="1395056" cy="15363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 err="1">
                <a:solidFill>
                  <a:schemeClr val="bg1"/>
                </a:solidFill>
              </a:rPr>
              <a:t>Cefnetd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6EBAAEA-67EC-D74D-8A10-803B3A4ACB58}"/>
              </a:ext>
            </a:extLst>
          </p:cNvPr>
          <p:cNvSpPr/>
          <p:nvPr/>
        </p:nvSpPr>
        <p:spPr>
          <a:xfrm>
            <a:off x="6904567" y="4070395"/>
            <a:ext cx="1739399" cy="14611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Push-</a:t>
            </a:r>
          </a:p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Consumer.py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ACFE2B3-B373-B644-915F-EA9B55C2E6E5}"/>
              </a:ext>
            </a:extLst>
          </p:cNvPr>
          <p:cNvCxnSpPr>
            <a:cxnSpLocks/>
          </p:cNvCxnSpPr>
          <p:nvPr/>
        </p:nvCxnSpPr>
        <p:spPr>
          <a:xfrm flipH="1">
            <a:off x="1889975" y="4198418"/>
            <a:ext cx="4853718" cy="1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6A91647-737B-644F-B069-D2811B980B2F}"/>
              </a:ext>
            </a:extLst>
          </p:cNvPr>
          <p:cNvSpPr txBox="1"/>
          <p:nvPr/>
        </p:nvSpPr>
        <p:spPr>
          <a:xfrm>
            <a:off x="4140095" y="38290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EFF43AB-CE27-DF4A-A8B6-0140EE26CBBA}"/>
              </a:ext>
            </a:extLst>
          </p:cNvPr>
          <p:cNvCxnSpPr>
            <a:cxnSpLocks/>
          </p:cNvCxnSpPr>
          <p:nvPr/>
        </p:nvCxnSpPr>
        <p:spPr>
          <a:xfrm flipV="1">
            <a:off x="1982526" y="4639056"/>
            <a:ext cx="4843728" cy="11936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84F46A-E8E2-6E42-899C-B2F9E13D8E29}"/>
              </a:ext>
            </a:extLst>
          </p:cNvPr>
          <p:cNvSpPr txBox="1"/>
          <p:nvPr/>
        </p:nvSpPr>
        <p:spPr>
          <a:xfrm>
            <a:off x="4147079" y="43499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>
                <a:solidFill>
                  <a:schemeClr val="accent1"/>
                </a:solidFill>
              </a:rPr>
              <a:t>②</a:t>
            </a:r>
            <a:endParaRPr kumimoji="1" lang="ja-JP" altLang="en-US" spc="150" dirty="0">
              <a:solidFill>
                <a:schemeClr val="accent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4B99457-CD66-5344-81B5-6E9DD391F630}"/>
              </a:ext>
            </a:extLst>
          </p:cNvPr>
          <p:cNvCxnSpPr>
            <a:cxnSpLocks/>
          </p:cNvCxnSpPr>
          <p:nvPr/>
        </p:nvCxnSpPr>
        <p:spPr>
          <a:xfrm flipH="1">
            <a:off x="1889975" y="5204840"/>
            <a:ext cx="4853718" cy="0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F432E2C-D374-7D44-9ACB-BCA3E317AF28}"/>
              </a:ext>
            </a:extLst>
          </p:cNvPr>
          <p:cNvSpPr txBox="1"/>
          <p:nvPr/>
        </p:nvSpPr>
        <p:spPr>
          <a:xfrm>
            <a:off x="4133069" y="49324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>
                <a:solidFill>
                  <a:schemeClr val="accent2"/>
                </a:solidFill>
              </a:rPr>
              <a:t>③</a:t>
            </a:r>
            <a:endParaRPr kumimoji="1" lang="ja-JP" altLang="en-US" spc="1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3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BA44-7F83-4540-926E-DFF0EBBA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</a:t>
            </a:r>
            <a:r>
              <a:rPr lang="ja-JP" altLang="en-US"/>
              <a:t>ネーミングルール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EC2B5-3EAB-2B46-8859-1CDEEEA0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19"/>
            <a:ext cx="7886700" cy="5795373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下記は、２つのサンプルプログラム</a:t>
            </a:r>
            <a:r>
              <a:rPr lang="en-US" altLang="ja-JP" dirty="0"/>
              <a:t>(Push-</a:t>
            </a:r>
            <a:r>
              <a:rPr lang="en-US" altLang="ja-JP" dirty="0" err="1"/>
              <a:t>Server.py</a:t>
            </a:r>
            <a:r>
              <a:rPr lang="en-US" altLang="ja-JP" dirty="0"/>
              <a:t>, Push-</a:t>
            </a:r>
            <a:r>
              <a:rPr lang="en-US" altLang="ja-JP" dirty="0" err="1"/>
              <a:t>Consumer.py</a:t>
            </a:r>
            <a:r>
              <a:rPr lang="en-US" altLang="ja-JP" dirty="0"/>
              <a:t>)</a:t>
            </a:r>
            <a:r>
              <a:rPr lang="ja-JP" altLang="en-US"/>
              <a:t>で利用しているネーミングルール</a:t>
            </a:r>
            <a:endParaRPr kumimoji="1"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_/K/NAME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  <a:p>
            <a:pPr marL="342900" lvl="1" indent="0">
              <a:buNone/>
            </a:pP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-15875">
              <a:buNone/>
            </a:pPr>
            <a:r>
              <a:rPr lang="ja-JP" altLang="en-US"/>
              <a:t>①</a:t>
            </a:r>
            <a:r>
              <a:rPr lang="ja-JP" altLang="en-US" b="1"/>
              <a:t>ネットワーク機能名</a:t>
            </a:r>
            <a:r>
              <a:rPr lang="en-US" altLang="ja-JP" b="1" dirty="0"/>
              <a:t>(_</a:t>
            </a:r>
            <a:r>
              <a:rPr lang="en-US" altLang="ja-JP" b="1" dirty="0" err="1"/>
              <a:t>SF_abcdef</a:t>
            </a:r>
            <a:r>
              <a:rPr lang="en-US" altLang="ja-JP" b="1" dirty="0"/>
              <a:t>_)</a:t>
            </a:r>
          </a:p>
          <a:p>
            <a:pPr marL="685800" lvl="1" indent="-342900"/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及び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Server.py</a:t>
            </a:r>
            <a:r>
              <a:rPr lang="ja-JP" altLang="en-US">
                <a:solidFill>
                  <a:srgbClr val="FF0000"/>
                </a:solidFill>
              </a:rPr>
              <a:t>にて定義している箇所を確認し、コメントアウトを削除しよう。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>
                <a:solidFill>
                  <a:srgbClr val="FF0000"/>
                </a:solidFill>
              </a:rPr>
              <a:t>先頭の</a:t>
            </a:r>
            <a:r>
              <a:rPr lang="en-US" altLang="ja-JP" dirty="0">
                <a:solidFill>
                  <a:srgbClr val="FF0000"/>
                </a:solidFill>
              </a:rPr>
              <a:t>#</a:t>
            </a:r>
            <a:r>
              <a:rPr lang="ja-JP" altLang="en-US">
                <a:solidFill>
                  <a:srgbClr val="FF0000"/>
                </a:solidFill>
              </a:rPr>
              <a:t>を削除する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dirty="0"/>
              <a:t>②</a:t>
            </a:r>
            <a:r>
              <a:rPr lang="ja-JP" altLang="en-US" b="1"/>
              <a:t>チャンク数</a:t>
            </a:r>
            <a:r>
              <a:rPr lang="en-US" altLang="ja-JP" b="1" dirty="0"/>
              <a:t>(K)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で定義している箇所を確認し、コメントアウトを削除しよう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③キャッシュさせたい</a:t>
            </a:r>
            <a:r>
              <a:rPr lang="ja-JP" altLang="en-US" b="1"/>
              <a:t>データの名前</a:t>
            </a:r>
            <a:r>
              <a:rPr lang="en-US" altLang="ja-JP" b="1" dirty="0"/>
              <a:t>(NAME)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にて定義している箇所を確認し、コメントアウトを削除しよう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センサーが</a:t>
            </a:r>
            <a:r>
              <a:rPr lang="en-US" altLang="ja-JP" dirty="0"/>
              <a:t>Push</a:t>
            </a:r>
            <a:r>
              <a:rPr lang="ja-JP" altLang="en-US"/>
              <a:t>機能を呼び出すために送信する</a:t>
            </a:r>
            <a:r>
              <a:rPr lang="en-US" altLang="ja-JP" dirty="0"/>
              <a:t>Interest</a:t>
            </a:r>
            <a:r>
              <a:rPr lang="ja-JP" altLang="en-US"/>
              <a:t>の名前は、サンプルコードそのままの場合、以下となる</a:t>
            </a:r>
            <a:endParaRPr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_/5/Current-Temp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0A373-22B4-8743-B89A-E4BAB5CE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58130-2BEA-0241-87DD-C2F0E8F2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F91F4-0F1E-7F49-AB17-C233536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FB2625F4-29B1-FD44-80DF-8050079F9DBF}"/>
              </a:ext>
            </a:extLst>
          </p:cNvPr>
          <p:cNvSpPr/>
          <p:nvPr/>
        </p:nvSpPr>
        <p:spPr>
          <a:xfrm rot="16200000">
            <a:off x="2567376" y="1115149"/>
            <a:ext cx="150377" cy="1560630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3C6E1A-3C0E-9E4D-A2D4-31E5A08E27F5}"/>
              </a:ext>
            </a:extLst>
          </p:cNvPr>
          <p:cNvSpPr txBox="1"/>
          <p:nvPr/>
        </p:nvSpPr>
        <p:spPr>
          <a:xfrm>
            <a:off x="2425197" y="197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①</a:t>
            </a:r>
            <a:endParaRPr kumimoji="1" lang="ja-JP" altLang="en-US" spc="15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F9CF1FF2-2394-3B42-AD42-F4C952200F05}"/>
              </a:ext>
            </a:extLst>
          </p:cNvPr>
          <p:cNvSpPr/>
          <p:nvPr/>
        </p:nvSpPr>
        <p:spPr>
          <a:xfrm rot="16200000">
            <a:off x="3501176" y="1797790"/>
            <a:ext cx="150376" cy="231999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D4AE3-1730-704A-ABC5-8FB88FDB654E}"/>
              </a:ext>
            </a:extLst>
          </p:cNvPr>
          <p:cNvSpPr txBox="1"/>
          <p:nvPr/>
        </p:nvSpPr>
        <p:spPr>
          <a:xfrm>
            <a:off x="3378664" y="198050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②</a:t>
            </a:r>
            <a:endParaRPr kumimoji="1" lang="ja-JP" altLang="en-US" spc="150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ACABA6D-021B-E542-BD1B-4B89FD807385}"/>
              </a:ext>
            </a:extLst>
          </p:cNvPr>
          <p:cNvSpPr/>
          <p:nvPr/>
        </p:nvSpPr>
        <p:spPr>
          <a:xfrm rot="16200000">
            <a:off x="4090789" y="1513989"/>
            <a:ext cx="150377" cy="812046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092826-AE67-4B47-82F7-927AC3C70A69}"/>
              </a:ext>
            </a:extLst>
          </p:cNvPr>
          <p:cNvSpPr txBox="1"/>
          <p:nvPr/>
        </p:nvSpPr>
        <p:spPr>
          <a:xfrm>
            <a:off x="3948610" y="19952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5635C1-9DB1-8B43-BCE4-94D058B6244E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03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BA44-7F83-4540-926E-DFF0EBBA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</a:t>
            </a:r>
            <a:r>
              <a:rPr lang="ja-JP" altLang="en-US"/>
              <a:t>ネーミングルール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EC2B5-3EAB-2B46-8859-1CDEEEA0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553131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Push</a:t>
            </a:r>
            <a:r>
              <a:rPr kumimoji="1" lang="ja-JP" altLang="en-US"/>
              <a:t>機能を呼び出す名前とルールを自分で決めよう</a:t>
            </a:r>
            <a:endParaRPr kumimoji="1" lang="en-US" altLang="ja-JP" dirty="0"/>
          </a:p>
          <a:p>
            <a:r>
              <a:rPr lang="ja-JP" altLang="en-US"/>
              <a:t>下記は、２つのサンプルプログラム</a:t>
            </a:r>
            <a:r>
              <a:rPr lang="en-US" altLang="ja-JP" dirty="0"/>
              <a:t>(Push-</a:t>
            </a:r>
            <a:r>
              <a:rPr lang="en-US" altLang="ja-JP" dirty="0" err="1"/>
              <a:t>Server.py</a:t>
            </a:r>
            <a:r>
              <a:rPr lang="en-US" altLang="ja-JP" dirty="0"/>
              <a:t>, Push-</a:t>
            </a:r>
            <a:r>
              <a:rPr lang="en-US" altLang="ja-JP" dirty="0" err="1"/>
              <a:t>Consumer.py</a:t>
            </a:r>
            <a:r>
              <a:rPr lang="en-US" altLang="ja-JP" dirty="0"/>
              <a:t>)</a:t>
            </a:r>
            <a:r>
              <a:rPr lang="ja-JP" altLang="en-US"/>
              <a:t>から抜粋</a:t>
            </a:r>
            <a:endParaRPr kumimoji="1"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_/K/Name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  <a:p>
            <a:pPr marL="342900" lvl="1" indent="0">
              <a:buNone/>
            </a:pP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-15875">
              <a:buNone/>
            </a:pPr>
            <a:r>
              <a:rPr lang="ja-JP" altLang="en-US"/>
              <a:t>①</a:t>
            </a:r>
            <a:r>
              <a:rPr lang="ja-JP" altLang="en-US" b="1"/>
              <a:t>ネットワーク機能名</a:t>
            </a:r>
            <a:endParaRPr lang="en-US" altLang="ja-JP" b="1" dirty="0"/>
          </a:p>
          <a:p>
            <a:pPr marL="685800" lvl="1" indent="-342900"/>
            <a:r>
              <a:rPr lang="en-US" altLang="ja-JP" dirty="0"/>
              <a:t>“_</a:t>
            </a:r>
            <a:r>
              <a:rPr lang="en-US" altLang="ja-JP" dirty="0" err="1"/>
              <a:t>abcdef</a:t>
            </a:r>
            <a:r>
              <a:rPr lang="en-US" altLang="ja-JP" dirty="0"/>
              <a:t>_”</a:t>
            </a:r>
            <a:r>
              <a:rPr lang="ja-JP" altLang="en-US"/>
              <a:t>の部分を自分で定義して、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の該当箇所を変更してみよう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②</a:t>
            </a:r>
            <a:r>
              <a:rPr lang="ja-JP" altLang="en-US" b="1"/>
              <a:t>チャンク数</a:t>
            </a:r>
            <a:endParaRPr lang="en-US" altLang="ja-JP" b="1" dirty="0"/>
          </a:p>
          <a:p>
            <a:pPr lvl="1"/>
            <a:r>
              <a:rPr lang="ja-JP" altLang="en-US"/>
              <a:t>チャンク数は一つなので、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</a:t>
            </a:r>
            <a:r>
              <a:rPr lang="en-US" altLang="ja-JP" dirty="0">
                <a:solidFill>
                  <a:srgbClr val="FF0000"/>
                </a:solidFill>
              </a:rPr>
              <a:t>”k”</a:t>
            </a:r>
            <a:r>
              <a:rPr lang="ja-JP" altLang="en-US">
                <a:solidFill>
                  <a:srgbClr val="FF0000"/>
                </a:solidFill>
              </a:rPr>
              <a:t>を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>
                <a:solidFill>
                  <a:srgbClr val="FF0000"/>
                </a:solidFill>
              </a:rPr>
              <a:t>に変更しよう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③キャッシュさせたい</a:t>
            </a:r>
            <a:r>
              <a:rPr lang="ja-JP" altLang="en-US" b="1"/>
              <a:t>データの名前</a:t>
            </a:r>
            <a:endParaRPr lang="en-US" altLang="ja-JP" b="1" dirty="0"/>
          </a:p>
          <a:p>
            <a:pPr lvl="1"/>
            <a:r>
              <a:rPr lang="ja-JP" altLang="en-US"/>
              <a:t>データの名前を決めて、</a:t>
            </a:r>
            <a:r>
              <a:rPr lang="ja-JP" altLang="en-US">
                <a:solidFill>
                  <a:srgbClr val="FF0000"/>
                </a:solidFill>
              </a:rPr>
              <a:t> ２つのサンプルプログラムの該当箇所</a:t>
            </a:r>
            <a:r>
              <a:rPr lang="en-US" altLang="ja-JP" dirty="0">
                <a:solidFill>
                  <a:srgbClr val="FF0000"/>
                </a:solidFill>
              </a:rPr>
              <a:t>“Name”</a:t>
            </a:r>
            <a:r>
              <a:rPr lang="ja-JP" altLang="en-US">
                <a:solidFill>
                  <a:srgbClr val="FF0000"/>
                </a:solidFill>
              </a:rPr>
              <a:t>を変更しよう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例：</a:t>
            </a:r>
            <a:r>
              <a:rPr lang="en-US" altLang="ja-JP" dirty="0" err="1"/>
              <a:t>ccnx</a:t>
            </a:r>
            <a:r>
              <a:rPr lang="en-US" altLang="ja-JP" dirty="0"/>
              <a:t>:/_SF_/_PUSH_/1/Current-Temp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0A373-22B4-8743-B89A-E4BAB5CE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58130-2BEA-0241-87DD-C2F0E8F2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F91F4-0F1E-7F49-AB17-C233536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FB2625F4-29B1-FD44-80DF-8050079F9DBF}"/>
              </a:ext>
            </a:extLst>
          </p:cNvPr>
          <p:cNvSpPr/>
          <p:nvPr/>
        </p:nvSpPr>
        <p:spPr>
          <a:xfrm rot="16200000">
            <a:off x="2708384" y="1571746"/>
            <a:ext cx="150377" cy="1560630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3C6E1A-3C0E-9E4D-A2D4-31E5A08E27F5}"/>
              </a:ext>
            </a:extLst>
          </p:cNvPr>
          <p:cNvSpPr txBox="1"/>
          <p:nvPr/>
        </p:nvSpPr>
        <p:spPr>
          <a:xfrm>
            <a:off x="2618665" y="24371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①</a:t>
            </a:r>
            <a:endParaRPr kumimoji="1" lang="ja-JP" altLang="en-US" spc="15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F9CF1FF2-2394-3B42-AD42-F4C952200F05}"/>
              </a:ext>
            </a:extLst>
          </p:cNvPr>
          <p:cNvSpPr/>
          <p:nvPr/>
        </p:nvSpPr>
        <p:spPr>
          <a:xfrm rot="16200000">
            <a:off x="3642184" y="2254387"/>
            <a:ext cx="150376" cy="231999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D4AE3-1730-704A-ABC5-8FB88FDB654E}"/>
              </a:ext>
            </a:extLst>
          </p:cNvPr>
          <p:cNvSpPr txBox="1"/>
          <p:nvPr/>
        </p:nvSpPr>
        <p:spPr>
          <a:xfrm>
            <a:off x="3519672" y="24371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②</a:t>
            </a:r>
            <a:endParaRPr kumimoji="1" lang="ja-JP" altLang="en-US" spc="150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ACABA6D-021B-E542-BD1B-4B89FD807385}"/>
              </a:ext>
            </a:extLst>
          </p:cNvPr>
          <p:cNvSpPr/>
          <p:nvPr/>
        </p:nvSpPr>
        <p:spPr>
          <a:xfrm rot="16200000">
            <a:off x="4231797" y="1970586"/>
            <a:ext cx="150377" cy="812046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092826-AE67-4B47-82F7-927AC3C70A69}"/>
              </a:ext>
            </a:extLst>
          </p:cNvPr>
          <p:cNvSpPr txBox="1"/>
          <p:nvPr/>
        </p:nvSpPr>
        <p:spPr>
          <a:xfrm>
            <a:off x="4089618" y="24517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5635C1-9DB1-8B43-BCE4-94D058B6244E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23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a-ooka">
      <a:dk1>
        <a:sysClr val="windowText" lastClr="000000"/>
      </a:dk1>
      <a:lt1>
        <a:sysClr val="window" lastClr="FFFFFF"/>
      </a:lt1>
      <a:dk2>
        <a:srgbClr val="00B050"/>
      </a:dk2>
      <a:lt2>
        <a:srgbClr val="9255BF"/>
      </a:lt2>
      <a:accent1>
        <a:srgbClr val="4F81BD"/>
      </a:accent1>
      <a:accent2>
        <a:srgbClr val="C0504D"/>
      </a:accent2>
      <a:accent3>
        <a:srgbClr val="FE6100"/>
      </a:accent3>
      <a:accent4>
        <a:srgbClr val="91B44A"/>
      </a:accent4>
      <a:accent5>
        <a:srgbClr val="00B0F0"/>
      </a:accent5>
      <a:accent6>
        <a:srgbClr val="FF0000"/>
      </a:accent6>
      <a:hlink>
        <a:srgbClr val="0000FF"/>
      </a:hlink>
      <a:folHlink>
        <a:srgbClr val="800080"/>
      </a:folHlink>
    </a:clrScheme>
    <a:fontScheme name="SegoeUI+Meirio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>
          <a:noFill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pc="15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tx1"/>
          </a:solidFill>
          <a:bevel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pc="15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37211</TotalTime>
  <Words>2384</Words>
  <Application>Microsoft Macintosh PowerPoint</Application>
  <PresentationFormat>画面に合わせる (4:3)</PresentationFormat>
  <Paragraphs>375</Paragraphs>
  <Slides>20</Slides>
  <Notes>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Meiryo</vt:lpstr>
      <vt:lpstr>游ゴシック</vt:lpstr>
      <vt:lpstr>Arial</vt:lpstr>
      <vt:lpstr>Segoe UI</vt:lpstr>
      <vt:lpstr>Wingdings</vt:lpstr>
      <vt:lpstr>Office テーマ</vt:lpstr>
      <vt:lpstr>第19回ICN研究会ワークショップ  Cefore/Cefpycoを用いたICNによる ネットワーク機能呼び出し実装</vt:lpstr>
      <vt:lpstr>ICNによる名前を用いた通信</vt:lpstr>
      <vt:lpstr>ICNによるPush型通信</vt:lpstr>
      <vt:lpstr>ICNによるPush型通信（方法１）</vt:lpstr>
      <vt:lpstr>ICNによるPush型通信（方法２）</vt:lpstr>
      <vt:lpstr>ネットワーク機能呼び出し  Practice（１）</vt:lpstr>
      <vt:lpstr>ICNによるPush型通信: 全体図(方法２)</vt:lpstr>
      <vt:lpstr>ICNによるPush型通信:ネーミングルール</vt:lpstr>
      <vt:lpstr>ICNによるPush型通信:ネーミングルール</vt:lpstr>
      <vt:lpstr>ICNによるPush型通信: 実行準備</vt:lpstr>
      <vt:lpstr>ICNによるPush型通信: 実行準備</vt:lpstr>
      <vt:lpstr>ICNによるPush型通信: 実行</vt:lpstr>
      <vt:lpstr>ICNによるPush型通信: 試してみよう</vt:lpstr>
      <vt:lpstr>ICNによるPush型通信:発展課題</vt:lpstr>
      <vt:lpstr>ネットワーク機能呼び出し  Practice（2）</vt:lpstr>
      <vt:lpstr>ICNによるPush型通信: 応用編</vt:lpstr>
      <vt:lpstr>ICNによるPush型通信: 応用編</vt:lpstr>
      <vt:lpstr>ICNによるPush型通信: 応用編</vt:lpstr>
      <vt:lpstr>ICNによるPush型通信: 応用編</vt:lpstr>
      <vt:lpstr>ICNによるPush型通信: 応用編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大岡 睦</dc:creator>
  <cp:lastModifiedBy>松園 和久</cp:lastModifiedBy>
  <cp:revision>539</cp:revision>
  <cp:lastPrinted>2018-05-16T05:42:24Z</cp:lastPrinted>
  <dcterms:created xsi:type="dcterms:W3CDTF">2017-11-15T10:17:26Z</dcterms:created>
  <dcterms:modified xsi:type="dcterms:W3CDTF">2021-08-18T03:42:22Z</dcterms:modified>
</cp:coreProperties>
</file>