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341" r:id="rId3"/>
    <p:sldId id="342" r:id="rId4"/>
    <p:sldId id="343" r:id="rId5"/>
    <p:sldId id="344" r:id="rId6"/>
    <p:sldId id="317" r:id="rId7"/>
    <p:sldId id="347" r:id="rId8"/>
    <p:sldId id="345" r:id="rId9"/>
    <p:sldId id="353" r:id="rId10"/>
    <p:sldId id="348" r:id="rId11"/>
    <p:sldId id="350" r:id="rId12"/>
    <p:sldId id="349" r:id="rId13"/>
    <p:sldId id="354" r:id="rId14"/>
    <p:sldId id="346" r:id="rId15"/>
    <p:sldId id="351" r:id="rId16"/>
    <p:sldId id="294" r:id="rId17"/>
    <p:sldId id="295" r:id="rId18"/>
    <p:sldId id="297" r:id="rId19"/>
    <p:sldId id="355" r:id="rId20"/>
    <p:sldId id="299" r:id="rId21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FFFF"/>
    <a:srgbClr val="CBCBB5"/>
    <a:srgbClr val="F8F1DF"/>
    <a:srgbClr val="E4E6BC"/>
    <a:srgbClr val="0080CB"/>
    <a:srgbClr val="2056AD"/>
    <a:srgbClr val="0081CC"/>
    <a:srgbClr val="009900"/>
    <a:srgbClr val="22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3"/>
    <p:restoredTop sz="95238" autoAdjust="0"/>
  </p:normalViewPr>
  <p:slideViewPr>
    <p:cSldViewPr>
      <p:cViewPr>
        <p:scale>
          <a:sx n="166" d="100"/>
          <a:sy n="166" d="100"/>
        </p:scale>
        <p:origin x="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3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EA5270E-7B54-482F-BD22-083A8D11A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CE5C6E-BFF5-4283-9F40-CB9927564C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F2A35-2B41-47C8-A0EE-B59E0628B5D9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F7AC77-A0D1-4811-ACEB-739E431F32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30A4CF-9442-449F-9BF5-905097D739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F400-0FF1-436F-BCC0-362E0D300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2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84C23-77FE-4E52-8F21-AAEEA41D26E2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2C45-D673-4C1C-9E93-7FC909881C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7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2C45-D673-4C1C-9E93-7FC909881CB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21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2C45-D673-4C1C-9E93-7FC909881CB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2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2C45-D673-4C1C-9E93-7FC909881CB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1826910-2CF6-4697-BB10-6BF864A75577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39E04E-FFBE-4078-AB9F-DF116116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254437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1B1E8ED-F27C-4AC5-AC7C-037FD3039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65238"/>
            <a:ext cx="6858000" cy="149256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8EB74-8424-44C9-9801-8E3EB96B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FFC33-F024-48FD-AFFF-1477E800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2804CB-684B-4E1D-A10B-4F86AF3A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33ADB5F-A1B2-42B7-9B3B-FED5087F682C}"/>
              </a:ext>
            </a:extLst>
          </p:cNvPr>
          <p:cNvGrpSpPr/>
          <p:nvPr userDrawn="1"/>
        </p:nvGrpSpPr>
        <p:grpSpPr>
          <a:xfrm>
            <a:off x="205815" y="87248"/>
            <a:ext cx="2969255" cy="1035115"/>
            <a:chOff x="47455" y="8620"/>
            <a:chExt cx="2969255" cy="1035115"/>
          </a:xfrm>
        </p:grpSpPr>
        <p:grpSp>
          <p:nvGrpSpPr>
            <p:cNvPr id="8" name="グループ化 9">
              <a:extLst>
                <a:ext uri="{FF2B5EF4-FFF2-40B4-BE49-F238E27FC236}">
                  <a16:creationId xmlns:a16="http://schemas.microsoft.com/office/drawing/2014/main" id="{02A102F5-EB74-4E7F-9D17-481E6C96D882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616144AC-A850-4C52-8C07-273C74D66E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0C5DA9B6-14D3-40CC-88C0-A83174CD97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843B72E6-BA38-4098-A666-E3467D1C40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2E2F03D0-EA58-4AFB-A904-DBB63F1F58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F7A0DEDE-4472-440E-AF27-CA9958360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0A31CC48-8B68-47D3-AAEC-9B45C24C33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FEAB20AC-00BC-4266-9A56-7DB04B0900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F45845A9-0598-481C-9435-0D024D9E2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037147CF-A1C0-4F25-AF7C-96357E9F7F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A0FAA53F-496E-4AC6-B5A6-C1890F5BD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53A5182F-AF5B-464C-877E-775A87FDB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BAF23EDB-04F1-4E81-9ABE-9B8AB19370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2EF2E01D-3F5C-42E2-A361-346754536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0F9D852B-F933-4E40-B2C4-DC646CB544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413061D6-FD14-446C-A679-DDCF811402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BCB17EC1-7886-4F60-BBD1-89741D4643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63D1584C-0898-4A5D-90AC-2C150B560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D6AFE937-590B-495D-BF34-1096D4AC0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944E2D8A-ABF3-42B3-AAFD-8648AC190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BD03473A-94D6-4587-A0E4-4FB0393C0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F95CD833-A7E8-4C59-8BC9-A3CAAF4F5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17363FDA-FD02-4096-8E4D-454171EC4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grpSp>
          <p:nvGrpSpPr>
            <p:cNvPr id="9" name="グループ化 11">
              <a:extLst>
                <a:ext uri="{FF2B5EF4-FFF2-40B4-BE49-F238E27FC236}">
                  <a16:creationId xmlns:a16="http://schemas.microsoft.com/office/drawing/2014/main" id="{0F07EE18-686E-444A-9DF9-592C97E65CEB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B703FE79-7B7B-4104-8918-2919C2B708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A0F1BBD2-B22B-4538-9F99-A394FE0DB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BC47456E-D7F3-463D-A4B1-FB2252A2AA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5672A957-FD2E-4857-A94E-021D9225E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6D14568C-E13D-4C92-883D-8D2644C1B6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14279997-CDF2-404F-A98C-8929AE4B54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E4D1B3EE-FCB7-4648-B798-03BC8CCF7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59497E75-AE31-4B08-9700-4D7ABD0AD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32EB267B-11B7-460C-BEC4-C73814D08F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D6EEDA9F-D8B8-4BE7-B2B8-26F6E00889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67F757C3-F10A-434D-8C86-550DFC814A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D013175C-C546-4CCD-B5BE-D993B52CA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7B756D59-6EE4-4E52-A063-585C9AB7FE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08E53703-2F16-457E-893B-6B84C06974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D613A206-CDB2-4F69-BB9F-C291F46EDE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740D843A-6F12-4D51-8705-1C3DED28BD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BD3CDA2B-642F-48DB-83C3-47F93CB83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67036813-CB37-4D74-81FD-AEBCEFFF9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94B23DD9-ECD0-4F2D-9314-9DE6E0078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C698E657-9930-497A-854C-54AB0866A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E6B88A51-49DA-475B-8DB6-B51F5166D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37B675E5-1659-48FC-9540-7BD1929E9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</p:grpSp>
      <p:sp>
        <p:nvSpPr>
          <p:cNvPr id="56" name="Line 54">
            <a:extLst>
              <a:ext uri="{FF2B5EF4-FFF2-40B4-BE49-F238E27FC236}">
                <a16:creationId xmlns:a16="http://schemas.microsoft.com/office/drawing/2014/main" id="{088C094C-ABBE-41E9-94D6-C39ACF1767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43105" y="3571019"/>
            <a:ext cx="7673974" cy="0"/>
          </a:xfrm>
          <a:prstGeom prst="line">
            <a:avLst/>
          </a:prstGeom>
          <a:noFill/>
          <a:ln w="38100" cmpd="sng">
            <a:solidFill>
              <a:srgbClr val="0081C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41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372DC-C723-42A7-9D9E-F7F57DA0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96E05-05C9-44F2-A83A-7D7826C87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05BAFE-384B-4945-9B15-4DE82A33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CE7511-0073-4C37-9A6A-90E62ADE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59C918-1AFC-40F1-8BC4-455DC343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2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F8569C-4A5D-48E1-B28A-C87753E463C7}"/>
              </a:ext>
            </a:extLst>
          </p:cNvPr>
          <p:cNvSpPr/>
          <p:nvPr userDrawn="1"/>
        </p:nvSpPr>
        <p:spPr>
          <a:xfrm>
            <a:off x="906780" y="647700"/>
            <a:ext cx="8237220" cy="474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7BE388-E12F-43DE-86BF-DCC072B5B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CB234F-70EC-4284-9D2E-4DDDB77AC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199846-51F0-4BE9-A28D-0EDD9197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F147C1-A4CE-40D3-8DDF-710A95BC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8E030C-5890-4F0D-897E-E6EE8963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72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82F09-8ECD-4310-BE62-3548E81F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9691A-336B-41BE-9123-0E18FE07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B36E3-6CA4-4F55-8C5D-D7BE7B95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492BC4-EC9A-46FB-AE42-74AD62B7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FAD32-50B6-4BCE-909A-38A3D046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E6AB881-A331-46AC-BEE9-47A11A6FE143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96BA9B-5927-48FF-A135-B8D198AF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F2A6B0-3D49-4478-8799-A0DD5077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3D035D-E263-4E04-ACB8-54D73D8E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AEC51-9FBC-4AB8-8307-913790EF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94F4FB-2B22-46EF-894A-71002F47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881A0EA-D7AF-4965-A376-D5C9B8B3B3A8}"/>
              </a:ext>
            </a:extLst>
          </p:cNvPr>
          <p:cNvGrpSpPr/>
          <p:nvPr userDrawn="1"/>
        </p:nvGrpSpPr>
        <p:grpSpPr>
          <a:xfrm>
            <a:off x="205815" y="87248"/>
            <a:ext cx="2969255" cy="1035115"/>
            <a:chOff x="47455" y="8620"/>
            <a:chExt cx="2969255" cy="1035115"/>
          </a:xfrm>
        </p:grpSpPr>
        <p:grpSp>
          <p:nvGrpSpPr>
            <p:cNvPr id="8" name="グループ化 9">
              <a:extLst>
                <a:ext uri="{FF2B5EF4-FFF2-40B4-BE49-F238E27FC236}">
                  <a16:creationId xmlns:a16="http://schemas.microsoft.com/office/drawing/2014/main" id="{427E6E8F-A67F-4A97-A3C0-A896FB287664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2115AA43-8204-473C-BA89-59FA16FB02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D848AE12-F13A-4B77-B492-A4F98B30E1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C77745DC-136F-4903-98AA-41765A595B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DA158450-BF87-4085-9037-512EEAFABD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56D71BB2-086C-4BAF-816D-B386C3351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C28477A3-99D4-4EB2-A4EF-5DBD63B5DA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9C76F73F-C0BD-4E6E-A729-EB6C8E8600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F2AE0440-9ECB-400D-B682-F4C8A84D2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AC8080B3-D5E1-47CF-ADDC-3434A8AD74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7D6B3F98-796A-4408-891A-B2687CC238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4324F1F2-A482-490A-89BC-3A5A3B772F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0AFDBE3E-6CDC-4365-8EF4-4B8FB296B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4A77266A-0AFF-40B4-B512-6D73CAC764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F263865C-8C7F-45F8-B53F-81CB9A5B7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C1A6393D-6761-455F-9E9C-B6EA5508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A770D733-04A0-41BE-8DD6-4A0AFC6A5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67405353-1F03-4C14-AB7D-CF3F466B8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139D2934-4BA7-4EEB-A2D0-D64B2C5D8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4088FFCA-406A-4307-BAF9-447FEBA33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16D2FA09-1364-4004-A45D-58847A73F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A513426C-5554-4594-9379-FD2B0D2ED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id="{06F02AF4-B412-4D09-9A82-420BEFD93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3492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grpSp>
          <p:nvGrpSpPr>
            <p:cNvPr id="9" name="グループ化 11">
              <a:extLst>
                <a:ext uri="{FF2B5EF4-FFF2-40B4-BE49-F238E27FC236}">
                  <a16:creationId xmlns:a16="http://schemas.microsoft.com/office/drawing/2014/main" id="{62B573C5-3BB7-4509-AB03-5CA3D2312E49}"/>
                </a:ext>
              </a:extLst>
            </p:cNvPr>
            <p:cNvGrpSpPr/>
            <p:nvPr userDrawn="1"/>
          </p:nvGrpSpPr>
          <p:grpSpPr>
            <a:xfrm>
              <a:off x="47455" y="8620"/>
              <a:ext cx="2969255" cy="1035115"/>
              <a:chOff x="3268495" y="-251593"/>
              <a:chExt cx="2969255" cy="1035115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B012B97D-58CE-4137-AF0F-A559F16AC7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99504" y="152555"/>
                <a:ext cx="89697" cy="92789"/>
              </a:xfrm>
              <a:custGeom>
                <a:avLst/>
                <a:gdLst>
                  <a:gd name="T0" fmla="*/ 80 w 146"/>
                  <a:gd name="T1" fmla="*/ 97 h 149"/>
                  <a:gd name="T2" fmla="*/ 80 w 146"/>
                  <a:gd name="T3" fmla="*/ 97 h 149"/>
                  <a:gd name="T4" fmla="*/ 98 w 146"/>
                  <a:gd name="T5" fmla="*/ 97 h 149"/>
                  <a:gd name="T6" fmla="*/ 88 w 146"/>
                  <a:gd name="T7" fmla="*/ 80 h 149"/>
                  <a:gd name="T8" fmla="*/ 97 w 146"/>
                  <a:gd name="T9" fmla="*/ 76 h 149"/>
                  <a:gd name="T10" fmla="*/ 80 w 146"/>
                  <a:gd name="T11" fmla="*/ 76 h 149"/>
                  <a:gd name="T12" fmla="*/ 80 w 146"/>
                  <a:gd name="T13" fmla="*/ 97 h 149"/>
                  <a:gd name="T14" fmla="*/ 44 w 146"/>
                  <a:gd name="T15" fmla="*/ 43 h 149"/>
                  <a:gd name="T16" fmla="*/ 44 w 146"/>
                  <a:gd name="T17" fmla="*/ 43 h 149"/>
                  <a:gd name="T18" fmla="*/ 29 w 146"/>
                  <a:gd name="T19" fmla="*/ 44 h 149"/>
                  <a:gd name="T20" fmla="*/ 29 w 146"/>
                  <a:gd name="T21" fmla="*/ 27 h 149"/>
                  <a:gd name="T22" fmla="*/ 44 w 146"/>
                  <a:gd name="T23" fmla="*/ 28 h 149"/>
                  <a:gd name="T24" fmla="*/ 101 w 146"/>
                  <a:gd name="T25" fmla="*/ 28 h 149"/>
                  <a:gd name="T26" fmla="*/ 117 w 146"/>
                  <a:gd name="T27" fmla="*/ 27 h 149"/>
                  <a:gd name="T28" fmla="*/ 117 w 146"/>
                  <a:gd name="T29" fmla="*/ 44 h 149"/>
                  <a:gd name="T30" fmla="*/ 101 w 146"/>
                  <a:gd name="T31" fmla="*/ 43 h 149"/>
                  <a:gd name="T32" fmla="*/ 80 w 146"/>
                  <a:gd name="T33" fmla="*/ 43 h 149"/>
                  <a:gd name="T34" fmla="*/ 80 w 146"/>
                  <a:gd name="T35" fmla="*/ 61 h 149"/>
                  <a:gd name="T36" fmla="*/ 97 w 146"/>
                  <a:gd name="T37" fmla="*/ 61 h 149"/>
                  <a:gd name="T38" fmla="*/ 112 w 146"/>
                  <a:gd name="T39" fmla="*/ 60 h 149"/>
                  <a:gd name="T40" fmla="*/ 112 w 146"/>
                  <a:gd name="T41" fmla="*/ 77 h 149"/>
                  <a:gd name="T42" fmla="*/ 101 w 146"/>
                  <a:gd name="T43" fmla="*/ 76 h 149"/>
                  <a:gd name="T44" fmla="*/ 112 w 146"/>
                  <a:gd name="T45" fmla="*/ 92 h 149"/>
                  <a:gd name="T46" fmla="*/ 103 w 146"/>
                  <a:gd name="T47" fmla="*/ 97 h 149"/>
                  <a:gd name="T48" fmla="*/ 119 w 146"/>
                  <a:gd name="T49" fmla="*/ 96 h 149"/>
                  <a:gd name="T50" fmla="*/ 119 w 146"/>
                  <a:gd name="T51" fmla="*/ 114 h 149"/>
                  <a:gd name="T52" fmla="*/ 103 w 146"/>
                  <a:gd name="T53" fmla="*/ 113 h 149"/>
                  <a:gd name="T54" fmla="*/ 43 w 146"/>
                  <a:gd name="T55" fmla="*/ 113 h 149"/>
                  <a:gd name="T56" fmla="*/ 27 w 146"/>
                  <a:gd name="T57" fmla="*/ 114 h 149"/>
                  <a:gd name="T58" fmla="*/ 27 w 146"/>
                  <a:gd name="T59" fmla="*/ 96 h 149"/>
                  <a:gd name="T60" fmla="*/ 43 w 146"/>
                  <a:gd name="T61" fmla="*/ 97 h 149"/>
                  <a:gd name="T62" fmla="*/ 63 w 146"/>
                  <a:gd name="T63" fmla="*/ 97 h 149"/>
                  <a:gd name="T64" fmla="*/ 63 w 146"/>
                  <a:gd name="T65" fmla="*/ 76 h 149"/>
                  <a:gd name="T66" fmla="*/ 48 w 146"/>
                  <a:gd name="T67" fmla="*/ 76 h 149"/>
                  <a:gd name="T68" fmla="*/ 34 w 146"/>
                  <a:gd name="T69" fmla="*/ 77 h 149"/>
                  <a:gd name="T70" fmla="*/ 34 w 146"/>
                  <a:gd name="T71" fmla="*/ 60 h 149"/>
                  <a:gd name="T72" fmla="*/ 48 w 146"/>
                  <a:gd name="T73" fmla="*/ 61 h 149"/>
                  <a:gd name="T74" fmla="*/ 63 w 146"/>
                  <a:gd name="T75" fmla="*/ 61 h 149"/>
                  <a:gd name="T76" fmla="*/ 63 w 146"/>
                  <a:gd name="T77" fmla="*/ 43 h 149"/>
                  <a:gd name="T78" fmla="*/ 44 w 146"/>
                  <a:gd name="T79" fmla="*/ 43 h 149"/>
                  <a:gd name="T80" fmla="*/ 19 w 146"/>
                  <a:gd name="T81" fmla="*/ 124 h 149"/>
                  <a:gd name="T82" fmla="*/ 19 w 146"/>
                  <a:gd name="T83" fmla="*/ 124 h 149"/>
                  <a:gd name="T84" fmla="*/ 126 w 146"/>
                  <a:gd name="T85" fmla="*/ 124 h 149"/>
                  <a:gd name="T86" fmla="*/ 126 w 146"/>
                  <a:gd name="T87" fmla="*/ 17 h 149"/>
                  <a:gd name="T88" fmla="*/ 19 w 146"/>
                  <a:gd name="T89" fmla="*/ 17 h 149"/>
                  <a:gd name="T90" fmla="*/ 19 w 146"/>
                  <a:gd name="T91" fmla="*/ 124 h 149"/>
                  <a:gd name="T92" fmla="*/ 1 w 146"/>
                  <a:gd name="T93" fmla="*/ 20 h 149"/>
                  <a:gd name="T94" fmla="*/ 1 w 146"/>
                  <a:gd name="T95" fmla="*/ 20 h 149"/>
                  <a:gd name="T96" fmla="*/ 0 w 146"/>
                  <a:gd name="T97" fmla="*/ 0 h 149"/>
                  <a:gd name="T98" fmla="*/ 20 w 146"/>
                  <a:gd name="T99" fmla="*/ 1 h 149"/>
                  <a:gd name="T100" fmla="*/ 126 w 146"/>
                  <a:gd name="T101" fmla="*/ 1 h 149"/>
                  <a:gd name="T102" fmla="*/ 146 w 146"/>
                  <a:gd name="T103" fmla="*/ 0 h 149"/>
                  <a:gd name="T104" fmla="*/ 145 w 146"/>
                  <a:gd name="T105" fmla="*/ 20 h 149"/>
                  <a:gd name="T106" fmla="*/ 145 w 146"/>
                  <a:gd name="T107" fmla="*/ 128 h 149"/>
                  <a:gd name="T108" fmla="*/ 146 w 146"/>
                  <a:gd name="T109" fmla="*/ 149 h 149"/>
                  <a:gd name="T110" fmla="*/ 126 w 146"/>
                  <a:gd name="T111" fmla="*/ 149 h 149"/>
                  <a:gd name="T112" fmla="*/ 126 w 146"/>
                  <a:gd name="T113" fmla="*/ 140 h 149"/>
                  <a:gd name="T114" fmla="*/ 19 w 146"/>
                  <a:gd name="T115" fmla="*/ 140 h 149"/>
                  <a:gd name="T116" fmla="*/ 19 w 146"/>
                  <a:gd name="T117" fmla="*/ 149 h 149"/>
                  <a:gd name="T118" fmla="*/ 0 w 146"/>
                  <a:gd name="T119" fmla="*/ 149 h 149"/>
                  <a:gd name="T120" fmla="*/ 1 w 146"/>
                  <a:gd name="T121" fmla="*/ 128 h 149"/>
                  <a:gd name="T122" fmla="*/ 1 w 146"/>
                  <a:gd name="T123" fmla="*/ 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6" h="149">
                    <a:moveTo>
                      <a:pt x="80" y="97"/>
                    </a:moveTo>
                    <a:lnTo>
                      <a:pt x="80" y="97"/>
                    </a:lnTo>
                    <a:lnTo>
                      <a:pt x="98" y="97"/>
                    </a:lnTo>
                    <a:cubicBezTo>
                      <a:pt x="95" y="90"/>
                      <a:pt x="92" y="85"/>
                      <a:pt x="88" y="80"/>
                    </a:cubicBezTo>
                    <a:lnTo>
                      <a:pt x="97" y="76"/>
                    </a:lnTo>
                    <a:lnTo>
                      <a:pt x="80" y="76"/>
                    </a:lnTo>
                    <a:lnTo>
                      <a:pt x="80" y="97"/>
                    </a:lnTo>
                    <a:close/>
                    <a:moveTo>
                      <a:pt x="44" y="43"/>
                    </a:moveTo>
                    <a:lnTo>
                      <a:pt x="44" y="43"/>
                    </a:lnTo>
                    <a:cubicBezTo>
                      <a:pt x="37" y="43"/>
                      <a:pt x="34" y="44"/>
                      <a:pt x="29" y="44"/>
                    </a:cubicBezTo>
                    <a:lnTo>
                      <a:pt x="29" y="27"/>
                    </a:lnTo>
                    <a:cubicBezTo>
                      <a:pt x="34" y="28"/>
                      <a:pt x="37" y="28"/>
                      <a:pt x="44" y="28"/>
                    </a:cubicBezTo>
                    <a:lnTo>
                      <a:pt x="101" y="28"/>
                    </a:lnTo>
                    <a:cubicBezTo>
                      <a:pt x="109" y="28"/>
                      <a:pt x="113" y="28"/>
                      <a:pt x="117" y="27"/>
                    </a:cubicBezTo>
                    <a:lnTo>
                      <a:pt x="117" y="44"/>
                    </a:lnTo>
                    <a:cubicBezTo>
                      <a:pt x="112" y="44"/>
                      <a:pt x="109" y="43"/>
                      <a:pt x="101" y="43"/>
                    </a:cubicBezTo>
                    <a:lnTo>
                      <a:pt x="80" y="43"/>
                    </a:lnTo>
                    <a:lnTo>
                      <a:pt x="80" y="61"/>
                    </a:lnTo>
                    <a:lnTo>
                      <a:pt x="97" y="61"/>
                    </a:lnTo>
                    <a:cubicBezTo>
                      <a:pt x="105" y="61"/>
                      <a:pt x="108" y="61"/>
                      <a:pt x="112" y="60"/>
                    </a:cubicBezTo>
                    <a:lnTo>
                      <a:pt x="112" y="77"/>
                    </a:lnTo>
                    <a:cubicBezTo>
                      <a:pt x="108" y="76"/>
                      <a:pt x="105" y="76"/>
                      <a:pt x="101" y="76"/>
                    </a:cubicBezTo>
                    <a:cubicBezTo>
                      <a:pt x="105" y="81"/>
                      <a:pt x="109" y="86"/>
                      <a:pt x="112" y="92"/>
                    </a:cubicBezTo>
                    <a:lnTo>
                      <a:pt x="103" y="97"/>
                    </a:lnTo>
                    <a:cubicBezTo>
                      <a:pt x="111" y="97"/>
                      <a:pt x="114" y="97"/>
                      <a:pt x="119" y="96"/>
                    </a:cubicBezTo>
                    <a:lnTo>
                      <a:pt x="119" y="114"/>
                    </a:lnTo>
                    <a:cubicBezTo>
                      <a:pt x="114" y="113"/>
                      <a:pt x="110" y="113"/>
                      <a:pt x="103" y="113"/>
                    </a:cubicBezTo>
                    <a:lnTo>
                      <a:pt x="43" y="113"/>
                    </a:lnTo>
                    <a:cubicBezTo>
                      <a:pt x="35" y="113"/>
                      <a:pt x="31" y="113"/>
                      <a:pt x="27" y="114"/>
                    </a:cubicBezTo>
                    <a:lnTo>
                      <a:pt x="27" y="96"/>
                    </a:lnTo>
                    <a:cubicBezTo>
                      <a:pt x="32" y="97"/>
                      <a:pt x="35" y="97"/>
                      <a:pt x="43" y="97"/>
                    </a:cubicBezTo>
                    <a:lnTo>
                      <a:pt x="63" y="97"/>
                    </a:lnTo>
                    <a:lnTo>
                      <a:pt x="63" y="76"/>
                    </a:lnTo>
                    <a:lnTo>
                      <a:pt x="48" y="76"/>
                    </a:lnTo>
                    <a:cubicBezTo>
                      <a:pt x="41" y="76"/>
                      <a:pt x="38" y="76"/>
                      <a:pt x="34" y="77"/>
                    </a:cubicBezTo>
                    <a:lnTo>
                      <a:pt x="34" y="60"/>
                    </a:lnTo>
                    <a:cubicBezTo>
                      <a:pt x="38" y="61"/>
                      <a:pt x="41" y="61"/>
                      <a:pt x="48" y="61"/>
                    </a:cubicBezTo>
                    <a:lnTo>
                      <a:pt x="63" y="61"/>
                    </a:lnTo>
                    <a:lnTo>
                      <a:pt x="63" y="43"/>
                    </a:lnTo>
                    <a:lnTo>
                      <a:pt x="44" y="43"/>
                    </a:lnTo>
                    <a:close/>
                    <a:moveTo>
                      <a:pt x="19" y="124"/>
                    </a:moveTo>
                    <a:lnTo>
                      <a:pt x="19" y="124"/>
                    </a:lnTo>
                    <a:lnTo>
                      <a:pt x="126" y="124"/>
                    </a:lnTo>
                    <a:lnTo>
                      <a:pt x="126" y="17"/>
                    </a:lnTo>
                    <a:lnTo>
                      <a:pt x="19" y="17"/>
                    </a:lnTo>
                    <a:lnTo>
                      <a:pt x="19" y="124"/>
                    </a:lnTo>
                    <a:close/>
                    <a:moveTo>
                      <a:pt x="1" y="20"/>
                    </a:moveTo>
                    <a:lnTo>
                      <a:pt x="1" y="20"/>
                    </a:lnTo>
                    <a:cubicBezTo>
                      <a:pt x="1" y="13"/>
                      <a:pt x="1" y="7"/>
                      <a:pt x="0" y="0"/>
                    </a:cubicBezTo>
                    <a:cubicBezTo>
                      <a:pt x="6" y="1"/>
                      <a:pt x="11" y="1"/>
                      <a:pt x="20" y="1"/>
                    </a:cubicBezTo>
                    <a:lnTo>
                      <a:pt x="126" y="1"/>
                    </a:lnTo>
                    <a:cubicBezTo>
                      <a:pt x="134" y="1"/>
                      <a:pt x="139" y="1"/>
                      <a:pt x="146" y="0"/>
                    </a:cubicBezTo>
                    <a:cubicBezTo>
                      <a:pt x="145" y="6"/>
                      <a:pt x="145" y="12"/>
                      <a:pt x="145" y="20"/>
                    </a:cubicBezTo>
                    <a:lnTo>
                      <a:pt x="145" y="128"/>
                    </a:lnTo>
                    <a:cubicBezTo>
                      <a:pt x="145" y="139"/>
                      <a:pt x="145" y="144"/>
                      <a:pt x="146" y="149"/>
                    </a:cubicBezTo>
                    <a:lnTo>
                      <a:pt x="126" y="149"/>
                    </a:lnTo>
                    <a:lnTo>
                      <a:pt x="126" y="140"/>
                    </a:lnTo>
                    <a:lnTo>
                      <a:pt x="19" y="140"/>
                    </a:lnTo>
                    <a:lnTo>
                      <a:pt x="19" y="149"/>
                    </a:lnTo>
                    <a:lnTo>
                      <a:pt x="0" y="149"/>
                    </a:lnTo>
                    <a:cubicBezTo>
                      <a:pt x="1" y="144"/>
                      <a:pt x="1" y="139"/>
                      <a:pt x="1" y="128"/>
                    </a:cubicBez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25E65AB9-BDA2-42E4-A27C-720A4B189F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9511" y="149462"/>
                <a:ext cx="94851" cy="91759"/>
              </a:xfrm>
              <a:custGeom>
                <a:avLst/>
                <a:gdLst>
                  <a:gd name="T0" fmla="*/ 44 w 153"/>
                  <a:gd name="T1" fmla="*/ 48 h 146"/>
                  <a:gd name="T2" fmla="*/ 44 w 153"/>
                  <a:gd name="T3" fmla="*/ 48 h 146"/>
                  <a:gd name="T4" fmla="*/ 63 w 153"/>
                  <a:gd name="T5" fmla="*/ 114 h 146"/>
                  <a:gd name="T6" fmla="*/ 45 w 153"/>
                  <a:gd name="T7" fmla="*/ 120 h 146"/>
                  <a:gd name="T8" fmla="*/ 26 w 153"/>
                  <a:gd name="T9" fmla="*/ 55 h 146"/>
                  <a:gd name="T10" fmla="*/ 44 w 153"/>
                  <a:gd name="T11" fmla="*/ 48 h 146"/>
                  <a:gd name="T12" fmla="*/ 66 w 153"/>
                  <a:gd name="T13" fmla="*/ 13 h 146"/>
                  <a:gd name="T14" fmla="*/ 66 w 153"/>
                  <a:gd name="T15" fmla="*/ 13 h 146"/>
                  <a:gd name="T16" fmla="*/ 65 w 153"/>
                  <a:gd name="T17" fmla="*/ 0 h 146"/>
                  <a:gd name="T18" fmla="*/ 86 w 153"/>
                  <a:gd name="T19" fmla="*/ 0 h 146"/>
                  <a:gd name="T20" fmla="*/ 85 w 153"/>
                  <a:gd name="T21" fmla="*/ 13 h 146"/>
                  <a:gd name="T22" fmla="*/ 85 w 153"/>
                  <a:gd name="T23" fmla="*/ 24 h 146"/>
                  <a:gd name="T24" fmla="*/ 125 w 153"/>
                  <a:gd name="T25" fmla="*/ 24 h 146"/>
                  <a:gd name="T26" fmla="*/ 147 w 153"/>
                  <a:gd name="T27" fmla="*/ 23 h 146"/>
                  <a:gd name="T28" fmla="*/ 147 w 153"/>
                  <a:gd name="T29" fmla="*/ 43 h 146"/>
                  <a:gd name="T30" fmla="*/ 125 w 153"/>
                  <a:gd name="T31" fmla="*/ 42 h 146"/>
                  <a:gd name="T32" fmla="*/ 28 w 153"/>
                  <a:gd name="T33" fmla="*/ 42 h 146"/>
                  <a:gd name="T34" fmla="*/ 6 w 153"/>
                  <a:gd name="T35" fmla="*/ 43 h 146"/>
                  <a:gd name="T36" fmla="*/ 6 w 153"/>
                  <a:gd name="T37" fmla="*/ 23 h 146"/>
                  <a:gd name="T38" fmla="*/ 28 w 153"/>
                  <a:gd name="T39" fmla="*/ 24 h 146"/>
                  <a:gd name="T40" fmla="*/ 66 w 153"/>
                  <a:gd name="T41" fmla="*/ 24 h 146"/>
                  <a:gd name="T42" fmla="*/ 66 w 153"/>
                  <a:gd name="T43" fmla="*/ 13 h 146"/>
                  <a:gd name="T44" fmla="*/ 82 w 153"/>
                  <a:gd name="T45" fmla="*/ 127 h 146"/>
                  <a:gd name="T46" fmla="*/ 82 w 153"/>
                  <a:gd name="T47" fmla="*/ 127 h 146"/>
                  <a:gd name="T48" fmla="*/ 107 w 153"/>
                  <a:gd name="T49" fmla="*/ 47 h 146"/>
                  <a:gd name="T50" fmla="*/ 128 w 153"/>
                  <a:gd name="T51" fmla="*/ 53 h 146"/>
                  <a:gd name="T52" fmla="*/ 123 w 153"/>
                  <a:gd name="T53" fmla="*/ 69 h 146"/>
                  <a:gd name="T54" fmla="*/ 101 w 153"/>
                  <a:gd name="T55" fmla="*/ 127 h 146"/>
                  <a:gd name="T56" fmla="*/ 131 w 153"/>
                  <a:gd name="T57" fmla="*/ 127 h 146"/>
                  <a:gd name="T58" fmla="*/ 153 w 153"/>
                  <a:gd name="T59" fmla="*/ 126 h 146"/>
                  <a:gd name="T60" fmla="*/ 153 w 153"/>
                  <a:gd name="T61" fmla="*/ 146 h 146"/>
                  <a:gd name="T62" fmla="*/ 131 w 153"/>
                  <a:gd name="T63" fmla="*/ 145 h 146"/>
                  <a:gd name="T64" fmla="*/ 22 w 153"/>
                  <a:gd name="T65" fmla="*/ 145 h 146"/>
                  <a:gd name="T66" fmla="*/ 0 w 153"/>
                  <a:gd name="T67" fmla="*/ 146 h 146"/>
                  <a:gd name="T68" fmla="*/ 0 w 153"/>
                  <a:gd name="T69" fmla="*/ 126 h 146"/>
                  <a:gd name="T70" fmla="*/ 22 w 153"/>
                  <a:gd name="T71" fmla="*/ 127 h 146"/>
                  <a:gd name="T72" fmla="*/ 82 w 153"/>
                  <a:gd name="T73" fmla="*/ 1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" h="146">
                    <a:moveTo>
                      <a:pt x="44" y="48"/>
                    </a:moveTo>
                    <a:lnTo>
                      <a:pt x="44" y="48"/>
                    </a:lnTo>
                    <a:cubicBezTo>
                      <a:pt x="52" y="68"/>
                      <a:pt x="56" y="82"/>
                      <a:pt x="63" y="114"/>
                    </a:cubicBezTo>
                    <a:lnTo>
                      <a:pt x="45" y="120"/>
                    </a:lnTo>
                    <a:cubicBezTo>
                      <a:pt x="40" y="96"/>
                      <a:pt x="34" y="75"/>
                      <a:pt x="26" y="55"/>
                    </a:cubicBezTo>
                    <a:lnTo>
                      <a:pt x="44" y="48"/>
                    </a:lnTo>
                    <a:close/>
                    <a:moveTo>
                      <a:pt x="66" y="13"/>
                    </a:moveTo>
                    <a:lnTo>
                      <a:pt x="66" y="13"/>
                    </a:lnTo>
                    <a:cubicBezTo>
                      <a:pt x="66" y="8"/>
                      <a:pt x="65" y="4"/>
                      <a:pt x="65" y="0"/>
                    </a:cubicBezTo>
                    <a:lnTo>
                      <a:pt x="86" y="0"/>
                    </a:lnTo>
                    <a:cubicBezTo>
                      <a:pt x="85" y="4"/>
                      <a:pt x="85" y="8"/>
                      <a:pt x="85" y="13"/>
                    </a:cubicBezTo>
                    <a:lnTo>
                      <a:pt x="85" y="24"/>
                    </a:lnTo>
                    <a:lnTo>
                      <a:pt x="125" y="24"/>
                    </a:lnTo>
                    <a:cubicBezTo>
                      <a:pt x="134" y="24"/>
                      <a:pt x="141" y="24"/>
                      <a:pt x="147" y="23"/>
                    </a:cubicBezTo>
                    <a:lnTo>
                      <a:pt x="147" y="43"/>
                    </a:lnTo>
                    <a:cubicBezTo>
                      <a:pt x="141" y="42"/>
                      <a:pt x="134" y="42"/>
                      <a:pt x="125" y="42"/>
                    </a:cubicBezTo>
                    <a:lnTo>
                      <a:pt x="28" y="42"/>
                    </a:lnTo>
                    <a:cubicBezTo>
                      <a:pt x="19" y="42"/>
                      <a:pt x="12" y="42"/>
                      <a:pt x="6" y="43"/>
                    </a:cubicBezTo>
                    <a:lnTo>
                      <a:pt x="6" y="23"/>
                    </a:lnTo>
                    <a:cubicBezTo>
                      <a:pt x="12" y="24"/>
                      <a:pt x="19" y="24"/>
                      <a:pt x="28" y="24"/>
                    </a:cubicBezTo>
                    <a:lnTo>
                      <a:pt x="66" y="24"/>
                    </a:lnTo>
                    <a:lnTo>
                      <a:pt x="66" y="13"/>
                    </a:lnTo>
                    <a:close/>
                    <a:moveTo>
                      <a:pt x="82" y="127"/>
                    </a:moveTo>
                    <a:lnTo>
                      <a:pt x="82" y="127"/>
                    </a:lnTo>
                    <a:cubicBezTo>
                      <a:pt x="92" y="106"/>
                      <a:pt x="105" y="64"/>
                      <a:pt x="107" y="47"/>
                    </a:cubicBezTo>
                    <a:lnTo>
                      <a:pt x="128" y="53"/>
                    </a:lnTo>
                    <a:cubicBezTo>
                      <a:pt x="127" y="57"/>
                      <a:pt x="126" y="58"/>
                      <a:pt x="123" y="69"/>
                    </a:cubicBezTo>
                    <a:cubicBezTo>
                      <a:pt x="117" y="89"/>
                      <a:pt x="108" y="113"/>
                      <a:pt x="101" y="127"/>
                    </a:cubicBezTo>
                    <a:lnTo>
                      <a:pt x="131" y="127"/>
                    </a:lnTo>
                    <a:cubicBezTo>
                      <a:pt x="140" y="127"/>
                      <a:pt x="147" y="127"/>
                      <a:pt x="153" y="126"/>
                    </a:cubicBezTo>
                    <a:lnTo>
                      <a:pt x="153" y="146"/>
                    </a:lnTo>
                    <a:cubicBezTo>
                      <a:pt x="147" y="145"/>
                      <a:pt x="140" y="145"/>
                      <a:pt x="131" y="145"/>
                    </a:cubicBezTo>
                    <a:lnTo>
                      <a:pt x="22" y="145"/>
                    </a:lnTo>
                    <a:cubicBezTo>
                      <a:pt x="13" y="145"/>
                      <a:pt x="6" y="145"/>
                      <a:pt x="0" y="146"/>
                    </a:cubicBezTo>
                    <a:lnTo>
                      <a:pt x="0" y="126"/>
                    </a:lnTo>
                    <a:cubicBezTo>
                      <a:pt x="6" y="127"/>
                      <a:pt x="13" y="127"/>
                      <a:pt x="22" y="127"/>
                    </a:cubicBezTo>
                    <a:lnTo>
                      <a:pt x="82" y="12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5B666E48-BECE-4B21-ADDC-BB1A113DFE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8486" y="152555"/>
                <a:ext cx="98975" cy="93821"/>
              </a:xfrm>
              <a:custGeom>
                <a:avLst/>
                <a:gdLst>
                  <a:gd name="T0" fmla="*/ 124 w 160"/>
                  <a:gd name="T1" fmla="*/ 17 h 151"/>
                  <a:gd name="T2" fmla="*/ 105 w 160"/>
                  <a:gd name="T3" fmla="*/ 57 h 151"/>
                  <a:gd name="T4" fmla="*/ 124 w 160"/>
                  <a:gd name="T5" fmla="*/ 17 h 151"/>
                  <a:gd name="T6" fmla="*/ 87 w 160"/>
                  <a:gd name="T7" fmla="*/ 17 h 151"/>
                  <a:gd name="T8" fmla="*/ 74 w 160"/>
                  <a:gd name="T9" fmla="*/ 0 h 151"/>
                  <a:gd name="T10" fmla="*/ 140 w 160"/>
                  <a:gd name="T11" fmla="*/ 1 h 151"/>
                  <a:gd name="T12" fmla="*/ 158 w 160"/>
                  <a:gd name="T13" fmla="*/ 18 h 151"/>
                  <a:gd name="T14" fmla="*/ 142 w 160"/>
                  <a:gd name="T15" fmla="*/ 57 h 151"/>
                  <a:gd name="T16" fmla="*/ 160 w 160"/>
                  <a:gd name="T17" fmla="*/ 56 h 151"/>
                  <a:gd name="T18" fmla="*/ 143 w 160"/>
                  <a:gd name="T19" fmla="*/ 74 h 151"/>
                  <a:gd name="T20" fmla="*/ 142 w 160"/>
                  <a:gd name="T21" fmla="*/ 129 h 151"/>
                  <a:gd name="T22" fmla="*/ 123 w 160"/>
                  <a:gd name="T23" fmla="*/ 149 h 151"/>
                  <a:gd name="T24" fmla="*/ 124 w 160"/>
                  <a:gd name="T25" fmla="*/ 74 h 151"/>
                  <a:gd name="T26" fmla="*/ 101 w 160"/>
                  <a:gd name="T27" fmla="*/ 108 h 151"/>
                  <a:gd name="T28" fmla="*/ 64 w 160"/>
                  <a:gd name="T29" fmla="*/ 139 h 151"/>
                  <a:gd name="T30" fmla="*/ 87 w 160"/>
                  <a:gd name="T31" fmla="*/ 74 h 151"/>
                  <a:gd name="T32" fmla="*/ 71 w 160"/>
                  <a:gd name="T33" fmla="*/ 56 h 151"/>
                  <a:gd name="T34" fmla="*/ 87 w 160"/>
                  <a:gd name="T35" fmla="*/ 17 h 151"/>
                  <a:gd name="T36" fmla="*/ 34 w 160"/>
                  <a:gd name="T37" fmla="*/ 114 h 151"/>
                  <a:gd name="T38" fmla="*/ 49 w 160"/>
                  <a:gd name="T39" fmla="*/ 70 h 151"/>
                  <a:gd name="T40" fmla="*/ 34 w 160"/>
                  <a:gd name="T41" fmla="*/ 114 h 151"/>
                  <a:gd name="T42" fmla="*/ 21 w 160"/>
                  <a:gd name="T43" fmla="*/ 18 h 151"/>
                  <a:gd name="T44" fmla="*/ 7 w 160"/>
                  <a:gd name="T45" fmla="*/ 0 h 151"/>
                  <a:gd name="T46" fmla="*/ 52 w 160"/>
                  <a:gd name="T47" fmla="*/ 1 h 151"/>
                  <a:gd name="T48" fmla="*/ 68 w 160"/>
                  <a:gd name="T49" fmla="*/ 18 h 151"/>
                  <a:gd name="T50" fmla="*/ 45 w 160"/>
                  <a:gd name="T51" fmla="*/ 18 h 151"/>
                  <a:gd name="T52" fmla="*/ 55 w 160"/>
                  <a:gd name="T53" fmla="*/ 54 h 151"/>
                  <a:gd name="T54" fmla="*/ 65 w 160"/>
                  <a:gd name="T55" fmla="*/ 66 h 151"/>
                  <a:gd name="T56" fmla="*/ 65 w 160"/>
                  <a:gd name="T57" fmla="*/ 136 h 151"/>
                  <a:gd name="T58" fmla="*/ 49 w 160"/>
                  <a:gd name="T59" fmla="*/ 129 h 151"/>
                  <a:gd name="T60" fmla="*/ 34 w 160"/>
                  <a:gd name="T61" fmla="*/ 145 h 151"/>
                  <a:gd name="T62" fmla="*/ 17 w 160"/>
                  <a:gd name="T63" fmla="*/ 128 h 151"/>
                  <a:gd name="T64" fmla="*/ 17 w 160"/>
                  <a:gd name="T65" fmla="*/ 81 h 151"/>
                  <a:gd name="T66" fmla="*/ 0 w 160"/>
                  <a:gd name="T67" fmla="*/ 76 h 151"/>
                  <a:gd name="T68" fmla="*/ 27 w 160"/>
                  <a:gd name="T69" fmla="*/ 1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0" h="151">
                    <a:moveTo>
                      <a:pt x="124" y="17"/>
                    </a:moveTo>
                    <a:lnTo>
                      <a:pt x="124" y="17"/>
                    </a:lnTo>
                    <a:lnTo>
                      <a:pt x="105" y="17"/>
                    </a:lnTo>
                    <a:lnTo>
                      <a:pt x="105" y="57"/>
                    </a:lnTo>
                    <a:lnTo>
                      <a:pt x="124" y="57"/>
                    </a:lnTo>
                    <a:lnTo>
                      <a:pt x="124" y="17"/>
                    </a:lnTo>
                    <a:close/>
                    <a:moveTo>
                      <a:pt x="87" y="17"/>
                    </a:moveTo>
                    <a:lnTo>
                      <a:pt x="87" y="17"/>
                    </a:lnTo>
                    <a:cubicBezTo>
                      <a:pt x="82" y="17"/>
                      <a:pt x="78" y="17"/>
                      <a:pt x="74" y="18"/>
                    </a:cubicBezTo>
                    <a:lnTo>
                      <a:pt x="74" y="0"/>
                    </a:lnTo>
                    <a:cubicBezTo>
                      <a:pt x="77" y="0"/>
                      <a:pt x="83" y="1"/>
                      <a:pt x="92" y="1"/>
                    </a:cubicBezTo>
                    <a:lnTo>
                      <a:pt x="140" y="1"/>
                    </a:lnTo>
                    <a:cubicBezTo>
                      <a:pt x="148" y="1"/>
                      <a:pt x="153" y="0"/>
                      <a:pt x="158" y="0"/>
                    </a:cubicBezTo>
                    <a:lnTo>
                      <a:pt x="158" y="18"/>
                    </a:lnTo>
                    <a:cubicBezTo>
                      <a:pt x="153" y="17"/>
                      <a:pt x="151" y="17"/>
                      <a:pt x="142" y="17"/>
                    </a:cubicBezTo>
                    <a:lnTo>
                      <a:pt x="142" y="57"/>
                    </a:lnTo>
                    <a:lnTo>
                      <a:pt x="143" y="57"/>
                    </a:lnTo>
                    <a:cubicBezTo>
                      <a:pt x="152" y="57"/>
                      <a:pt x="155" y="57"/>
                      <a:pt x="160" y="56"/>
                    </a:cubicBezTo>
                    <a:lnTo>
                      <a:pt x="160" y="75"/>
                    </a:lnTo>
                    <a:cubicBezTo>
                      <a:pt x="155" y="74"/>
                      <a:pt x="152" y="74"/>
                      <a:pt x="143" y="74"/>
                    </a:cubicBezTo>
                    <a:lnTo>
                      <a:pt x="142" y="74"/>
                    </a:lnTo>
                    <a:lnTo>
                      <a:pt x="142" y="129"/>
                    </a:lnTo>
                    <a:cubicBezTo>
                      <a:pt x="142" y="136"/>
                      <a:pt x="142" y="142"/>
                      <a:pt x="143" y="149"/>
                    </a:cubicBezTo>
                    <a:lnTo>
                      <a:pt x="123" y="149"/>
                    </a:lnTo>
                    <a:cubicBezTo>
                      <a:pt x="124" y="142"/>
                      <a:pt x="124" y="137"/>
                      <a:pt x="124" y="129"/>
                    </a:cubicBezTo>
                    <a:lnTo>
                      <a:pt x="124" y="74"/>
                    </a:lnTo>
                    <a:lnTo>
                      <a:pt x="105" y="74"/>
                    </a:lnTo>
                    <a:cubicBezTo>
                      <a:pt x="104" y="89"/>
                      <a:pt x="103" y="98"/>
                      <a:pt x="101" y="108"/>
                    </a:cubicBezTo>
                    <a:cubicBezTo>
                      <a:pt x="96" y="126"/>
                      <a:pt x="91" y="137"/>
                      <a:pt x="80" y="151"/>
                    </a:cubicBezTo>
                    <a:cubicBezTo>
                      <a:pt x="76" y="146"/>
                      <a:pt x="71" y="142"/>
                      <a:pt x="64" y="139"/>
                    </a:cubicBezTo>
                    <a:cubicBezTo>
                      <a:pt x="74" y="127"/>
                      <a:pt x="80" y="117"/>
                      <a:pt x="84" y="100"/>
                    </a:cubicBezTo>
                    <a:cubicBezTo>
                      <a:pt x="86" y="93"/>
                      <a:pt x="86" y="85"/>
                      <a:pt x="87" y="74"/>
                    </a:cubicBezTo>
                    <a:cubicBezTo>
                      <a:pt x="79" y="74"/>
                      <a:pt x="76" y="74"/>
                      <a:pt x="71" y="75"/>
                    </a:cubicBezTo>
                    <a:lnTo>
                      <a:pt x="71" y="56"/>
                    </a:lnTo>
                    <a:cubicBezTo>
                      <a:pt x="76" y="57"/>
                      <a:pt x="78" y="57"/>
                      <a:pt x="87" y="57"/>
                    </a:cubicBezTo>
                    <a:lnTo>
                      <a:pt x="87" y="17"/>
                    </a:lnTo>
                    <a:close/>
                    <a:moveTo>
                      <a:pt x="34" y="114"/>
                    </a:moveTo>
                    <a:lnTo>
                      <a:pt x="34" y="114"/>
                    </a:lnTo>
                    <a:lnTo>
                      <a:pt x="49" y="114"/>
                    </a:lnTo>
                    <a:lnTo>
                      <a:pt x="49" y="70"/>
                    </a:lnTo>
                    <a:lnTo>
                      <a:pt x="34" y="70"/>
                    </a:lnTo>
                    <a:lnTo>
                      <a:pt x="34" y="114"/>
                    </a:lnTo>
                    <a:close/>
                    <a:moveTo>
                      <a:pt x="21" y="18"/>
                    </a:moveTo>
                    <a:lnTo>
                      <a:pt x="21" y="18"/>
                    </a:lnTo>
                    <a:cubicBezTo>
                      <a:pt x="15" y="18"/>
                      <a:pt x="12" y="18"/>
                      <a:pt x="7" y="19"/>
                    </a:cubicBezTo>
                    <a:lnTo>
                      <a:pt x="7" y="0"/>
                    </a:lnTo>
                    <a:cubicBezTo>
                      <a:pt x="11" y="1"/>
                      <a:pt x="17" y="1"/>
                      <a:pt x="23" y="1"/>
                    </a:cubicBezTo>
                    <a:lnTo>
                      <a:pt x="52" y="1"/>
                    </a:lnTo>
                    <a:cubicBezTo>
                      <a:pt x="59" y="1"/>
                      <a:pt x="63" y="1"/>
                      <a:pt x="68" y="0"/>
                    </a:cubicBezTo>
                    <a:lnTo>
                      <a:pt x="68" y="18"/>
                    </a:lnTo>
                    <a:cubicBezTo>
                      <a:pt x="64" y="18"/>
                      <a:pt x="60" y="18"/>
                      <a:pt x="54" y="18"/>
                    </a:cubicBezTo>
                    <a:lnTo>
                      <a:pt x="45" y="18"/>
                    </a:lnTo>
                    <a:cubicBezTo>
                      <a:pt x="43" y="31"/>
                      <a:pt x="40" y="41"/>
                      <a:pt x="35" y="54"/>
                    </a:cubicBezTo>
                    <a:lnTo>
                      <a:pt x="55" y="54"/>
                    </a:lnTo>
                    <a:cubicBezTo>
                      <a:pt x="60" y="54"/>
                      <a:pt x="62" y="54"/>
                      <a:pt x="65" y="53"/>
                    </a:cubicBezTo>
                    <a:cubicBezTo>
                      <a:pt x="65" y="58"/>
                      <a:pt x="65" y="60"/>
                      <a:pt x="65" y="66"/>
                    </a:cubicBezTo>
                    <a:lnTo>
                      <a:pt x="65" y="123"/>
                    </a:lnTo>
                    <a:cubicBezTo>
                      <a:pt x="65" y="130"/>
                      <a:pt x="65" y="132"/>
                      <a:pt x="65" y="136"/>
                    </a:cubicBezTo>
                    <a:lnTo>
                      <a:pt x="49" y="136"/>
                    </a:lnTo>
                    <a:lnTo>
                      <a:pt x="49" y="129"/>
                    </a:lnTo>
                    <a:lnTo>
                      <a:pt x="34" y="129"/>
                    </a:lnTo>
                    <a:lnTo>
                      <a:pt x="34" y="145"/>
                    </a:lnTo>
                    <a:lnTo>
                      <a:pt x="16" y="145"/>
                    </a:lnTo>
                    <a:cubicBezTo>
                      <a:pt x="17" y="140"/>
                      <a:pt x="17" y="135"/>
                      <a:pt x="17" y="128"/>
                    </a:cubicBezTo>
                    <a:lnTo>
                      <a:pt x="17" y="98"/>
                    </a:lnTo>
                    <a:cubicBezTo>
                      <a:pt x="17" y="91"/>
                      <a:pt x="17" y="90"/>
                      <a:pt x="17" y="81"/>
                    </a:cubicBezTo>
                    <a:cubicBezTo>
                      <a:pt x="15" y="87"/>
                      <a:pt x="12" y="91"/>
                      <a:pt x="7" y="97"/>
                    </a:cubicBezTo>
                    <a:cubicBezTo>
                      <a:pt x="5" y="86"/>
                      <a:pt x="4" y="83"/>
                      <a:pt x="0" y="76"/>
                    </a:cubicBezTo>
                    <a:cubicBezTo>
                      <a:pt x="10" y="67"/>
                      <a:pt x="16" y="57"/>
                      <a:pt x="22" y="40"/>
                    </a:cubicBezTo>
                    <a:cubicBezTo>
                      <a:pt x="25" y="32"/>
                      <a:pt x="26" y="28"/>
                      <a:pt x="27" y="18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D542AA54-DDA2-4AFD-A2D9-AB87EDDF8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04678" y="149462"/>
                <a:ext cx="95882" cy="96913"/>
              </a:xfrm>
              <a:custGeom>
                <a:avLst/>
                <a:gdLst>
                  <a:gd name="T0" fmla="*/ 132 w 155"/>
                  <a:gd name="T1" fmla="*/ 31 h 154"/>
                  <a:gd name="T2" fmla="*/ 98 w 155"/>
                  <a:gd name="T3" fmla="*/ 49 h 154"/>
                  <a:gd name="T4" fmla="*/ 121 w 155"/>
                  <a:gd name="T5" fmla="*/ 50 h 154"/>
                  <a:gd name="T6" fmla="*/ 132 w 155"/>
                  <a:gd name="T7" fmla="*/ 43 h 154"/>
                  <a:gd name="T8" fmla="*/ 66 w 155"/>
                  <a:gd name="T9" fmla="*/ 11 h 154"/>
                  <a:gd name="T10" fmla="*/ 65 w 155"/>
                  <a:gd name="T11" fmla="*/ 0 h 154"/>
                  <a:gd name="T12" fmla="*/ 84 w 155"/>
                  <a:gd name="T13" fmla="*/ 11 h 154"/>
                  <a:gd name="T14" fmla="*/ 131 w 155"/>
                  <a:gd name="T15" fmla="*/ 15 h 154"/>
                  <a:gd name="T16" fmla="*/ 149 w 155"/>
                  <a:gd name="T17" fmla="*/ 26 h 154"/>
                  <a:gd name="T18" fmla="*/ 150 w 155"/>
                  <a:gd name="T19" fmla="*/ 50 h 154"/>
                  <a:gd name="T20" fmla="*/ 131 w 155"/>
                  <a:gd name="T21" fmla="*/ 66 h 154"/>
                  <a:gd name="T22" fmla="*/ 81 w 155"/>
                  <a:gd name="T23" fmla="*/ 56 h 154"/>
                  <a:gd name="T24" fmla="*/ 67 w 155"/>
                  <a:gd name="T25" fmla="*/ 31 h 154"/>
                  <a:gd name="T26" fmla="*/ 17 w 155"/>
                  <a:gd name="T27" fmla="*/ 74 h 154"/>
                  <a:gd name="T28" fmla="*/ 40 w 155"/>
                  <a:gd name="T29" fmla="*/ 47 h 154"/>
                  <a:gd name="T30" fmla="*/ 21 w 155"/>
                  <a:gd name="T31" fmla="*/ 31 h 154"/>
                  <a:gd name="T32" fmla="*/ 3 w 155"/>
                  <a:gd name="T33" fmla="*/ 50 h 154"/>
                  <a:gd name="T34" fmla="*/ 3 w 155"/>
                  <a:gd name="T35" fmla="*/ 26 h 154"/>
                  <a:gd name="T36" fmla="*/ 21 w 155"/>
                  <a:gd name="T37" fmla="*/ 15 h 154"/>
                  <a:gd name="T38" fmla="*/ 66 w 155"/>
                  <a:gd name="T39" fmla="*/ 11 h 154"/>
                  <a:gd name="T40" fmla="*/ 96 w 155"/>
                  <a:gd name="T41" fmla="*/ 81 h 154"/>
                  <a:gd name="T42" fmla="*/ 113 w 155"/>
                  <a:gd name="T43" fmla="*/ 96 h 154"/>
                  <a:gd name="T44" fmla="*/ 120 w 155"/>
                  <a:gd name="T45" fmla="*/ 134 h 154"/>
                  <a:gd name="T46" fmla="*/ 138 w 155"/>
                  <a:gd name="T47" fmla="*/ 104 h 154"/>
                  <a:gd name="T48" fmla="*/ 120 w 155"/>
                  <a:gd name="T49" fmla="*/ 151 h 154"/>
                  <a:gd name="T50" fmla="*/ 95 w 155"/>
                  <a:gd name="T51" fmla="*/ 134 h 154"/>
                  <a:gd name="T52" fmla="*/ 70 w 155"/>
                  <a:gd name="T53" fmla="*/ 98 h 154"/>
                  <a:gd name="T54" fmla="*/ 11 w 155"/>
                  <a:gd name="T55" fmla="*/ 154 h 154"/>
                  <a:gd name="T56" fmla="*/ 38 w 155"/>
                  <a:gd name="T57" fmla="*/ 119 h 154"/>
                  <a:gd name="T58" fmla="*/ 29 w 155"/>
                  <a:gd name="T59" fmla="*/ 98 h 154"/>
                  <a:gd name="T60" fmla="*/ 10 w 155"/>
                  <a:gd name="T61" fmla="*/ 80 h 154"/>
                  <a:gd name="T62" fmla="*/ 55 w 155"/>
                  <a:gd name="T63" fmla="*/ 81 h 154"/>
                  <a:gd name="T64" fmla="*/ 55 w 155"/>
                  <a:gd name="T65" fmla="*/ 62 h 154"/>
                  <a:gd name="T66" fmla="*/ 74 w 155"/>
                  <a:gd name="T67" fmla="*/ 75 h 154"/>
                  <a:gd name="T68" fmla="*/ 96 w 155"/>
                  <a:gd name="T69" fmla="*/ 8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5" h="154">
                    <a:moveTo>
                      <a:pt x="132" y="31"/>
                    </a:moveTo>
                    <a:lnTo>
                      <a:pt x="132" y="31"/>
                    </a:lnTo>
                    <a:lnTo>
                      <a:pt x="98" y="31"/>
                    </a:lnTo>
                    <a:lnTo>
                      <a:pt x="98" y="49"/>
                    </a:lnTo>
                    <a:cubicBezTo>
                      <a:pt x="98" y="52"/>
                      <a:pt x="99" y="53"/>
                      <a:pt x="109" y="53"/>
                    </a:cubicBezTo>
                    <a:cubicBezTo>
                      <a:pt x="117" y="53"/>
                      <a:pt x="120" y="52"/>
                      <a:pt x="121" y="50"/>
                    </a:cubicBezTo>
                    <a:cubicBezTo>
                      <a:pt x="122" y="48"/>
                      <a:pt x="122" y="45"/>
                      <a:pt x="122" y="40"/>
                    </a:cubicBezTo>
                    <a:cubicBezTo>
                      <a:pt x="126" y="42"/>
                      <a:pt x="128" y="42"/>
                      <a:pt x="132" y="43"/>
                    </a:cubicBezTo>
                    <a:lnTo>
                      <a:pt x="132" y="31"/>
                    </a:lnTo>
                    <a:close/>
                    <a:moveTo>
                      <a:pt x="66" y="11"/>
                    </a:moveTo>
                    <a:lnTo>
                      <a:pt x="66" y="11"/>
                    </a:lnTo>
                    <a:cubicBezTo>
                      <a:pt x="66" y="6"/>
                      <a:pt x="65" y="3"/>
                      <a:pt x="65" y="0"/>
                    </a:cubicBezTo>
                    <a:lnTo>
                      <a:pt x="85" y="0"/>
                    </a:lnTo>
                    <a:cubicBezTo>
                      <a:pt x="84" y="3"/>
                      <a:pt x="84" y="6"/>
                      <a:pt x="84" y="11"/>
                    </a:cubicBezTo>
                    <a:lnTo>
                      <a:pt x="84" y="15"/>
                    </a:lnTo>
                    <a:lnTo>
                      <a:pt x="131" y="15"/>
                    </a:lnTo>
                    <a:cubicBezTo>
                      <a:pt x="139" y="15"/>
                      <a:pt x="143" y="14"/>
                      <a:pt x="150" y="14"/>
                    </a:cubicBezTo>
                    <a:cubicBezTo>
                      <a:pt x="149" y="17"/>
                      <a:pt x="149" y="21"/>
                      <a:pt x="149" y="26"/>
                    </a:cubicBezTo>
                    <a:lnTo>
                      <a:pt x="149" y="38"/>
                    </a:lnTo>
                    <a:cubicBezTo>
                      <a:pt x="149" y="43"/>
                      <a:pt x="149" y="47"/>
                      <a:pt x="150" y="50"/>
                    </a:cubicBezTo>
                    <a:lnTo>
                      <a:pt x="139" y="50"/>
                    </a:lnTo>
                    <a:cubicBezTo>
                      <a:pt x="138" y="60"/>
                      <a:pt x="136" y="64"/>
                      <a:pt x="131" y="66"/>
                    </a:cubicBezTo>
                    <a:cubicBezTo>
                      <a:pt x="127" y="68"/>
                      <a:pt x="119" y="68"/>
                      <a:pt x="103" y="68"/>
                    </a:cubicBezTo>
                    <a:cubicBezTo>
                      <a:pt x="86" y="68"/>
                      <a:pt x="81" y="66"/>
                      <a:pt x="81" y="56"/>
                    </a:cubicBezTo>
                    <a:lnTo>
                      <a:pt x="81" y="31"/>
                    </a:lnTo>
                    <a:lnTo>
                      <a:pt x="67" y="31"/>
                    </a:lnTo>
                    <a:cubicBezTo>
                      <a:pt x="64" y="42"/>
                      <a:pt x="63" y="46"/>
                      <a:pt x="58" y="53"/>
                    </a:cubicBezTo>
                    <a:cubicBezTo>
                      <a:pt x="50" y="63"/>
                      <a:pt x="41" y="68"/>
                      <a:pt x="17" y="74"/>
                    </a:cubicBezTo>
                    <a:cubicBezTo>
                      <a:pt x="14" y="69"/>
                      <a:pt x="12" y="65"/>
                      <a:pt x="7" y="59"/>
                    </a:cubicBezTo>
                    <a:cubicBezTo>
                      <a:pt x="27" y="55"/>
                      <a:pt x="34" y="53"/>
                      <a:pt x="40" y="47"/>
                    </a:cubicBezTo>
                    <a:cubicBezTo>
                      <a:pt x="45" y="43"/>
                      <a:pt x="47" y="38"/>
                      <a:pt x="49" y="31"/>
                    </a:cubicBezTo>
                    <a:lnTo>
                      <a:pt x="21" y="31"/>
                    </a:lnTo>
                    <a:lnTo>
                      <a:pt x="21" y="50"/>
                    </a:lnTo>
                    <a:lnTo>
                      <a:pt x="3" y="50"/>
                    </a:lnTo>
                    <a:cubicBezTo>
                      <a:pt x="3" y="47"/>
                      <a:pt x="3" y="43"/>
                      <a:pt x="3" y="38"/>
                    </a:cubicBezTo>
                    <a:lnTo>
                      <a:pt x="3" y="26"/>
                    </a:lnTo>
                    <a:cubicBezTo>
                      <a:pt x="3" y="21"/>
                      <a:pt x="3" y="18"/>
                      <a:pt x="3" y="14"/>
                    </a:cubicBezTo>
                    <a:cubicBezTo>
                      <a:pt x="9" y="14"/>
                      <a:pt x="14" y="15"/>
                      <a:pt x="21" y="15"/>
                    </a:cubicBezTo>
                    <a:lnTo>
                      <a:pt x="66" y="15"/>
                    </a:lnTo>
                    <a:lnTo>
                      <a:pt x="66" y="11"/>
                    </a:lnTo>
                    <a:close/>
                    <a:moveTo>
                      <a:pt x="96" y="81"/>
                    </a:moveTo>
                    <a:lnTo>
                      <a:pt x="96" y="81"/>
                    </a:lnTo>
                    <a:cubicBezTo>
                      <a:pt x="105" y="81"/>
                      <a:pt x="109" y="81"/>
                      <a:pt x="114" y="81"/>
                    </a:cubicBezTo>
                    <a:cubicBezTo>
                      <a:pt x="113" y="85"/>
                      <a:pt x="113" y="88"/>
                      <a:pt x="113" y="96"/>
                    </a:cubicBezTo>
                    <a:lnTo>
                      <a:pt x="113" y="129"/>
                    </a:lnTo>
                    <a:cubicBezTo>
                      <a:pt x="112" y="133"/>
                      <a:pt x="114" y="134"/>
                      <a:pt x="120" y="134"/>
                    </a:cubicBezTo>
                    <a:cubicBezTo>
                      <a:pt x="132" y="134"/>
                      <a:pt x="134" y="134"/>
                      <a:pt x="135" y="130"/>
                    </a:cubicBezTo>
                    <a:cubicBezTo>
                      <a:pt x="137" y="127"/>
                      <a:pt x="137" y="118"/>
                      <a:pt x="138" y="104"/>
                    </a:cubicBezTo>
                    <a:cubicBezTo>
                      <a:pt x="144" y="107"/>
                      <a:pt x="147" y="108"/>
                      <a:pt x="155" y="110"/>
                    </a:cubicBezTo>
                    <a:cubicBezTo>
                      <a:pt x="152" y="150"/>
                      <a:pt x="151" y="151"/>
                      <a:pt x="120" y="151"/>
                    </a:cubicBezTo>
                    <a:cubicBezTo>
                      <a:pt x="100" y="151"/>
                      <a:pt x="95" y="148"/>
                      <a:pt x="95" y="135"/>
                    </a:cubicBezTo>
                    <a:lnTo>
                      <a:pt x="95" y="134"/>
                    </a:lnTo>
                    <a:lnTo>
                      <a:pt x="95" y="98"/>
                    </a:lnTo>
                    <a:lnTo>
                      <a:pt x="70" y="98"/>
                    </a:lnTo>
                    <a:cubicBezTo>
                      <a:pt x="66" y="113"/>
                      <a:pt x="61" y="122"/>
                      <a:pt x="51" y="132"/>
                    </a:cubicBezTo>
                    <a:cubicBezTo>
                      <a:pt x="41" y="141"/>
                      <a:pt x="28" y="148"/>
                      <a:pt x="11" y="154"/>
                    </a:cubicBezTo>
                    <a:cubicBezTo>
                      <a:pt x="8" y="147"/>
                      <a:pt x="6" y="144"/>
                      <a:pt x="0" y="138"/>
                    </a:cubicBezTo>
                    <a:cubicBezTo>
                      <a:pt x="20" y="131"/>
                      <a:pt x="30" y="126"/>
                      <a:pt x="38" y="119"/>
                    </a:cubicBezTo>
                    <a:cubicBezTo>
                      <a:pt x="45" y="114"/>
                      <a:pt x="49" y="107"/>
                      <a:pt x="52" y="98"/>
                    </a:cubicBezTo>
                    <a:lnTo>
                      <a:pt x="29" y="98"/>
                    </a:lnTo>
                    <a:cubicBezTo>
                      <a:pt x="20" y="98"/>
                      <a:pt x="15" y="98"/>
                      <a:pt x="10" y="99"/>
                    </a:cubicBezTo>
                    <a:lnTo>
                      <a:pt x="10" y="80"/>
                    </a:lnTo>
                    <a:cubicBezTo>
                      <a:pt x="15" y="81"/>
                      <a:pt x="20" y="81"/>
                      <a:pt x="28" y="81"/>
                    </a:cubicBezTo>
                    <a:lnTo>
                      <a:pt x="55" y="81"/>
                    </a:lnTo>
                    <a:cubicBezTo>
                      <a:pt x="56" y="77"/>
                      <a:pt x="56" y="74"/>
                      <a:pt x="56" y="71"/>
                    </a:cubicBezTo>
                    <a:cubicBezTo>
                      <a:pt x="56" y="68"/>
                      <a:pt x="56" y="65"/>
                      <a:pt x="55" y="62"/>
                    </a:cubicBezTo>
                    <a:lnTo>
                      <a:pt x="75" y="62"/>
                    </a:lnTo>
                    <a:cubicBezTo>
                      <a:pt x="74" y="65"/>
                      <a:pt x="74" y="66"/>
                      <a:pt x="74" y="75"/>
                    </a:cubicBezTo>
                    <a:cubicBezTo>
                      <a:pt x="74" y="78"/>
                      <a:pt x="74" y="79"/>
                      <a:pt x="73" y="81"/>
                    </a:cubicBezTo>
                    <a:lnTo>
                      <a:pt x="96" y="8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1C6F8158-D835-4216-BC68-509181166F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1901" y="151524"/>
                <a:ext cx="87635" cy="93821"/>
              </a:xfrm>
              <a:custGeom>
                <a:avLst/>
                <a:gdLst>
                  <a:gd name="T0" fmla="*/ 93 w 142"/>
                  <a:gd name="T1" fmla="*/ 43 h 150"/>
                  <a:gd name="T2" fmla="*/ 124 w 142"/>
                  <a:gd name="T3" fmla="*/ 34 h 150"/>
                  <a:gd name="T4" fmla="*/ 93 w 142"/>
                  <a:gd name="T5" fmla="*/ 43 h 150"/>
                  <a:gd name="T6" fmla="*/ 93 w 142"/>
                  <a:gd name="T7" fmla="*/ 22 h 150"/>
                  <a:gd name="T8" fmla="*/ 124 w 142"/>
                  <a:gd name="T9" fmla="*/ 13 h 150"/>
                  <a:gd name="T10" fmla="*/ 93 w 142"/>
                  <a:gd name="T11" fmla="*/ 22 h 150"/>
                  <a:gd name="T12" fmla="*/ 142 w 142"/>
                  <a:gd name="T13" fmla="*/ 129 h 150"/>
                  <a:gd name="T14" fmla="*/ 107 w 142"/>
                  <a:gd name="T15" fmla="*/ 148 h 150"/>
                  <a:gd name="T16" fmla="*/ 118 w 142"/>
                  <a:gd name="T17" fmla="*/ 131 h 150"/>
                  <a:gd name="T18" fmla="*/ 124 w 142"/>
                  <a:gd name="T19" fmla="*/ 56 h 150"/>
                  <a:gd name="T20" fmla="*/ 76 w 142"/>
                  <a:gd name="T21" fmla="*/ 56 h 150"/>
                  <a:gd name="T22" fmla="*/ 76 w 142"/>
                  <a:gd name="T23" fmla="*/ 15 h 150"/>
                  <a:gd name="T24" fmla="*/ 93 w 142"/>
                  <a:gd name="T25" fmla="*/ 0 h 150"/>
                  <a:gd name="T26" fmla="*/ 142 w 142"/>
                  <a:gd name="T27" fmla="*/ 0 h 150"/>
                  <a:gd name="T28" fmla="*/ 142 w 142"/>
                  <a:gd name="T29" fmla="*/ 129 h 150"/>
                  <a:gd name="T30" fmla="*/ 62 w 142"/>
                  <a:gd name="T31" fmla="*/ 77 h 150"/>
                  <a:gd name="T32" fmla="*/ 79 w 142"/>
                  <a:gd name="T33" fmla="*/ 93 h 150"/>
                  <a:gd name="T34" fmla="*/ 62 w 142"/>
                  <a:gd name="T35" fmla="*/ 77 h 150"/>
                  <a:gd name="T36" fmla="*/ 46 w 142"/>
                  <a:gd name="T37" fmla="*/ 93 h 150"/>
                  <a:gd name="T38" fmla="*/ 30 w 142"/>
                  <a:gd name="T39" fmla="*/ 78 h 150"/>
                  <a:gd name="T40" fmla="*/ 47 w 142"/>
                  <a:gd name="T41" fmla="*/ 64 h 150"/>
                  <a:gd name="T42" fmla="*/ 113 w 142"/>
                  <a:gd name="T43" fmla="*/ 63 h 150"/>
                  <a:gd name="T44" fmla="*/ 95 w 142"/>
                  <a:gd name="T45" fmla="*/ 77 h 150"/>
                  <a:gd name="T46" fmla="*/ 98 w 142"/>
                  <a:gd name="T47" fmla="*/ 93 h 150"/>
                  <a:gd name="T48" fmla="*/ 115 w 142"/>
                  <a:gd name="T49" fmla="*/ 107 h 150"/>
                  <a:gd name="T50" fmla="*/ 95 w 142"/>
                  <a:gd name="T51" fmla="*/ 106 h 150"/>
                  <a:gd name="T52" fmla="*/ 96 w 142"/>
                  <a:gd name="T53" fmla="*/ 146 h 150"/>
                  <a:gd name="T54" fmla="*/ 79 w 142"/>
                  <a:gd name="T55" fmla="*/ 131 h 150"/>
                  <a:gd name="T56" fmla="*/ 61 w 142"/>
                  <a:gd name="T57" fmla="*/ 106 h 150"/>
                  <a:gd name="T58" fmla="*/ 27 w 142"/>
                  <a:gd name="T59" fmla="*/ 136 h 150"/>
                  <a:gd name="T60" fmla="*/ 27 w 142"/>
                  <a:gd name="T61" fmla="*/ 107 h 150"/>
                  <a:gd name="T62" fmla="*/ 45 w 142"/>
                  <a:gd name="T63" fmla="*/ 93 h 150"/>
                  <a:gd name="T64" fmla="*/ 18 w 142"/>
                  <a:gd name="T65" fmla="*/ 43 h 150"/>
                  <a:gd name="T66" fmla="*/ 48 w 142"/>
                  <a:gd name="T67" fmla="*/ 43 h 150"/>
                  <a:gd name="T68" fmla="*/ 18 w 142"/>
                  <a:gd name="T69" fmla="*/ 34 h 150"/>
                  <a:gd name="T70" fmla="*/ 18 w 142"/>
                  <a:gd name="T71" fmla="*/ 22 h 150"/>
                  <a:gd name="T72" fmla="*/ 48 w 142"/>
                  <a:gd name="T73" fmla="*/ 22 h 150"/>
                  <a:gd name="T74" fmla="*/ 18 w 142"/>
                  <a:gd name="T75" fmla="*/ 13 h 150"/>
                  <a:gd name="T76" fmla="*/ 18 w 142"/>
                  <a:gd name="T77" fmla="*/ 129 h 150"/>
                  <a:gd name="T78" fmla="*/ 19 w 142"/>
                  <a:gd name="T79" fmla="*/ 150 h 150"/>
                  <a:gd name="T80" fmla="*/ 1 w 142"/>
                  <a:gd name="T81" fmla="*/ 129 h 150"/>
                  <a:gd name="T82" fmla="*/ 0 w 142"/>
                  <a:gd name="T83" fmla="*/ 0 h 150"/>
                  <a:gd name="T84" fmla="*/ 48 w 142"/>
                  <a:gd name="T85" fmla="*/ 0 h 150"/>
                  <a:gd name="T86" fmla="*/ 64 w 142"/>
                  <a:gd name="T87" fmla="*/ 15 h 150"/>
                  <a:gd name="T88" fmla="*/ 65 w 142"/>
                  <a:gd name="T89" fmla="*/ 56 h 150"/>
                  <a:gd name="T90" fmla="*/ 18 w 142"/>
                  <a:gd name="T91" fmla="*/ 5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150">
                    <a:moveTo>
                      <a:pt x="93" y="43"/>
                    </a:moveTo>
                    <a:lnTo>
                      <a:pt x="93" y="43"/>
                    </a:lnTo>
                    <a:lnTo>
                      <a:pt x="124" y="43"/>
                    </a:lnTo>
                    <a:lnTo>
                      <a:pt x="124" y="34"/>
                    </a:lnTo>
                    <a:lnTo>
                      <a:pt x="93" y="34"/>
                    </a:lnTo>
                    <a:lnTo>
                      <a:pt x="93" y="43"/>
                    </a:lnTo>
                    <a:close/>
                    <a:moveTo>
                      <a:pt x="93" y="22"/>
                    </a:moveTo>
                    <a:lnTo>
                      <a:pt x="93" y="22"/>
                    </a:lnTo>
                    <a:lnTo>
                      <a:pt x="124" y="22"/>
                    </a:lnTo>
                    <a:lnTo>
                      <a:pt x="124" y="13"/>
                    </a:lnTo>
                    <a:lnTo>
                      <a:pt x="93" y="13"/>
                    </a:lnTo>
                    <a:lnTo>
                      <a:pt x="93" y="22"/>
                    </a:lnTo>
                    <a:close/>
                    <a:moveTo>
                      <a:pt x="142" y="129"/>
                    </a:moveTo>
                    <a:lnTo>
                      <a:pt x="142" y="129"/>
                    </a:lnTo>
                    <a:cubicBezTo>
                      <a:pt x="142" y="144"/>
                      <a:pt x="137" y="148"/>
                      <a:pt x="118" y="148"/>
                    </a:cubicBezTo>
                    <a:cubicBezTo>
                      <a:pt x="115" y="148"/>
                      <a:pt x="112" y="148"/>
                      <a:pt x="107" y="148"/>
                    </a:cubicBezTo>
                    <a:cubicBezTo>
                      <a:pt x="106" y="140"/>
                      <a:pt x="105" y="136"/>
                      <a:pt x="102" y="130"/>
                    </a:cubicBezTo>
                    <a:cubicBezTo>
                      <a:pt x="108" y="131"/>
                      <a:pt x="114" y="131"/>
                      <a:pt x="118" y="131"/>
                    </a:cubicBezTo>
                    <a:cubicBezTo>
                      <a:pt x="123" y="131"/>
                      <a:pt x="124" y="131"/>
                      <a:pt x="124" y="127"/>
                    </a:cubicBezTo>
                    <a:lnTo>
                      <a:pt x="124" y="56"/>
                    </a:lnTo>
                    <a:lnTo>
                      <a:pt x="91" y="56"/>
                    </a:lnTo>
                    <a:cubicBezTo>
                      <a:pt x="85" y="56"/>
                      <a:pt x="80" y="56"/>
                      <a:pt x="76" y="56"/>
                    </a:cubicBezTo>
                    <a:cubicBezTo>
                      <a:pt x="76" y="51"/>
                      <a:pt x="76" y="49"/>
                      <a:pt x="76" y="41"/>
                    </a:cubicBezTo>
                    <a:lnTo>
                      <a:pt x="76" y="15"/>
                    </a:lnTo>
                    <a:cubicBezTo>
                      <a:pt x="76" y="9"/>
                      <a:pt x="76" y="5"/>
                      <a:pt x="76" y="0"/>
                    </a:cubicBezTo>
                    <a:cubicBezTo>
                      <a:pt x="81" y="0"/>
                      <a:pt x="84" y="0"/>
                      <a:pt x="93" y="0"/>
                    </a:cubicBezTo>
                    <a:lnTo>
                      <a:pt x="125" y="0"/>
                    </a:lnTo>
                    <a:cubicBezTo>
                      <a:pt x="133" y="0"/>
                      <a:pt x="138" y="0"/>
                      <a:pt x="142" y="0"/>
                    </a:cubicBezTo>
                    <a:cubicBezTo>
                      <a:pt x="142" y="6"/>
                      <a:pt x="142" y="10"/>
                      <a:pt x="142" y="18"/>
                    </a:cubicBezTo>
                    <a:lnTo>
                      <a:pt x="142" y="129"/>
                    </a:lnTo>
                    <a:close/>
                    <a:moveTo>
                      <a:pt x="62" y="77"/>
                    </a:moveTo>
                    <a:lnTo>
                      <a:pt x="62" y="77"/>
                    </a:lnTo>
                    <a:cubicBezTo>
                      <a:pt x="62" y="85"/>
                      <a:pt x="62" y="85"/>
                      <a:pt x="62" y="93"/>
                    </a:cubicBezTo>
                    <a:lnTo>
                      <a:pt x="79" y="93"/>
                    </a:lnTo>
                    <a:lnTo>
                      <a:pt x="79" y="77"/>
                    </a:lnTo>
                    <a:lnTo>
                      <a:pt x="62" y="77"/>
                    </a:lnTo>
                    <a:close/>
                    <a:moveTo>
                      <a:pt x="46" y="93"/>
                    </a:moveTo>
                    <a:lnTo>
                      <a:pt x="46" y="93"/>
                    </a:lnTo>
                    <a:cubicBezTo>
                      <a:pt x="47" y="87"/>
                      <a:pt x="47" y="85"/>
                      <a:pt x="47" y="77"/>
                    </a:cubicBezTo>
                    <a:cubicBezTo>
                      <a:pt x="39" y="77"/>
                      <a:pt x="34" y="77"/>
                      <a:pt x="30" y="78"/>
                    </a:cubicBezTo>
                    <a:lnTo>
                      <a:pt x="30" y="63"/>
                    </a:lnTo>
                    <a:cubicBezTo>
                      <a:pt x="34" y="63"/>
                      <a:pt x="39" y="64"/>
                      <a:pt x="47" y="64"/>
                    </a:cubicBezTo>
                    <a:lnTo>
                      <a:pt x="95" y="64"/>
                    </a:lnTo>
                    <a:cubicBezTo>
                      <a:pt x="104" y="64"/>
                      <a:pt x="108" y="63"/>
                      <a:pt x="113" y="63"/>
                    </a:cubicBezTo>
                    <a:lnTo>
                      <a:pt x="113" y="78"/>
                    </a:lnTo>
                    <a:cubicBezTo>
                      <a:pt x="108" y="77"/>
                      <a:pt x="104" y="77"/>
                      <a:pt x="95" y="77"/>
                    </a:cubicBezTo>
                    <a:lnTo>
                      <a:pt x="95" y="93"/>
                    </a:lnTo>
                    <a:lnTo>
                      <a:pt x="98" y="93"/>
                    </a:lnTo>
                    <a:cubicBezTo>
                      <a:pt x="106" y="93"/>
                      <a:pt x="110" y="92"/>
                      <a:pt x="115" y="92"/>
                    </a:cubicBezTo>
                    <a:lnTo>
                      <a:pt x="115" y="107"/>
                    </a:lnTo>
                    <a:cubicBezTo>
                      <a:pt x="110" y="107"/>
                      <a:pt x="106" y="106"/>
                      <a:pt x="98" y="106"/>
                    </a:cubicBezTo>
                    <a:lnTo>
                      <a:pt x="95" y="106"/>
                    </a:lnTo>
                    <a:lnTo>
                      <a:pt x="95" y="131"/>
                    </a:lnTo>
                    <a:cubicBezTo>
                      <a:pt x="95" y="139"/>
                      <a:pt x="95" y="142"/>
                      <a:pt x="96" y="146"/>
                    </a:cubicBezTo>
                    <a:lnTo>
                      <a:pt x="79" y="146"/>
                    </a:lnTo>
                    <a:cubicBezTo>
                      <a:pt x="79" y="141"/>
                      <a:pt x="79" y="138"/>
                      <a:pt x="79" y="131"/>
                    </a:cubicBezTo>
                    <a:lnTo>
                      <a:pt x="79" y="106"/>
                    </a:lnTo>
                    <a:lnTo>
                      <a:pt x="61" y="106"/>
                    </a:lnTo>
                    <a:cubicBezTo>
                      <a:pt x="59" y="124"/>
                      <a:pt x="53" y="135"/>
                      <a:pt x="40" y="148"/>
                    </a:cubicBezTo>
                    <a:cubicBezTo>
                      <a:pt x="36" y="143"/>
                      <a:pt x="33" y="140"/>
                      <a:pt x="27" y="136"/>
                    </a:cubicBezTo>
                    <a:cubicBezTo>
                      <a:pt x="38" y="128"/>
                      <a:pt x="43" y="120"/>
                      <a:pt x="45" y="106"/>
                    </a:cubicBezTo>
                    <a:cubicBezTo>
                      <a:pt x="36" y="106"/>
                      <a:pt x="31" y="107"/>
                      <a:pt x="27" y="107"/>
                    </a:cubicBezTo>
                    <a:lnTo>
                      <a:pt x="27" y="92"/>
                    </a:lnTo>
                    <a:cubicBezTo>
                      <a:pt x="32" y="92"/>
                      <a:pt x="36" y="93"/>
                      <a:pt x="45" y="93"/>
                    </a:cubicBezTo>
                    <a:lnTo>
                      <a:pt x="46" y="93"/>
                    </a:lnTo>
                    <a:close/>
                    <a:moveTo>
                      <a:pt x="18" y="43"/>
                    </a:moveTo>
                    <a:lnTo>
                      <a:pt x="18" y="43"/>
                    </a:lnTo>
                    <a:lnTo>
                      <a:pt x="48" y="43"/>
                    </a:lnTo>
                    <a:lnTo>
                      <a:pt x="48" y="34"/>
                    </a:lnTo>
                    <a:lnTo>
                      <a:pt x="18" y="34"/>
                    </a:lnTo>
                    <a:lnTo>
                      <a:pt x="18" y="43"/>
                    </a:lnTo>
                    <a:close/>
                    <a:moveTo>
                      <a:pt x="18" y="22"/>
                    </a:moveTo>
                    <a:lnTo>
                      <a:pt x="18" y="22"/>
                    </a:lnTo>
                    <a:lnTo>
                      <a:pt x="48" y="22"/>
                    </a:lnTo>
                    <a:lnTo>
                      <a:pt x="48" y="13"/>
                    </a:lnTo>
                    <a:lnTo>
                      <a:pt x="18" y="13"/>
                    </a:lnTo>
                    <a:lnTo>
                      <a:pt x="18" y="22"/>
                    </a:lnTo>
                    <a:close/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18" y="139"/>
                      <a:pt x="19" y="145"/>
                      <a:pt x="19" y="150"/>
                    </a:cubicBezTo>
                    <a:lnTo>
                      <a:pt x="0" y="150"/>
                    </a:lnTo>
                    <a:cubicBezTo>
                      <a:pt x="0" y="145"/>
                      <a:pt x="1" y="139"/>
                      <a:pt x="1" y="129"/>
                    </a:cubicBezTo>
                    <a:lnTo>
                      <a:pt x="1" y="19"/>
                    </a:lnTo>
                    <a:cubicBezTo>
                      <a:pt x="1" y="10"/>
                      <a:pt x="0" y="5"/>
                      <a:pt x="0" y="0"/>
                    </a:cubicBezTo>
                    <a:cubicBezTo>
                      <a:pt x="5" y="0"/>
                      <a:pt x="9" y="0"/>
                      <a:pt x="17" y="0"/>
                    </a:cubicBezTo>
                    <a:lnTo>
                      <a:pt x="48" y="0"/>
                    </a:lnTo>
                    <a:cubicBezTo>
                      <a:pt x="56" y="0"/>
                      <a:pt x="60" y="0"/>
                      <a:pt x="65" y="0"/>
                    </a:cubicBezTo>
                    <a:cubicBezTo>
                      <a:pt x="64" y="5"/>
                      <a:pt x="64" y="9"/>
                      <a:pt x="64" y="15"/>
                    </a:cubicBezTo>
                    <a:lnTo>
                      <a:pt x="64" y="41"/>
                    </a:lnTo>
                    <a:cubicBezTo>
                      <a:pt x="64" y="49"/>
                      <a:pt x="64" y="52"/>
                      <a:pt x="65" y="56"/>
                    </a:cubicBezTo>
                    <a:cubicBezTo>
                      <a:pt x="60" y="56"/>
                      <a:pt x="55" y="56"/>
                      <a:pt x="49" y="56"/>
                    </a:cubicBezTo>
                    <a:lnTo>
                      <a:pt x="18" y="56"/>
                    </a:lnTo>
                    <a:lnTo>
                      <a:pt x="18" y="12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61FF937C-EB85-458A-8F85-871D95CED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9845" y="151524"/>
                <a:ext cx="97944" cy="94851"/>
              </a:xfrm>
              <a:custGeom>
                <a:avLst/>
                <a:gdLst>
                  <a:gd name="T0" fmla="*/ 68 w 159"/>
                  <a:gd name="T1" fmla="*/ 81 h 151"/>
                  <a:gd name="T2" fmla="*/ 88 w 159"/>
                  <a:gd name="T3" fmla="*/ 85 h 151"/>
                  <a:gd name="T4" fmla="*/ 69 w 159"/>
                  <a:gd name="T5" fmla="*/ 67 h 151"/>
                  <a:gd name="T6" fmla="*/ 105 w 159"/>
                  <a:gd name="T7" fmla="*/ 52 h 151"/>
                  <a:gd name="T8" fmla="*/ 108 w 159"/>
                  <a:gd name="T9" fmla="*/ 52 h 151"/>
                  <a:gd name="T10" fmla="*/ 52 w 159"/>
                  <a:gd name="T11" fmla="*/ 52 h 151"/>
                  <a:gd name="T12" fmla="*/ 105 w 159"/>
                  <a:gd name="T13" fmla="*/ 52 h 151"/>
                  <a:gd name="T14" fmla="*/ 38 w 159"/>
                  <a:gd name="T15" fmla="*/ 17 h 151"/>
                  <a:gd name="T16" fmla="*/ 46 w 159"/>
                  <a:gd name="T17" fmla="*/ 35 h 151"/>
                  <a:gd name="T18" fmla="*/ 38 w 159"/>
                  <a:gd name="T19" fmla="*/ 17 h 151"/>
                  <a:gd name="T20" fmla="*/ 51 w 159"/>
                  <a:gd name="T21" fmla="*/ 67 h 151"/>
                  <a:gd name="T22" fmla="*/ 40 w 159"/>
                  <a:gd name="T23" fmla="*/ 61 h 151"/>
                  <a:gd name="T24" fmla="*/ 0 w 159"/>
                  <a:gd name="T25" fmla="*/ 61 h 151"/>
                  <a:gd name="T26" fmla="*/ 9 w 159"/>
                  <a:gd name="T27" fmla="*/ 23 h 151"/>
                  <a:gd name="T28" fmla="*/ 28 w 159"/>
                  <a:gd name="T29" fmla="*/ 17 h 151"/>
                  <a:gd name="T30" fmla="*/ 42 w 159"/>
                  <a:gd name="T31" fmla="*/ 1 h 151"/>
                  <a:gd name="T32" fmla="*/ 87 w 159"/>
                  <a:gd name="T33" fmla="*/ 0 h 151"/>
                  <a:gd name="T34" fmla="*/ 107 w 159"/>
                  <a:gd name="T35" fmla="*/ 8 h 151"/>
                  <a:gd name="T36" fmla="*/ 112 w 159"/>
                  <a:gd name="T37" fmla="*/ 1 h 151"/>
                  <a:gd name="T38" fmla="*/ 121 w 159"/>
                  <a:gd name="T39" fmla="*/ 17 h 151"/>
                  <a:gd name="T40" fmla="*/ 119 w 159"/>
                  <a:gd name="T41" fmla="*/ 37 h 151"/>
                  <a:gd name="T42" fmla="*/ 151 w 159"/>
                  <a:gd name="T43" fmla="*/ 26 h 151"/>
                  <a:gd name="T44" fmla="*/ 132 w 159"/>
                  <a:gd name="T45" fmla="*/ 46 h 151"/>
                  <a:gd name="T46" fmla="*/ 149 w 159"/>
                  <a:gd name="T47" fmla="*/ 76 h 151"/>
                  <a:gd name="T48" fmla="*/ 121 w 159"/>
                  <a:gd name="T49" fmla="*/ 68 h 151"/>
                  <a:gd name="T50" fmla="*/ 105 w 159"/>
                  <a:gd name="T51" fmla="*/ 85 h 151"/>
                  <a:gd name="T52" fmla="*/ 150 w 159"/>
                  <a:gd name="T53" fmla="*/ 84 h 151"/>
                  <a:gd name="T54" fmla="*/ 132 w 159"/>
                  <a:gd name="T55" fmla="*/ 101 h 151"/>
                  <a:gd name="T56" fmla="*/ 105 w 159"/>
                  <a:gd name="T57" fmla="*/ 126 h 151"/>
                  <a:gd name="T58" fmla="*/ 119 w 159"/>
                  <a:gd name="T59" fmla="*/ 132 h 151"/>
                  <a:gd name="T60" fmla="*/ 137 w 159"/>
                  <a:gd name="T61" fmla="*/ 112 h 151"/>
                  <a:gd name="T62" fmla="*/ 116 w 159"/>
                  <a:gd name="T63" fmla="*/ 148 h 151"/>
                  <a:gd name="T64" fmla="*/ 88 w 159"/>
                  <a:gd name="T65" fmla="*/ 101 h 151"/>
                  <a:gd name="T66" fmla="*/ 56 w 159"/>
                  <a:gd name="T67" fmla="*/ 125 h 151"/>
                  <a:gd name="T68" fmla="*/ 5 w 159"/>
                  <a:gd name="T69" fmla="*/ 135 h 151"/>
                  <a:gd name="T70" fmla="*/ 48 w 159"/>
                  <a:gd name="T71" fmla="*/ 101 h 151"/>
                  <a:gd name="T72" fmla="*/ 9 w 159"/>
                  <a:gd name="T73" fmla="*/ 102 h 151"/>
                  <a:gd name="T74" fmla="*/ 26 w 159"/>
                  <a:gd name="T75" fmla="*/ 85 h 151"/>
                  <a:gd name="T76" fmla="*/ 51 w 159"/>
                  <a:gd name="T77" fmla="*/ 8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9" h="151">
                    <a:moveTo>
                      <a:pt x="68" y="81"/>
                    </a:moveTo>
                    <a:lnTo>
                      <a:pt x="68" y="81"/>
                    </a:lnTo>
                    <a:lnTo>
                      <a:pt x="68" y="85"/>
                    </a:lnTo>
                    <a:lnTo>
                      <a:pt x="88" y="85"/>
                    </a:lnTo>
                    <a:lnTo>
                      <a:pt x="88" y="67"/>
                    </a:lnTo>
                    <a:lnTo>
                      <a:pt x="69" y="67"/>
                    </a:lnTo>
                    <a:lnTo>
                      <a:pt x="68" y="81"/>
                    </a:lnTo>
                    <a:close/>
                    <a:moveTo>
                      <a:pt x="105" y="52"/>
                    </a:moveTo>
                    <a:lnTo>
                      <a:pt x="105" y="52"/>
                    </a:lnTo>
                    <a:lnTo>
                      <a:pt x="108" y="52"/>
                    </a:lnTo>
                    <a:cubicBezTo>
                      <a:pt x="96" y="42"/>
                      <a:pt x="89" y="34"/>
                      <a:pt x="80" y="21"/>
                    </a:cubicBezTo>
                    <a:cubicBezTo>
                      <a:pt x="71" y="34"/>
                      <a:pt x="64" y="42"/>
                      <a:pt x="52" y="52"/>
                    </a:cubicBezTo>
                    <a:lnTo>
                      <a:pt x="56" y="52"/>
                    </a:lnTo>
                    <a:lnTo>
                      <a:pt x="105" y="52"/>
                    </a:lnTo>
                    <a:close/>
                    <a:moveTo>
                      <a:pt x="38" y="17"/>
                    </a:moveTo>
                    <a:lnTo>
                      <a:pt x="38" y="17"/>
                    </a:lnTo>
                    <a:cubicBezTo>
                      <a:pt x="35" y="17"/>
                      <a:pt x="31" y="17"/>
                      <a:pt x="28" y="17"/>
                    </a:cubicBezTo>
                    <a:cubicBezTo>
                      <a:pt x="37" y="25"/>
                      <a:pt x="41" y="28"/>
                      <a:pt x="46" y="35"/>
                    </a:cubicBezTo>
                    <a:cubicBezTo>
                      <a:pt x="53" y="28"/>
                      <a:pt x="57" y="24"/>
                      <a:pt x="62" y="17"/>
                    </a:cubicBezTo>
                    <a:lnTo>
                      <a:pt x="38" y="17"/>
                    </a:lnTo>
                    <a:close/>
                    <a:moveTo>
                      <a:pt x="51" y="67"/>
                    </a:moveTo>
                    <a:lnTo>
                      <a:pt x="51" y="67"/>
                    </a:lnTo>
                    <a:cubicBezTo>
                      <a:pt x="46" y="67"/>
                      <a:pt x="44" y="68"/>
                      <a:pt x="40" y="68"/>
                    </a:cubicBezTo>
                    <a:lnTo>
                      <a:pt x="40" y="61"/>
                    </a:lnTo>
                    <a:cubicBezTo>
                      <a:pt x="30" y="67"/>
                      <a:pt x="23" y="71"/>
                      <a:pt x="10" y="77"/>
                    </a:cubicBezTo>
                    <a:cubicBezTo>
                      <a:pt x="7" y="71"/>
                      <a:pt x="5" y="67"/>
                      <a:pt x="0" y="61"/>
                    </a:cubicBezTo>
                    <a:cubicBezTo>
                      <a:pt x="13" y="57"/>
                      <a:pt x="21" y="53"/>
                      <a:pt x="32" y="45"/>
                    </a:cubicBezTo>
                    <a:cubicBezTo>
                      <a:pt x="23" y="34"/>
                      <a:pt x="17" y="29"/>
                      <a:pt x="9" y="23"/>
                    </a:cubicBezTo>
                    <a:lnTo>
                      <a:pt x="22" y="13"/>
                    </a:lnTo>
                    <a:cubicBezTo>
                      <a:pt x="25" y="15"/>
                      <a:pt x="25" y="15"/>
                      <a:pt x="28" y="17"/>
                    </a:cubicBezTo>
                    <a:lnTo>
                      <a:pt x="28" y="0"/>
                    </a:lnTo>
                    <a:cubicBezTo>
                      <a:pt x="31" y="0"/>
                      <a:pt x="36" y="1"/>
                      <a:pt x="42" y="1"/>
                    </a:cubicBezTo>
                    <a:lnTo>
                      <a:pt x="73" y="1"/>
                    </a:lnTo>
                    <a:cubicBezTo>
                      <a:pt x="81" y="1"/>
                      <a:pt x="83" y="1"/>
                      <a:pt x="87" y="0"/>
                    </a:cubicBezTo>
                    <a:cubicBezTo>
                      <a:pt x="89" y="7"/>
                      <a:pt x="91" y="11"/>
                      <a:pt x="98" y="18"/>
                    </a:cubicBezTo>
                    <a:cubicBezTo>
                      <a:pt x="103" y="13"/>
                      <a:pt x="104" y="12"/>
                      <a:pt x="107" y="8"/>
                    </a:cubicBezTo>
                    <a:cubicBezTo>
                      <a:pt x="110" y="5"/>
                      <a:pt x="110" y="4"/>
                      <a:pt x="111" y="3"/>
                    </a:cubicBezTo>
                    <a:cubicBezTo>
                      <a:pt x="112" y="1"/>
                      <a:pt x="112" y="1"/>
                      <a:pt x="112" y="1"/>
                    </a:cubicBezTo>
                    <a:lnTo>
                      <a:pt x="128" y="9"/>
                    </a:lnTo>
                    <a:cubicBezTo>
                      <a:pt x="127" y="10"/>
                      <a:pt x="125" y="12"/>
                      <a:pt x="121" y="17"/>
                    </a:cubicBezTo>
                    <a:cubicBezTo>
                      <a:pt x="118" y="20"/>
                      <a:pt x="113" y="26"/>
                      <a:pt x="109" y="29"/>
                    </a:cubicBezTo>
                    <a:cubicBezTo>
                      <a:pt x="113" y="33"/>
                      <a:pt x="115" y="35"/>
                      <a:pt x="119" y="37"/>
                    </a:cubicBezTo>
                    <a:cubicBezTo>
                      <a:pt x="126" y="31"/>
                      <a:pt x="132" y="24"/>
                      <a:pt x="136" y="17"/>
                    </a:cubicBezTo>
                    <a:lnTo>
                      <a:pt x="151" y="26"/>
                    </a:lnTo>
                    <a:cubicBezTo>
                      <a:pt x="150" y="27"/>
                      <a:pt x="150" y="27"/>
                      <a:pt x="147" y="31"/>
                    </a:cubicBezTo>
                    <a:cubicBezTo>
                      <a:pt x="142" y="36"/>
                      <a:pt x="138" y="41"/>
                      <a:pt x="132" y="46"/>
                    </a:cubicBezTo>
                    <a:cubicBezTo>
                      <a:pt x="141" y="52"/>
                      <a:pt x="146" y="55"/>
                      <a:pt x="159" y="59"/>
                    </a:cubicBezTo>
                    <a:cubicBezTo>
                      <a:pt x="155" y="64"/>
                      <a:pt x="154" y="66"/>
                      <a:pt x="149" y="76"/>
                    </a:cubicBezTo>
                    <a:cubicBezTo>
                      <a:pt x="135" y="69"/>
                      <a:pt x="131" y="67"/>
                      <a:pt x="121" y="61"/>
                    </a:cubicBezTo>
                    <a:lnTo>
                      <a:pt x="121" y="68"/>
                    </a:lnTo>
                    <a:cubicBezTo>
                      <a:pt x="116" y="67"/>
                      <a:pt x="113" y="67"/>
                      <a:pt x="105" y="67"/>
                    </a:cubicBezTo>
                    <a:lnTo>
                      <a:pt x="105" y="85"/>
                    </a:lnTo>
                    <a:lnTo>
                      <a:pt x="132" y="85"/>
                    </a:lnTo>
                    <a:cubicBezTo>
                      <a:pt x="140" y="85"/>
                      <a:pt x="145" y="85"/>
                      <a:pt x="150" y="84"/>
                    </a:cubicBezTo>
                    <a:lnTo>
                      <a:pt x="150" y="102"/>
                    </a:lnTo>
                    <a:cubicBezTo>
                      <a:pt x="144" y="102"/>
                      <a:pt x="140" y="101"/>
                      <a:pt x="132" y="101"/>
                    </a:cubicBezTo>
                    <a:lnTo>
                      <a:pt x="105" y="101"/>
                    </a:lnTo>
                    <a:lnTo>
                      <a:pt x="105" y="126"/>
                    </a:lnTo>
                    <a:cubicBezTo>
                      <a:pt x="105" y="130"/>
                      <a:pt x="106" y="130"/>
                      <a:pt x="108" y="131"/>
                    </a:cubicBezTo>
                    <a:cubicBezTo>
                      <a:pt x="110" y="131"/>
                      <a:pt x="113" y="132"/>
                      <a:pt x="119" y="132"/>
                    </a:cubicBezTo>
                    <a:cubicBezTo>
                      <a:pt x="128" y="132"/>
                      <a:pt x="132" y="131"/>
                      <a:pt x="134" y="128"/>
                    </a:cubicBezTo>
                    <a:cubicBezTo>
                      <a:pt x="135" y="126"/>
                      <a:pt x="136" y="121"/>
                      <a:pt x="137" y="112"/>
                    </a:cubicBezTo>
                    <a:cubicBezTo>
                      <a:pt x="143" y="115"/>
                      <a:pt x="148" y="117"/>
                      <a:pt x="155" y="118"/>
                    </a:cubicBezTo>
                    <a:cubicBezTo>
                      <a:pt x="151" y="146"/>
                      <a:pt x="148" y="148"/>
                      <a:pt x="116" y="148"/>
                    </a:cubicBezTo>
                    <a:cubicBezTo>
                      <a:pt x="93" y="148"/>
                      <a:pt x="88" y="146"/>
                      <a:pt x="88" y="134"/>
                    </a:cubicBezTo>
                    <a:lnTo>
                      <a:pt x="88" y="101"/>
                    </a:lnTo>
                    <a:lnTo>
                      <a:pt x="66" y="101"/>
                    </a:lnTo>
                    <a:cubicBezTo>
                      <a:pt x="64" y="111"/>
                      <a:pt x="61" y="119"/>
                      <a:pt x="56" y="125"/>
                    </a:cubicBezTo>
                    <a:cubicBezTo>
                      <a:pt x="48" y="136"/>
                      <a:pt x="38" y="143"/>
                      <a:pt x="17" y="151"/>
                    </a:cubicBezTo>
                    <a:cubicBezTo>
                      <a:pt x="14" y="145"/>
                      <a:pt x="10" y="140"/>
                      <a:pt x="5" y="135"/>
                    </a:cubicBezTo>
                    <a:cubicBezTo>
                      <a:pt x="21" y="130"/>
                      <a:pt x="29" y="127"/>
                      <a:pt x="36" y="120"/>
                    </a:cubicBezTo>
                    <a:cubicBezTo>
                      <a:pt x="42" y="115"/>
                      <a:pt x="45" y="109"/>
                      <a:pt x="48" y="101"/>
                    </a:cubicBezTo>
                    <a:lnTo>
                      <a:pt x="26" y="101"/>
                    </a:lnTo>
                    <a:cubicBezTo>
                      <a:pt x="19" y="101"/>
                      <a:pt x="14" y="101"/>
                      <a:pt x="9" y="102"/>
                    </a:cubicBezTo>
                    <a:lnTo>
                      <a:pt x="9" y="84"/>
                    </a:lnTo>
                    <a:cubicBezTo>
                      <a:pt x="14" y="85"/>
                      <a:pt x="18" y="85"/>
                      <a:pt x="26" y="85"/>
                    </a:cubicBezTo>
                    <a:lnTo>
                      <a:pt x="50" y="85"/>
                    </a:lnTo>
                    <a:cubicBezTo>
                      <a:pt x="51" y="83"/>
                      <a:pt x="51" y="82"/>
                      <a:pt x="51" y="80"/>
                    </a:cubicBezTo>
                    <a:lnTo>
                      <a:pt x="51" y="67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423A9968-1D80-4AE2-B962-E225080456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3975" y="149462"/>
                <a:ext cx="96913" cy="94851"/>
              </a:xfrm>
              <a:custGeom>
                <a:avLst/>
                <a:gdLst>
                  <a:gd name="T0" fmla="*/ 40 w 155"/>
                  <a:gd name="T1" fmla="*/ 130 h 153"/>
                  <a:gd name="T2" fmla="*/ 58 w 155"/>
                  <a:gd name="T3" fmla="*/ 130 h 153"/>
                  <a:gd name="T4" fmla="*/ 61 w 155"/>
                  <a:gd name="T5" fmla="*/ 83 h 153"/>
                  <a:gd name="T6" fmla="*/ 42 w 155"/>
                  <a:gd name="T7" fmla="*/ 66 h 153"/>
                  <a:gd name="T8" fmla="*/ 87 w 155"/>
                  <a:gd name="T9" fmla="*/ 67 h 153"/>
                  <a:gd name="T10" fmla="*/ 67 w 155"/>
                  <a:gd name="T11" fmla="*/ 41 h 153"/>
                  <a:gd name="T12" fmla="*/ 49 w 155"/>
                  <a:gd name="T13" fmla="*/ 24 h 153"/>
                  <a:gd name="T14" fmla="*/ 87 w 155"/>
                  <a:gd name="T15" fmla="*/ 25 h 153"/>
                  <a:gd name="T16" fmla="*/ 86 w 155"/>
                  <a:gd name="T17" fmla="*/ 0 h 153"/>
                  <a:gd name="T18" fmla="*/ 105 w 155"/>
                  <a:gd name="T19" fmla="*/ 17 h 153"/>
                  <a:gd name="T20" fmla="*/ 132 w 155"/>
                  <a:gd name="T21" fmla="*/ 25 h 153"/>
                  <a:gd name="T22" fmla="*/ 149 w 155"/>
                  <a:gd name="T23" fmla="*/ 42 h 153"/>
                  <a:gd name="T24" fmla="*/ 105 w 155"/>
                  <a:gd name="T25" fmla="*/ 41 h 153"/>
                  <a:gd name="T26" fmla="*/ 137 w 155"/>
                  <a:gd name="T27" fmla="*/ 67 h 153"/>
                  <a:gd name="T28" fmla="*/ 155 w 155"/>
                  <a:gd name="T29" fmla="*/ 84 h 153"/>
                  <a:gd name="T30" fmla="*/ 98 w 155"/>
                  <a:gd name="T31" fmla="*/ 83 h 153"/>
                  <a:gd name="T32" fmla="*/ 80 w 155"/>
                  <a:gd name="T33" fmla="*/ 125 h 153"/>
                  <a:gd name="T34" fmla="*/ 123 w 155"/>
                  <a:gd name="T35" fmla="*/ 123 h 153"/>
                  <a:gd name="T36" fmla="*/ 122 w 155"/>
                  <a:gd name="T37" fmla="*/ 91 h 153"/>
                  <a:gd name="T38" fmla="*/ 139 w 155"/>
                  <a:gd name="T39" fmla="*/ 153 h 153"/>
                  <a:gd name="T40" fmla="*/ 71 w 155"/>
                  <a:gd name="T41" fmla="*/ 146 h 153"/>
                  <a:gd name="T42" fmla="*/ 40 w 155"/>
                  <a:gd name="T43" fmla="*/ 130 h 153"/>
                  <a:gd name="T44" fmla="*/ 19 w 155"/>
                  <a:gd name="T45" fmla="*/ 1 h 153"/>
                  <a:gd name="T46" fmla="*/ 36 w 155"/>
                  <a:gd name="T47" fmla="*/ 37 h 153"/>
                  <a:gd name="T48" fmla="*/ 19 w 155"/>
                  <a:gd name="T49" fmla="*/ 1 h 153"/>
                  <a:gd name="T50" fmla="*/ 40 w 155"/>
                  <a:gd name="T51" fmla="*/ 99 h 153"/>
                  <a:gd name="T52" fmla="*/ 19 w 155"/>
                  <a:gd name="T53" fmla="*/ 149 h 153"/>
                  <a:gd name="T54" fmla="*/ 1 w 155"/>
                  <a:gd name="T55" fmla="*/ 139 h 153"/>
                  <a:gd name="T56" fmla="*/ 40 w 155"/>
                  <a:gd name="T57" fmla="*/ 99 h 153"/>
                  <a:gd name="T58" fmla="*/ 10 w 155"/>
                  <a:gd name="T59" fmla="*/ 42 h 153"/>
                  <a:gd name="T60" fmla="*/ 30 w 155"/>
                  <a:gd name="T61" fmla="*/ 77 h 153"/>
                  <a:gd name="T62" fmla="*/ 10 w 155"/>
                  <a:gd name="T63" fmla="*/ 4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5" h="153">
                    <a:moveTo>
                      <a:pt x="40" y="130"/>
                    </a:moveTo>
                    <a:lnTo>
                      <a:pt x="40" y="130"/>
                    </a:lnTo>
                    <a:cubicBezTo>
                      <a:pt x="42" y="130"/>
                      <a:pt x="44" y="130"/>
                      <a:pt x="45" y="130"/>
                    </a:cubicBezTo>
                    <a:cubicBezTo>
                      <a:pt x="48" y="130"/>
                      <a:pt x="52" y="130"/>
                      <a:pt x="58" y="130"/>
                    </a:cubicBezTo>
                    <a:cubicBezTo>
                      <a:pt x="66" y="115"/>
                      <a:pt x="73" y="99"/>
                      <a:pt x="79" y="83"/>
                    </a:cubicBezTo>
                    <a:lnTo>
                      <a:pt x="61" y="83"/>
                    </a:lnTo>
                    <a:cubicBezTo>
                      <a:pt x="54" y="83"/>
                      <a:pt x="48" y="84"/>
                      <a:pt x="42" y="84"/>
                    </a:cubicBezTo>
                    <a:lnTo>
                      <a:pt x="42" y="66"/>
                    </a:lnTo>
                    <a:cubicBezTo>
                      <a:pt x="47" y="66"/>
                      <a:pt x="53" y="67"/>
                      <a:pt x="61" y="67"/>
                    </a:cubicBezTo>
                    <a:lnTo>
                      <a:pt x="87" y="67"/>
                    </a:lnTo>
                    <a:lnTo>
                      <a:pt x="87" y="41"/>
                    </a:lnTo>
                    <a:lnTo>
                      <a:pt x="67" y="41"/>
                    </a:lnTo>
                    <a:cubicBezTo>
                      <a:pt x="60" y="41"/>
                      <a:pt x="55" y="42"/>
                      <a:pt x="49" y="42"/>
                    </a:cubicBezTo>
                    <a:lnTo>
                      <a:pt x="49" y="24"/>
                    </a:lnTo>
                    <a:cubicBezTo>
                      <a:pt x="54" y="25"/>
                      <a:pt x="59" y="25"/>
                      <a:pt x="67" y="25"/>
                    </a:cubicBezTo>
                    <a:lnTo>
                      <a:pt x="87" y="25"/>
                    </a:lnTo>
                    <a:lnTo>
                      <a:pt x="87" y="17"/>
                    </a:lnTo>
                    <a:cubicBezTo>
                      <a:pt x="87" y="8"/>
                      <a:pt x="87" y="4"/>
                      <a:pt x="86" y="0"/>
                    </a:cubicBezTo>
                    <a:lnTo>
                      <a:pt x="106" y="0"/>
                    </a:lnTo>
                    <a:cubicBezTo>
                      <a:pt x="105" y="5"/>
                      <a:pt x="105" y="9"/>
                      <a:pt x="105" y="17"/>
                    </a:cubicBezTo>
                    <a:lnTo>
                      <a:pt x="105" y="25"/>
                    </a:lnTo>
                    <a:lnTo>
                      <a:pt x="132" y="25"/>
                    </a:lnTo>
                    <a:cubicBezTo>
                      <a:pt x="139" y="25"/>
                      <a:pt x="144" y="25"/>
                      <a:pt x="149" y="24"/>
                    </a:cubicBezTo>
                    <a:lnTo>
                      <a:pt x="149" y="42"/>
                    </a:lnTo>
                    <a:cubicBezTo>
                      <a:pt x="144" y="42"/>
                      <a:pt x="140" y="41"/>
                      <a:pt x="132" y="41"/>
                    </a:cubicBezTo>
                    <a:lnTo>
                      <a:pt x="105" y="41"/>
                    </a:lnTo>
                    <a:lnTo>
                      <a:pt x="105" y="67"/>
                    </a:lnTo>
                    <a:lnTo>
                      <a:pt x="137" y="67"/>
                    </a:lnTo>
                    <a:cubicBezTo>
                      <a:pt x="144" y="67"/>
                      <a:pt x="150" y="66"/>
                      <a:pt x="155" y="66"/>
                    </a:cubicBezTo>
                    <a:lnTo>
                      <a:pt x="155" y="84"/>
                    </a:lnTo>
                    <a:cubicBezTo>
                      <a:pt x="150" y="84"/>
                      <a:pt x="144" y="83"/>
                      <a:pt x="137" y="83"/>
                    </a:cubicBezTo>
                    <a:lnTo>
                      <a:pt x="98" y="83"/>
                    </a:lnTo>
                    <a:cubicBezTo>
                      <a:pt x="97" y="86"/>
                      <a:pt x="97" y="86"/>
                      <a:pt x="95" y="93"/>
                    </a:cubicBezTo>
                    <a:cubicBezTo>
                      <a:pt x="91" y="101"/>
                      <a:pt x="87" y="112"/>
                      <a:pt x="80" y="125"/>
                    </a:cubicBezTo>
                    <a:lnTo>
                      <a:pt x="78" y="128"/>
                    </a:lnTo>
                    <a:cubicBezTo>
                      <a:pt x="101" y="126"/>
                      <a:pt x="112" y="125"/>
                      <a:pt x="123" y="123"/>
                    </a:cubicBezTo>
                    <a:cubicBezTo>
                      <a:pt x="118" y="114"/>
                      <a:pt x="115" y="109"/>
                      <a:pt x="107" y="99"/>
                    </a:cubicBezTo>
                    <a:lnTo>
                      <a:pt x="122" y="91"/>
                    </a:lnTo>
                    <a:cubicBezTo>
                      <a:pt x="136" y="109"/>
                      <a:pt x="140" y="116"/>
                      <a:pt x="155" y="143"/>
                    </a:cubicBezTo>
                    <a:lnTo>
                      <a:pt x="139" y="153"/>
                    </a:lnTo>
                    <a:cubicBezTo>
                      <a:pt x="135" y="145"/>
                      <a:pt x="134" y="142"/>
                      <a:pt x="131" y="137"/>
                    </a:cubicBezTo>
                    <a:cubicBezTo>
                      <a:pt x="107" y="142"/>
                      <a:pt x="101" y="143"/>
                      <a:pt x="71" y="146"/>
                    </a:cubicBezTo>
                    <a:cubicBezTo>
                      <a:pt x="52" y="148"/>
                      <a:pt x="49" y="148"/>
                      <a:pt x="43" y="149"/>
                    </a:cubicBezTo>
                    <a:lnTo>
                      <a:pt x="40" y="130"/>
                    </a:lnTo>
                    <a:close/>
                    <a:moveTo>
                      <a:pt x="19" y="1"/>
                    </a:moveTo>
                    <a:lnTo>
                      <a:pt x="19" y="1"/>
                    </a:lnTo>
                    <a:cubicBezTo>
                      <a:pt x="30" y="8"/>
                      <a:pt x="37" y="13"/>
                      <a:pt x="47" y="22"/>
                    </a:cubicBezTo>
                    <a:lnTo>
                      <a:pt x="36" y="37"/>
                    </a:lnTo>
                    <a:cubicBezTo>
                      <a:pt x="27" y="28"/>
                      <a:pt x="19" y="21"/>
                      <a:pt x="7" y="14"/>
                    </a:cubicBezTo>
                    <a:lnTo>
                      <a:pt x="19" y="1"/>
                    </a:lnTo>
                    <a:close/>
                    <a:moveTo>
                      <a:pt x="40" y="99"/>
                    </a:moveTo>
                    <a:lnTo>
                      <a:pt x="40" y="99"/>
                    </a:lnTo>
                    <a:cubicBezTo>
                      <a:pt x="34" y="115"/>
                      <a:pt x="31" y="123"/>
                      <a:pt x="24" y="137"/>
                    </a:cubicBezTo>
                    <a:cubicBezTo>
                      <a:pt x="21" y="143"/>
                      <a:pt x="21" y="143"/>
                      <a:pt x="19" y="149"/>
                    </a:cubicBezTo>
                    <a:cubicBezTo>
                      <a:pt x="17" y="151"/>
                      <a:pt x="17" y="151"/>
                      <a:pt x="17" y="153"/>
                    </a:cubicBezTo>
                    <a:lnTo>
                      <a:pt x="1" y="139"/>
                    </a:lnTo>
                    <a:cubicBezTo>
                      <a:pt x="6" y="132"/>
                      <a:pt x="17" y="112"/>
                      <a:pt x="25" y="89"/>
                    </a:cubicBezTo>
                    <a:lnTo>
                      <a:pt x="40" y="99"/>
                    </a:lnTo>
                    <a:close/>
                    <a:moveTo>
                      <a:pt x="10" y="42"/>
                    </a:moveTo>
                    <a:lnTo>
                      <a:pt x="10" y="42"/>
                    </a:lnTo>
                    <a:cubicBezTo>
                      <a:pt x="22" y="48"/>
                      <a:pt x="28" y="53"/>
                      <a:pt x="40" y="62"/>
                    </a:cubicBezTo>
                    <a:lnTo>
                      <a:pt x="30" y="77"/>
                    </a:lnTo>
                    <a:cubicBezTo>
                      <a:pt x="19" y="68"/>
                      <a:pt x="11" y="62"/>
                      <a:pt x="0" y="55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9F05BE9D-8580-4ECD-B63E-12A7EAB48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8105" y="150494"/>
                <a:ext cx="96913" cy="94851"/>
              </a:xfrm>
              <a:custGeom>
                <a:avLst/>
                <a:gdLst>
                  <a:gd name="T0" fmla="*/ 88 w 156"/>
                  <a:gd name="T1" fmla="*/ 0 h 152"/>
                  <a:gd name="T2" fmla="*/ 88 w 156"/>
                  <a:gd name="T3" fmla="*/ 0 h 152"/>
                  <a:gd name="T4" fmla="*/ 87 w 156"/>
                  <a:gd name="T5" fmla="*/ 17 h 152"/>
                  <a:gd name="T6" fmla="*/ 104 w 156"/>
                  <a:gd name="T7" fmla="*/ 83 h 152"/>
                  <a:gd name="T8" fmla="*/ 130 w 156"/>
                  <a:gd name="T9" fmla="*/ 115 h 152"/>
                  <a:gd name="T10" fmla="*/ 156 w 156"/>
                  <a:gd name="T11" fmla="*/ 133 h 152"/>
                  <a:gd name="T12" fmla="*/ 143 w 156"/>
                  <a:gd name="T13" fmla="*/ 152 h 152"/>
                  <a:gd name="T14" fmla="*/ 100 w 156"/>
                  <a:gd name="T15" fmla="*/ 113 h 152"/>
                  <a:gd name="T16" fmla="*/ 78 w 156"/>
                  <a:gd name="T17" fmla="*/ 67 h 152"/>
                  <a:gd name="T18" fmla="*/ 65 w 156"/>
                  <a:gd name="T19" fmla="*/ 101 h 152"/>
                  <a:gd name="T20" fmla="*/ 39 w 156"/>
                  <a:gd name="T21" fmla="*/ 133 h 152"/>
                  <a:gd name="T22" fmla="*/ 13 w 156"/>
                  <a:gd name="T23" fmla="*/ 152 h 152"/>
                  <a:gd name="T24" fmla="*/ 0 w 156"/>
                  <a:gd name="T25" fmla="*/ 135 h 152"/>
                  <a:gd name="T26" fmla="*/ 37 w 156"/>
                  <a:gd name="T27" fmla="*/ 107 h 152"/>
                  <a:gd name="T28" fmla="*/ 67 w 156"/>
                  <a:gd name="T29" fmla="*/ 14 h 152"/>
                  <a:gd name="T30" fmla="*/ 67 w 156"/>
                  <a:gd name="T31" fmla="*/ 0 h 152"/>
                  <a:gd name="T32" fmla="*/ 88 w 156"/>
                  <a:gd name="T3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52">
                    <a:moveTo>
                      <a:pt x="88" y="0"/>
                    </a:moveTo>
                    <a:lnTo>
                      <a:pt x="88" y="0"/>
                    </a:lnTo>
                    <a:cubicBezTo>
                      <a:pt x="88" y="3"/>
                      <a:pt x="87" y="11"/>
                      <a:pt x="87" y="17"/>
                    </a:cubicBezTo>
                    <a:cubicBezTo>
                      <a:pt x="87" y="44"/>
                      <a:pt x="91" y="62"/>
                      <a:pt x="104" y="83"/>
                    </a:cubicBezTo>
                    <a:cubicBezTo>
                      <a:pt x="111" y="96"/>
                      <a:pt x="118" y="105"/>
                      <a:pt x="130" y="115"/>
                    </a:cubicBezTo>
                    <a:cubicBezTo>
                      <a:pt x="140" y="124"/>
                      <a:pt x="145" y="128"/>
                      <a:pt x="156" y="133"/>
                    </a:cubicBezTo>
                    <a:cubicBezTo>
                      <a:pt x="150" y="140"/>
                      <a:pt x="147" y="144"/>
                      <a:pt x="143" y="152"/>
                    </a:cubicBezTo>
                    <a:cubicBezTo>
                      <a:pt x="123" y="138"/>
                      <a:pt x="112" y="128"/>
                      <a:pt x="100" y="113"/>
                    </a:cubicBezTo>
                    <a:cubicBezTo>
                      <a:pt x="90" y="99"/>
                      <a:pt x="84" y="86"/>
                      <a:pt x="78" y="67"/>
                    </a:cubicBezTo>
                    <a:cubicBezTo>
                      <a:pt x="75" y="80"/>
                      <a:pt x="72" y="88"/>
                      <a:pt x="65" y="101"/>
                    </a:cubicBezTo>
                    <a:cubicBezTo>
                      <a:pt x="58" y="113"/>
                      <a:pt x="51" y="122"/>
                      <a:pt x="39" y="133"/>
                    </a:cubicBezTo>
                    <a:cubicBezTo>
                      <a:pt x="31" y="141"/>
                      <a:pt x="25" y="145"/>
                      <a:pt x="13" y="152"/>
                    </a:cubicBezTo>
                    <a:cubicBezTo>
                      <a:pt x="9" y="144"/>
                      <a:pt x="6" y="140"/>
                      <a:pt x="0" y="135"/>
                    </a:cubicBezTo>
                    <a:cubicBezTo>
                      <a:pt x="17" y="126"/>
                      <a:pt x="26" y="119"/>
                      <a:pt x="37" y="107"/>
                    </a:cubicBezTo>
                    <a:cubicBezTo>
                      <a:pt x="58" y="82"/>
                      <a:pt x="67" y="55"/>
                      <a:pt x="67" y="14"/>
                    </a:cubicBezTo>
                    <a:cubicBezTo>
                      <a:pt x="67" y="8"/>
                      <a:pt x="67" y="5"/>
                      <a:pt x="67" y="0"/>
                    </a:cubicBez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CA346C41-35EB-4E5A-B37E-E2AC1B3D41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6102" y="279367"/>
                <a:ext cx="193826" cy="194858"/>
              </a:xfrm>
              <a:custGeom>
                <a:avLst/>
                <a:gdLst>
                  <a:gd name="T0" fmla="*/ 255 w 312"/>
                  <a:gd name="T1" fmla="*/ 217 h 311"/>
                  <a:gd name="T2" fmla="*/ 152 w 312"/>
                  <a:gd name="T3" fmla="*/ 230 h 311"/>
                  <a:gd name="T4" fmla="*/ 255 w 312"/>
                  <a:gd name="T5" fmla="*/ 217 h 311"/>
                  <a:gd name="T6" fmla="*/ 255 w 312"/>
                  <a:gd name="T7" fmla="*/ 176 h 311"/>
                  <a:gd name="T8" fmla="*/ 152 w 312"/>
                  <a:gd name="T9" fmla="*/ 189 h 311"/>
                  <a:gd name="T10" fmla="*/ 255 w 312"/>
                  <a:gd name="T11" fmla="*/ 176 h 311"/>
                  <a:gd name="T12" fmla="*/ 152 w 312"/>
                  <a:gd name="T13" fmla="*/ 272 h 311"/>
                  <a:gd name="T14" fmla="*/ 116 w 312"/>
                  <a:gd name="T15" fmla="*/ 310 h 311"/>
                  <a:gd name="T16" fmla="*/ 117 w 312"/>
                  <a:gd name="T17" fmla="*/ 175 h 311"/>
                  <a:gd name="T18" fmla="*/ 143 w 312"/>
                  <a:gd name="T19" fmla="*/ 148 h 311"/>
                  <a:gd name="T20" fmla="*/ 291 w 312"/>
                  <a:gd name="T21" fmla="*/ 146 h 311"/>
                  <a:gd name="T22" fmla="*/ 290 w 312"/>
                  <a:gd name="T23" fmla="*/ 276 h 311"/>
                  <a:gd name="T24" fmla="*/ 217 w 312"/>
                  <a:gd name="T25" fmla="*/ 306 h 311"/>
                  <a:gd name="T26" fmla="*/ 242 w 312"/>
                  <a:gd name="T27" fmla="*/ 277 h 311"/>
                  <a:gd name="T28" fmla="*/ 255 w 312"/>
                  <a:gd name="T29" fmla="*/ 258 h 311"/>
                  <a:gd name="T30" fmla="*/ 152 w 312"/>
                  <a:gd name="T31" fmla="*/ 272 h 311"/>
                  <a:gd name="T32" fmla="*/ 79 w 312"/>
                  <a:gd name="T33" fmla="*/ 269 h 311"/>
                  <a:gd name="T34" fmla="*/ 42 w 312"/>
                  <a:gd name="T35" fmla="*/ 311 h 311"/>
                  <a:gd name="T36" fmla="*/ 45 w 312"/>
                  <a:gd name="T37" fmla="*/ 36 h 311"/>
                  <a:gd name="T38" fmla="*/ 82 w 312"/>
                  <a:gd name="T39" fmla="*/ 0 h 311"/>
                  <a:gd name="T40" fmla="*/ 79 w 312"/>
                  <a:gd name="T41" fmla="*/ 64 h 311"/>
                  <a:gd name="T42" fmla="*/ 116 w 312"/>
                  <a:gd name="T43" fmla="*/ 100 h 311"/>
                  <a:gd name="T44" fmla="*/ 136 w 312"/>
                  <a:gd name="T45" fmla="*/ 105 h 311"/>
                  <a:gd name="T46" fmla="*/ 185 w 312"/>
                  <a:gd name="T47" fmla="*/ 91 h 311"/>
                  <a:gd name="T48" fmla="*/ 119 w 312"/>
                  <a:gd name="T49" fmla="*/ 93 h 311"/>
                  <a:gd name="T50" fmla="*/ 147 w 312"/>
                  <a:gd name="T51" fmla="*/ 64 h 311"/>
                  <a:gd name="T52" fmla="*/ 185 w 312"/>
                  <a:gd name="T53" fmla="*/ 52 h 311"/>
                  <a:gd name="T54" fmla="*/ 109 w 312"/>
                  <a:gd name="T55" fmla="*/ 54 h 311"/>
                  <a:gd name="T56" fmla="*/ 144 w 312"/>
                  <a:gd name="T57" fmla="*/ 23 h 311"/>
                  <a:gd name="T58" fmla="*/ 183 w 312"/>
                  <a:gd name="T59" fmla="*/ 1 h 311"/>
                  <a:gd name="T60" fmla="*/ 220 w 312"/>
                  <a:gd name="T61" fmla="*/ 23 h 311"/>
                  <a:gd name="T62" fmla="*/ 306 w 312"/>
                  <a:gd name="T63" fmla="*/ 21 h 311"/>
                  <a:gd name="T64" fmla="*/ 272 w 312"/>
                  <a:gd name="T65" fmla="*/ 52 h 311"/>
                  <a:gd name="T66" fmla="*/ 220 w 312"/>
                  <a:gd name="T67" fmla="*/ 64 h 311"/>
                  <a:gd name="T68" fmla="*/ 295 w 312"/>
                  <a:gd name="T69" fmla="*/ 63 h 311"/>
                  <a:gd name="T70" fmla="*/ 266 w 312"/>
                  <a:gd name="T71" fmla="*/ 91 h 311"/>
                  <a:gd name="T72" fmla="*/ 220 w 312"/>
                  <a:gd name="T73" fmla="*/ 105 h 311"/>
                  <a:gd name="T74" fmla="*/ 312 w 312"/>
                  <a:gd name="T75" fmla="*/ 103 h 311"/>
                  <a:gd name="T76" fmla="*/ 278 w 312"/>
                  <a:gd name="T77" fmla="*/ 134 h 311"/>
                  <a:gd name="T78" fmla="*/ 102 w 312"/>
                  <a:gd name="T79" fmla="*/ 136 h 311"/>
                  <a:gd name="T80" fmla="*/ 91 w 312"/>
                  <a:gd name="T81" fmla="*/ 111 h 311"/>
                  <a:gd name="T82" fmla="*/ 79 w 312"/>
                  <a:gd name="T83" fmla="*/ 269 h 311"/>
                  <a:gd name="T84" fmla="*/ 0 w 312"/>
                  <a:gd name="T85" fmla="*/ 154 h 311"/>
                  <a:gd name="T86" fmla="*/ 38 w 312"/>
                  <a:gd name="T87" fmla="*/ 72 h 311"/>
                  <a:gd name="T88" fmla="*/ 0 w 312"/>
                  <a:gd name="T89" fmla="*/ 154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2" h="311">
                    <a:moveTo>
                      <a:pt x="255" y="217"/>
                    </a:moveTo>
                    <a:lnTo>
                      <a:pt x="255" y="217"/>
                    </a:lnTo>
                    <a:lnTo>
                      <a:pt x="152" y="217"/>
                    </a:lnTo>
                    <a:lnTo>
                      <a:pt x="152" y="230"/>
                    </a:lnTo>
                    <a:lnTo>
                      <a:pt x="255" y="230"/>
                    </a:lnTo>
                    <a:lnTo>
                      <a:pt x="255" y="217"/>
                    </a:lnTo>
                    <a:close/>
                    <a:moveTo>
                      <a:pt x="255" y="176"/>
                    </a:moveTo>
                    <a:lnTo>
                      <a:pt x="255" y="176"/>
                    </a:lnTo>
                    <a:lnTo>
                      <a:pt x="152" y="176"/>
                    </a:lnTo>
                    <a:lnTo>
                      <a:pt x="152" y="189"/>
                    </a:lnTo>
                    <a:lnTo>
                      <a:pt x="255" y="189"/>
                    </a:lnTo>
                    <a:lnTo>
                      <a:pt x="255" y="176"/>
                    </a:lnTo>
                    <a:close/>
                    <a:moveTo>
                      <a:pt x="152" y="272"/>
                    </a:moveTo>
                    <a:lnTo>
                      <a:pt x="152" y="272"/>
                    </a:lnTo>
                    <a:cubicBezTo>
                      <a:pt x="152" y="288"/>
                      <a:pt x="153" y="300"/>
                      <a:pt x="154" y="310"/>
                    </a:cubicBezTo>
                    <a:lnTo>
                      <a:pt x="116" y="310"/>
                    </a:lnTo>
                    <a:cubicBezTo>
                      <a:pt x="117" y="299"/>
                      <a:pt x="117" y="291"/>
                      <a:pt x="117" y="272"/>
                    </a:cubicBezTo>
                    <a:lnTo>
                      <a:pt x="117" y="175"/>
                    </a:lnTo>
                    <a:cubicBezTo>
                      <a:pt x="117" y="163"/>
                      <a:pt x="117" y="156"/>
                      <a:pt x="116" y="147"/>
                    </a:cubicBezTo>
                    <a:cubicBezTo>
                      <a:pt x="124" y="147"/>
                      <a:pt x="131" y="148"/>
                      <a:pt x="143" y="148"/>
                    </a:cubicBezTo>
                    <a:lnTo>
                      <a:pt x="261" y="148"/>
                    </a:lnTo>
                    <a:cubicBezTo>
                      <a:pt x="276" y="148"/>
                      <a:pt x="284" y="147"/>
                      <a:pt x="291" y="146"/>
                    </a:cubicBezTo>
                    <a:cubicBezTo>
                      <a:pt x="290" y="154"/>
                      <a:pt x="290" y="165"/>
                      <a:pt x="290" y="181"/>
                    </a:cubicBezTo>
                    <a:lnTo>
                      <a:pt x="290" y="276"/>
                    </a:lnTo>
                    <a:cubicBezTo>
                      <a:pt x="290" y="301"/>
                      <a:pt x="281" y="308"/>
                      <a:pt x="247" y="308"/>
                    </a:cubicBezTo>
                    <a:cubicBezTo>
                      <a:pt x="240" y="308"/>
                      <a:pt x="233" y="307"/>
                      <a:pt x="217" y="306"/>
                    </a:cubicBezTo>
                    <a:cubicBezTo>
                      <a:pt x="215" y="292"/>
                      <a:pt x="214" y="286"/>
                      <a:pt x="209" y="274"/>
                    </a:cubicBezTo>
                    <a:cubicBezTo>
                      <a:pt x="223" y="276"/>
                      <a:pt x="234" y="277"/>
                      <a:pt x="242" y="277"/>
                    </a:cubicBezTo>
                    <a:cubicBezTo>
                      <a:pt x="253" y="277"/>
                      <a:pt x="255" y="276"/>
                      <a:pt x="255" y="269"/>
                    </a:cubicBezTo>
                    <a:lnTo>
                      <a:pt x="255" y="258"/>
                    </a:lnTo>
                    <a:lnTo>
                      <a:pt x="152" y="258"/>
                    </a:lnTo>
                    <a:lnTo>
                      <a:pt x="152" y="272"/>
                    </a:lnTo>
                    <a:close/>
                    <a:moveTo>
                      <a:pt x="79" y="269"/>
                    </a:moveTo>
                    <a:lnTo>
                      <a:pt x="79" y="269"/>
                    </a:lnTo>
                    <a:cubicBezTo>
                      <a:pt x="79" y="287"/>
                      <a:pt x="80" y="298"/>
                      <a:pt x="82" y="311"/>
                    </a:cubicBezTo>
                    <a:lnTo>
                      <a:pt x="42" y="311"/>
                    </a:lnTo>
                    <a:cubicBezTo>
                      <a:pt x="44" y="299"/>
                      <a:pt x="45" y="284"/>
                      <a:pt x="45" y="268"/>
                    </a:cubicBezTo>
                    <a:lnTo>
                      <a:pt x="45" y="36"/>
                    </a:lnTo>
                    <a:cubicBezTo>
                      <a:pt x="45" y="21"/>
                      <a:pt x="44" y="12"/>
                      <a:pt x="42" y="0"/>
                    </a:cubicBezTo>
                    <a:lnTo>
                      <a:pt x="82" y="0"/>
                    </a:lnTo>
                    <a:cubicBezTo>
                      <a:pt x="80" y="12"/>
                      <a:pt x="79" y="20"/>
                      <a:pt x="79" y="36"/>
                    </a:cubicBezTo>
                    <a:lnTo>
                      <a:pt x="79" y="64"/>
                    </a:lnTo>
                    <a:lnTo>
                      <a:pt x="99" y="56"/>
                    </a:lnTo>
                    <a:cubicBezTo>
                      <a:pt x="108" y="73"/>
                      <a:pt x="108" y="75"/>
                      <a:pt x="116" y="100"/>
                    </a:cubicBezTo>
                    <a:lnTo>
                      <a:pt x="107" y="104"/>
                    </a:lnTo>
                    <a:cubicBezTo>
                      <a:pt x="116" y="104"/>
                      <a:pt x="122" y="105"/>
                      <a:pt x="136" y="105"/>
                    </a:cubicBezTo>
                    <a:lnTo>
                      <a:pt x="185" y="105"/>
                    </a:lnTo>
                    <a:lnTo>
                      <a:pt x="185" y="91"/>
                    </a:lnTo>
                    <a:lnTo>
                      <a:pt x="147" y="91"/>
                    </a:lnTo>
                    <a:cubicBezTo>
                      <a:pt x="134" y="91"/>
                      <a:pt x="128" y="92"/>
                      <a:pt x="119" y="93"/>
                    </a:cubicBezTo>
                    <a:lnTo>
                      <a:pt x="119" y="63"/>
                    </a:lnTo>
                    <a:cubicBezTo>
                      <a:pt x="127" y="64"/>
                      <a:pt x="133" y="64"/>
                      <a:pt x="147" y="64"/>
                    </a:cubicBezTo>
                    <a:lnTo>
                      <a:pt x="185" y="64"/>
                    </a:lnTo>
                    <a:lnTo>
                      <a:pt x="185" y="52"/>
                    </a:lnTo>
                    <a:lnTo>
                      <a:pt x="142" y="52"/>
                    </a:lnTo>
                    <a:cubicBezTo>
                      <a:pt x="124" y="52"/>
                      <a:pt x="118" y="52"/>
                      <a:pt x="109" y="54"/>
                    </a:cubicBezTo>
                    <a:lnTo>
                      <a:pt x="109" y="21"/>
                    </a:lnTo>
                    <a:cubicBezTo>
                      <a:pt x="118" y="23"/>
                      <a:pt x="125" y="23"/>
                      <a:pt x="144" y="23"/>
                    </a:cubicBezTo>
                    <a:lnTo>
                      <a:pt x="185" y="23"/>
                    </a:lnTo>
                    <a:cubicBezTo>
                      <a:pt x="185" y="13"/>
                      <a:pt x="185" y="8"/>
                      <a:pt x="183" y="1"/>
                    </a:cubicBezTo>
                    <a:lnTo>
                      <a:pt x="222" y="1"/>
                    </a:lnTo>
                    <a:cubicBezTo>
                      <a:pt x="220" y="9"/>
                      <a:pt x="220" y="13"/>
                      <a:pt x="220" y="23"/>
                    </a:cubicBezTo>
                    <a:lnTo>
                      <a:pt x="271" y="23"/>
                    </a:lnTo>
                    <a:cubicBezTo>
                      <a:pt x="289" y="23"/>
                      <a:pt x="296" y="23"/>
                      <a:pt x="306" y="21"/>
                    </a:cubicBezTo>
                    <a:lnTo>
                      <a:pt x="306" y="54"/>
                    </a:lnTo>
                    <a:cubicBezTo>
                      <a:pt x="296" y="52"/>
                      <a:pt x="288" y="52"/>
                      <a:pt x="272" y="52"/>
                    </a:cubicBezTo>
                    <a:lnTo>
                      <a:pt x="220" y="52"/>
                    </a:lnTo>
                    <a:lnTo>
                      <a:pt x="220" y="64"/>
                    </a:lnTo>
                    <a:lnTo>
                      <a:pt x="267" y="64"/>
                    </a:lnTo>
                    <a:cubicBezTo>
                      <a:pt x="281" y="64"/>
                      <a:pt x="287" y="64"/>
                      <a:pt x="295" y="63"/>
                    </a:cubicBezTo>
                    <a:lnTo>
                      <a:pt x="295" y="93"/>
                    </a:lnTo>
                    <a:cubicBezTo>
                      <a:pt x="287" y="92"/>
                      <a:pt x="280" y="91"/>
                      <a:pt x="266" y="91"/>
                    </a:cubicBezTo>
                    <a:lnTo>
                      <a:pt x="220" y="91"/>
                    </a:lnTo>
                    <a:lnTo>
                      <a:pt x="220" y="105"/>
                    </a:lnTo>
                    <a:lnTo>
                      <a:pt x="278" y="105"/>
                    </a:lnTo>
                    <a:cubicBezTo>
                      <a:pt x="294" y="105"/>
                      <a:pt x="302" y="104"/>
                      <a:pt x="312" y="103"/>
                    </a:cubicBezTo>
                    <a:lnTo>
                      <a:pt x="312" y="136"/>
                    </a:lnTo>
                    <a:cubicBezTo>
                      <a:pt x="301" y="135"/>
                      <a:pt x="292" y="134"/>
                      <a:pt x="278" y="134"/>
                    </a:cubicBezTo>
                    <a:lnTo>
                      <a:pt x="136" y="134"/>
                    </a:lnTo>
                    <a:cubicBezTo>
                      <a:pt x="119" y="134"/>
                      <a:pt x="111" y="134"/>
                      <a:pt x="102" y="136"/>
                    </a:cubicBezTo>
                    <a:lnTo>
                      <a:pt x="102" y="107"/>
                    </a:lnTo>
                    <a:lnTo>
                      <a:pt x="91" y="111"/>
                    </a:lnTo>
                    <a:cubicBezTo>
                      <a:pt x="88" y="97"/>
                      <a:pt x="85" y="87"/>
                      <a:pt x="79" y="74"/>
                    </a:cubicBezTo>
                    <a:lnTo>
                      <a:pt x="79" y="269"/>
                    </a:lnTo>
                    <a:close/>
                    <a:moveTo>
                      <a:pt x="0" y="154"/>
                    </a:moveTo>
                    <a:lnTo>
                      <a:pt x="0" y="154"/>
                    </a:lnTo>
                    <a:cubicBezTo>
                      <a:pt x="8" y="125"/>
                      <a:pt x="11" y="104"/>
                      <a:pt x="11" y="66"/>
                    </a:cubicBezTo>
                    <a:lnTo>
                      <a:pt x="38" y="72"/>
                    </a:lnTo>
                    <a:cubicBezTo>
                      <a:pt x="37" y="108"/>
                      <a:pt x="34" y="136"/>
                      <a:pt x="27" y="165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1422FBE7-80DA-47AC-B8A5-C869E01EE6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99517" y="280398"/>
                <a:ext cx="193826" cy="192796"/>
              </a:xfrm>
              <a:custGeom>
                <a:avLst/>
                <a:gdLst>
                  <a:gd name="T0" fmla="*/ 225 w 313"/>
                  <a:gd name="T1" fmla="*/ 149 h 309"/>
                  <a:gd name="T2" fmla="*/ 261 w 313"/>
                  <a:gd name="T3" fmla="*/ 149 h 309"/>
                  <a:gd name="T4" fmla="*/ 189 w 313"/>
                  <a:gd name="T5" fmla="*/ 273 h 309"/>
                  <a:gd name="T6" fmla="*/ 226 w 313"/>
                  <a:gd name="T7" fmla="*/ 234 h 309"/>
                  <a:gd name="T8" fmla="*/ 189 w 313"/>
                  <a:gd name="T9" fmla="*/ 149 h 309"/>
                  <a:gd name="T10" fmla="*/ 299 w 313"/>
                  <a:gd name="T11" fmla="*/ 135 h 309"/>
                  <a:gd name="T12" fmla="*/ 295 w 313"/>
                  <a:gd name="T13" fmla="*/ 150 h 309"/>
                  <a:gd name="T14" fmla="*/ 313 w 313"/>
                  <a:gd name="T15" fmla="*/ 272 h 309"/>
                  <a:gd name="T16" fmla="*/ 247 w 313"/>
                  <a:gd name="T17" fmla="*/ 264 h 309"/>
                  <a:gd name="T18" fmla="*/ 189 w 313"/>
                  <a:gd name="T19" fmla="*/ 278 h 309"/>
                  <a:gd name="T20" fmla="*/ 153 w 313"/>
                  <a:gd name="T21" fmla="*/ 309 h 309"/>
                  <a:gd name="T22" fmla="*/ 155 w 313"/>
                  <a:gd name="T23" fmla="*/ 45 h 309"/>
                  <a:gd name="T24" fmla="*/ 185 w 313"/>
                  <a:gd name="T25" fmla="*/ 13 h 309"/>
                  <a:gd name="T26" fmla="*/ 299 w 313"/>
                  <a:gd name="T27" fmla="*/ 11 h 309"/>
                  <a:gd name="T28" fmla="*/ 252 w 313"/>
                  <a:gd name="T29" fmla="*/ 101 h 309"/>
                  <a:gd name="T30" fmla="*/ 214 w 313"/>
                  <a:gd name="T31" fmla="*/ 68 h 309"/>
                  <a:gd name="T32" fmla="*/ 262 w 313"/>
                  <a:gd name="T33" fmla="*/ 44 h 309"/>
                  <a:gd name="T34" fmla="*/ 189 w 313"/>
                  <a:gd name="T35" fmla="*/ 118 h 309"/>
                  <a:gd name="T36" fmla="*/ 284 w 313"/>
                  <a:gd name="T37" fmla="*/ 116 h 309"/>
                  <a:gd name="T38" fmla="*/ 86 w 313"/>
                  <a:gd name="T39" fmla="*/ 159 h 309"/>
                  <a:gd name="T40" fmla="*/ 96 w 313"/>
                  <a:gd name="T41" fmla="*/ 122 h 309"/>
                  <a:gd name="T42" fmla="*/ 64 w 313"/>
                  <a:gd name="T43" fmla="*/ 159 h 309"/>
                  <a:gd name="T44" fmla="*/ 118 w 313"/>
                  <a:gd name="T45" fmla="*/ 89 h 309"/>
                  <a:gd name="T46" fmla="*/ 148 w 313"/>
                  <a:gd name="T47" fmla="*/ 87 h 309"/>
                  <a:gd name="T48" fmla="*/ 129 w 313"/>
                  <a:gd name="T49" fmla="*/ 122 h 309"/>
                  <a:gd name="T50" fmla="*/ 122 w 313"/>
                  <a:gd name="T51" fmla="*/ 159 h 309"/>
                  <a:gd name="T52" fmla="*/ 148 w 313"/>
                  <a:gd name="T53" fmla="*/ 193 h 309"/>
                  <a:gd name="T54" fmla="*/ 92 w 313"/>
                  <a:gd name="T55" fmla="*/ 191 h 309"/>
                  <a:gd name="T56" fmla="*/ 115 w 313"/>
                  <a:gd name="T57" fmla="*/ 218 h 309"/>
                  <a:gd name="T58" fmla="*/ 143 w 313"/>
                  <a:gd name="T59" fmla="*/ 252 h 309"/>
                  <a:gd name="T60" fmla="*/ 92 w 313"/>
                  <a:gd name="T61" fmla="*/ 251 h 309"/>
                  <a:gd name="T62" fmla="*/ 94 w 313"/>
                  <a:gd name="T63" fmla="*/ 309 h 309"/>
                  <a:gd name="T64" fmla="*/ 59 w 313"/>
                  <a:gd name="T65" fmla="*/ 275 h 309"/>
                  <a:gd name="T66" fmla="*/ 35 w 313"/>
                  <a:gd name="T67" fmla="*/ 251 h 309"/>
                  <a:gd name="T68" fmla="*/ 7 w 313"/>
                  <a:gd name="T69" fmla="*/ 217 h 309"/>
                  <a:gd name="T70" fmla="*/ 59 w 313"/>
                  <a:gd name="T71" fmla="*/ 218 h 309"/>
                  <a:gd name="T72" fmla="*/ 29 w 313"/>
                  <a:gd name="T73" fmla="*/ 191 h 309"/>
                  <a:gd name="T74" fmla="*/ 0 w 313"/>
                  <a:gd name="T75" fmla="*/ 157 h 309"/>
                  <a:gd name="T76" fmla="*/ 33 w 313"/>
                  <a:gd name="T77" fmla="*/ 159 h 309"/>
                  <a:gd name="T78" fmla="*/ 0 w 313"/>
                  <a:gd name="T79" fmla="*/ 123 h 309"/>
                  <a:gd name="T80" fmla="*/ 29 w 313"/>
                  <a:gd name="T81" fmla="*/ 89 h 309"/>
                  <a:gd name="T82" fmla="*/ 59 w 313"/>
                  <a:gd name="T83" fmla="*/ 63 h 309"/>
                  <a:gd name="T84" fmla="*/ 9 w 313"/>
                  <a:gd name="T85" fmla="*/ 65 h 309"/>
                  <a:gd name="T86" fmla="*/ 37 w 313"/>
                  <a:gd name="T87" fmla="*/ 31 h 309"/>
                  <a:gd name="T88" fmla="*/ 59 w 313"/>
                  <a:gd name="T89" fmla="*/ 25 h 309"/>
                  <a:gd name="T90" fmla="*/ 94 w 313"/>
                  <a:gd name="T91" fmla="*/ 0 h 309"/>
                  <a:gd name="T92" fmla="*/ 92 w 313"/>
                  <a:gd name="T93" fmla="*/ 31 h 309"/>
                  <a:gd name="T94" fmla="*/ 140 w 313"/>
                  <a:gd name="T95" fmla="*/ 30 h 309"/>
                  <a:gd name="T96" fmla="*/ 112 w 313"/>
                  <a:gd name="T97" fmla="*/ 63 h 309"/>
                  <a:gd name="T98" fmla="*/ 92 w 313"/>
                  <a:gd name="T99" fmla="*/ 8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3" h="309">
                    <a:moveTo>
                      <a:pt x="225" y="149"/>
                    </a:moveTo>
                    <a:lnTo>
                      <a:pt x="225" y="149"/>
                    </a:lnTo>
                    <a:cubicBezTo>
                      <a:pt x="230" y="173"/>
                      <a:pt x="235" y="186"/>
                      <a:pt x="245" y="203"/>
                    </a:cubicBezTo>
                    <a:cubicBezTo>
                      <a:pt x="252" y="187"/>
                      <a:pt x="256" y="174"/>
                      <a:pt x="261" y="149"/>
                    </a:cubicBezTo>
                    <a:lnTo>
                      <a:pt x="225" y="149"/>
                    </a:lnTo>
                    <a:close/>
                    <a:moveTo>
                      <a:pt x="189" y="273"/>
                    </a:moveTo>
                    <a:lnTo>
                      <a:pt x="189" y="273"/>
                    </a:lnTo>
                    <a:cubicBezTo>
                      <a:pt x="204" y="261"/>
                      <a:pt x="215" y="250"/>
                      <a:pt x="226" y="234"/>
                    </a:cubicBezTo>
                    <a:cubicBezTo>
                      <a:pt x="212" y="210"/>
                      <a:pt x="205" y="193"/>
                      <a:pt x="194" y="149"/>
                    </a:cubicBezTo>
                    <a:lnTo>
                      <a:pt x="189" y="149"/>
                    </a:lnTo>
                    <a:lnTo>
                      <a:pt x="189" y="273"/>
                    </a:lnTo>
                    <a:close/>
                    <a:moveTo>
                      <a:pt x="299" y="135"/>
                    </a:moveTo>
                    <a:lnTo>
                      <a:pt x="299" y="135"/>
                    </a:lnTo>
                    <a:cubicBezTo>
                      <a:pt x="297" y="139"/>
                      <a:pt x="296" y="141"/>
                      <a:pt x="295" y="150"/>
                    </a:cubicBezTo>
                    <a:cubicBezTo>
                      <a:pt x="288" y="181"/>
                      <a:pt x="278" y="210"/>
                      <a:pt x="266" y="233"/>
                    </a:cubicBezTo>
                    <a:cubicBezTo>
                      <a:pt x="279" y="249"/>
                      <a:pt x="290" y="258"/>
                      <a:pt x="313" y="272"/>
                    </a:cubicBezTo>
                    <a:cubicBezTo>
                      <a:pt x="302" y="288"/>
                      <a:pt x="299" y="294"/>
                      <a:pt x="293" y="307"/>
                    </a:cubicBezTo>
                    <a:cubicBezTo>
                      <a:pt x="274" y="292"/>
                      <a:pt x="262" y="281"/>
                      <a:pt x="247" y="264"/>
                    </a:cubicBezTo>
                    <a:cubicBezTo>
                      <a:pt x="236" y="280"/>
                      <a:pt x="225" y="292"/>
                      <a:pt x="208" y="307"/>
                    </a:cubicBezTo>
                    <a:cubicBezTo>
                      <a:pt x="201" y="295"/>
                      <a:pt x="197" y="288"/>
                      <a:pt x="189" y="278"/>
                    </a:cubicBezTo>
                    <a:cubicBezTo>
                      <a:pt x="189" y="291"/>
                      <a:pt x="190" y="298"/>
                      <a:pt x="191" y="309"/>
                    </a:cubicBezTo>
                    <a:lnTo>
                      <a:pt x="153" y="309"/>
                    </a:lnTo>
                    <a:cubicBezTo>
                      <a:pt x="155" y="295"/>
                      <a:pt x="155" y="287"/>
                      <a:pt x="155" y="269"/>
                    </a:cubicBezTo>
                    <a:lnTo>
                      <a:pt x="155" y="45"/>
                    </a:lnTo>
                    <a:cubicBezTo>
                      <a:pt x="155" y="33"/>
                      <a:pt x="155" y="20"/>
                      <a:pt x="154" y="11"/>
                    </a:cubicBezTo>
                    <a:cubicBezTo>
                      <a:pt x="163" y="12"/>
                      <a:pt x="173" y="13"/>
                      <a:pt x="185" y="13"/>
                    </a:cubicBezTo>
                    <a:lnTo>
                      <a:pt x="268" y="13"/>
                    </a:lnTo>
                    <a:cubicBezTo>
                      <a:pt x="283" y="13"/>
                      <a:pt x="293" y="12"/>
                      <a:pt x="299" y="11"/>
                    </a:cubicBezTo>
                    <a:cubicBezTo>
                      <a:pt x="298" y="21"/>
                      <a:pt x="297" y="25"/>
                      <a:pt x="297" y="33"/>
                    </a:cubicBezTo>
                    <a:cubicBezTo>
                      <a:pt x="293" y="94"/>
                      <a:pt x="288" y="101"/>
                      <a:pt x="252" y="101"/>
                    </a:cubicBezTo>
                    <a:cubicBezTo>
                      <a:pt x="242" y="101"/>
                      <a:pt x="236" y="101"/>
                      <a:pt x="221" y="100"/>
                    </a:cubicBezTo>
                    <a:cubicBezTo>
                      <a:pt x="219" y="85"/>
                      <a:pt x="218" y="79"/>
                      <a:pt x="214" y="68"/>
                    </a:cubicBezTo>
                    <a:cubicBezTo>
                      <a:pt x="227" y="71"/>
                      <a:pt x="241" y="72"/>
                      <a:pt x="248" y="72"/>
                    </a:cubicBezTo>
                    <a:cubicBezTo>
                      <a:pt x="259" y="72"/>
                      <a:pt x="261" y="69"/>
                      <a:pt x="262" y="44"/>
                    </a:cubicBezTo>
                    <a:lnTo>
                      <a:pt x="189" y="44"/>
                    </a:lnTo>
                    <a:lnTo>
                      <a:pt x="189" y="118"/>
                    </a:lnTo>
                    <a:lnTo>
                      <a:pt x="252" y="118"/>
                    </a:lnTo>
                    <a:cubicBezTo>
                      <a:pt x="268" y="118"/>
                      <a:pt x="277" y="117"/>
                      <a:pt x="284" y="116"/>
                    </a:cubicBezTo>
                    <a:lnTo>
                      <a:pt x="299" y="135"/>
                    </a:lnTo>
                    <a:close/>
                    <a:moveTo>
                      <a:pt x="86" y="159"/>
                    </a:moveTo>
                    <a:lnTo>
                      <a:pt x="86" y="159"/>
                    </a:lnTo>
                    <a:cubicBezTo>
                      <a:pt x="91" y="147"/>
                      <a:pt x="94" y="136"/>
                      <a:pt x="96" y="122"/>
                    </a:cubicBezTo>
                    <a:lnTo>
                      <a:pt x="56" y="122"/>
                    </a:lnTo>
                    <a:cubicBezTo>
                      <a:pt x="61" y="138"/>
                      <a:pt x="62" y="144"/>
                      <a:pt x="64" y="159"/>
                    </a:cubicBezTo>
                    <a:lnTo>
                      <a:pt x="86" y="159"/>
                    </a:lnTo>
                    <a:close/>
                    <a:moveTo>
                      <a:pt x="118" y="89"/>
                    </a:moveTo>
                    <a:lnTo>
                      <a:pt x="118" y="89"/>
                    </a:lnTo>
                    <a:cubicBezTo>
                      <a:pt x="132" y="89"/>
                      <a:pt x="139" y="89"/>
                      <a:pt x="148" y="87"/>
                    </a:cubicBezTo>
                    <a:lnTo>
                      <a:pt x="148" y="123"/>
                    </a:lnTo>
                    <a:cubicBezTo>
                      <a:pt x="141" y="122"/>
                      <a:pt x="137" y="122"/>
                      <a:pt x="129" y="122"/>
                    </a:cubicBezTo>
                    <a:cubicBezTo>
                      <a:pt x="125" y="138"/>
                      <a:pt x="123" y="144"/>
                      <a:pt x="118" y="159"/>
                    </a:cubicBezTo>
                    <a:lnTo>
                      <a:pt x="122" y="159"/>
                    </a:lnTo>
                    <a:cubicBezTo>
                      <a:pt x="134" y="159"/>
                      <a:pt x="140" y="159"/>
                      <a:pt x="148" y="157"/>
                    </a:cubicBezTo>
                    <a:lnTo>
                      <a:pt x="148" y="193"/>
                    </a:lnTo>
                    <a:cubicBezTo>
                      <a:pt x="139" y="192"/>
                      <a:pt x="131" y="191"/>
                      <a:pt x="118" y="191"/>
                    </a:cubicBezTo>
                    <a:lnTo>
                      <a:pt x="92" y="191"/>
                    </a:lnTo>
                    <a:lnTo>
                      <a:pt x="92" y="218"/>
                    </a:lnTo>
                    <a:lnTo>
                      <a:pt x="115" y="218"/>
                    </a:lnTo>
                    <a:cubicBezTo>
                      <a:pt x="128" y="218"/>
                      <a:pt x="135" y="218"/>
                      <a:pt x="143" y="217"/>
                    </a:cubicBezTo>
                    <a:lnTo>
                      <a:pt x="143" y="252"/>
                    </a:lnTo>
                    <a:cubicBezTo>
                      <a:pt x="134" y="251"/>
                      <a:pt x="127" y="251"/>
                      <a:pt x="115" y="251"/>
                    </a:cubicBezTo>
                    <a:lnTo>
                      <a:pt x="92" y="251"/>
                    </a:lnTo>
                    <a:lnTo>
                      <a:pt x="92" y="275"/>
                    </a:lnTo>
                    <a:cubicBezTo>
                      <a:pt x="92" y="286"/>
                      <a:pt x="93" y="299"/>
                      <a:pt x="94" y="309"/>
                    </a:cubicBezTo>
                    <a:lnTo>
                      <a:pt x="57" y="309"/>
                    </a:lnTo>
                    <a:cubicBezTo>
                      <a:pt x="58" y="298"/>
                      <a:pt x="59" y="288"/>
                      <a:pt x="59" y="275"/>
                    </a:cubicBezTo>
                    <a:lnTo>
                      <a:pt x="59" y="251"/>
                    </a:lnTo>
                    <a:lnTo>
                      <a:pt x="35" y="251"/>
                    </a:lnTo>
                    <a:cubicBezTo>
                      <a:pt x="22" y="251"/>
                      <a:pt x="16" y="251"/>
                      <a:pt x="7" y="252"/>
                    </a:cubicBezTo>
                    <a:lnTo>
                      <a:pt x="7" y="217"/>
                    </a:lnTo>
                    <a:cubicBezTo>
                      <a:pt x="15" y="218"/>
                      <a:pt x="22" y="218"/>
                      <a:pt x="35" y="218"/>
                    </a:cubicBezTo>
                    <a:lnTo>
                      <a:pt x="59" y="218"/>
                    </a:lnTo>
                    <a:lnTo>
                      <a:pt x="59" y="191"/>
                    </a:lnTo>
                    <a:lnTo>
                      <a:pt x="29" y="191"/>
                    </a:lnTo>
                    <a:cubicBezTo>
                      <a:pt x="16" y="191"/>
                      <a:pt x="9" y="192"/>
                      <a:pt x="0" y="193"/>
                    </a:cubicBezTo>
                    <a:lnTo>
                      <a:pt x="0" y="157"/>
                    </a:lnTo>
                    <a:cubicBezTo>
                      <a:pt x="8" y="159"/>
                      <a:pt x="14" y="159"/>
                      <a:pt x="29" y="159"/>
                    </a:cubicBezTo>
                    <a:lnTo>
                      <a:pt x="33" y="159"/>
                    </a:lnTo>
                    <a:cubicBezTo>
                      <a:pt x="31" y="145"/>
                      <a:pt x="29" y="136"/>
                      <a:pt x="24" y="122"/>
                    </a:cubicBezTo>
                    <a:cubicBezTo>
                      <a:pt x="13" y="122"/>
                      <a:pt x="8" y="122"/>
                      <a:pt x="0" y="123"/>
                    </a:cubicBezTo>
                    <a:lnTo>
                      <a:pt x="0" y="87"/>
                    </a:lnTo>
                    <a:cubicBezTo>
                      <a:pt x="9" y="89"/>
                      <a:pt x="16" y="89"/>
                      <a:pt x="29" y="89"/>
                    </a:cubicBezTo>
                    <a:lnTo>
                      <a:pt x="59" y="89"/>
                    </a:lnTo>
                    <a:lnTo>
                      <a:pt x="59" y="63"/>
                    </a:lnTo>
                    <a:lnTo>
                      <a:pt x="37" y="63"/>
                    </a:lnTo>
                    <a:cubicBezTo>
                      <a:pt x="25" y="63"/>
                      <a:pt x="18" y="64"/>
                      <a:pt x="9" y="65"/>
                    </a:cubicBezTo>
                    <a:lnTo>
                      <a:pt x="9" y="30"/>
                    </a:lnTo>
                    <a:cubicBezTo>
                      <a:pt x="17" y="31"/>
                      <a:pt x="23" y="31"/>
                      <a:pt x="37" y="31"/>
                    </a:cubicBezTo>
                    <a:lnTo>
                      <a:pt x="59" y="31"/>
                    </a:lnTo>
                    <a:lnTo>
                      <a:pt x="59" y="25"/>
                    </a:lnTo>
                    <a:cubicBezTo>
                      <a:pt x="59" y="16"/>
                      <a:pt x="59" y="4"/>
                      <a:pt x="57" y="0"/>
                    </a:cubicBezTo>
                    <a:lnTo>
                      <a:pt x="94" y="0"/>
                    </a:lnTo>
                    <a:cubicBezTo>
                      <a:pt x="93" y="7"/>
                      <a:pt x="92" y="14"/>
                      <a:pt x="92" y="25"/>
                    </a:cubicBezTo>
                    <a:lnTo>
                      <a:pt x="92" y="31"/>
                    </a:lnTo>
                    <a:lnTo>
                      <a:pt x="112" y="31"/>
                    </a:lnTo>
                    <a:cubicBezTo>
                      <a:pt x="125" y="31"/>
                      <a:pt x="132" y="31"/>
                      <a:pt x="140" y="30"/>
                    </a:cubicBezTo>
                    <a:lnTo>
                      <a:pt x="140" y="65"/>
                    </a:lnTo>
                    <a:cubicBezTo>
                      <a:pt x="131" y="64"/>
                      <a:pt x="124" y="63"/>
                      <a:pt x="112" y="63"/>
                    </a:cubicBezTo>
                    <a:lnTo>
                      <a:pt x="92" y="63"/>
                    </a:lnTo>
                    <a:lnTo>
                      <a:pt x="92" y="89"/>
                    </a:lnTo>
                    <a:lnTo>
                      <a:pt x="118" y="89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FC3A94E9-8431-4285-8014-372F3D030D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1591" y="282460"/>
                <a:ext cx="197950" cy="186610"/>
              </a:xfrm>
              <a:custGeom>
                <a:avLst/>
                <a:gdLst>
                  <a:gd name="T0" fmla="*/ 267 w 319"/>
                  <a:gd name="T1" fmla="*/ 145 h 299"/>
                  <a:gd name="T2" fmla="*/ 217 w 319"/>
                  <a:gd name="T3" fmla="*/ 168 h 299"/>
                  <a:gd name="T4" fmla="*/ 267 w 319"/>
                  <a:gd name="T5" fmla="*/ 145 h 299"/>
                  <a:gd name="T6" fmla="*/ 217 w 319"/>
                  <a:gd name="T7" fmla="*/ 118 h 299"/>
                  <a:gd name="T8" fmla="*/ 267 w 319"/>
                  <a:gd name="T9" fmla="*/ 96 h 299"/>
                  <a:gd name="T10" fmla="*/ 217 w 319"/>
                  <a:gd name="T11" fmla="*/ 118 h 299"/>
                  <a:gd name="T12" fmla="*/ 167 w 319"/>
                  <a:gd name="T13" fmla="*/ 35 h 299"/>
                  <a:gd name="T14" fmla="*/ 236 w 319"/>
                  <a:gd name="T15" fmla="*/ 35 h 299"/>
                  <a:gd name="T16" fmla="*/ 138 w 319"/>
                  <a:gd name="T17" fmla="*/ 168 h 299"/>
                  <a:gd name="T18" fmla="*/ 183 w 319"/>
                  <a:gd name="T19" fmla="*/ 168 h 299"/>
                  <a:gd name="T20" fmla="*/ 138 w 319"/>
                  <a:gd name="T21" fmla="*/ 145 h 299"/>
                  <a:gd name="T22" fmla="*/ 138 w 319"/>
                  <a:gd name="T23" fmla="*/ 118 h 299"/>
                  <a:gd name="T24" fmla="*/ 183 w 319"/>
                  <a:gd name="T25" fmla="*/ 118 h 299"/>
                  <a:gd name="T26" fmla="*/ 138 w 319"/>
                  <a:gd name="T27" fmla="*/ 96 h 299"/>
                  <a:gd name="T28" fmla="*/ 167 w 319"/>
                  <a:gd name="T29" fmla="*/ 68 h 299"/>
                  <a:gd name="T30" fmla="*/ 139 w 319"/>
                  <a:gd name="T31" fmla="*/ 51 h 299"/>
                  <a:gd name="T32" fmla="*/ 133 w 319"/>
                  <a:gd name="T33" fmla="*/ 35 h 299"/>
                  <a:gd name="T34" fmla="*/ 98 w 319"/>
                  <a:gd name="T35" fmla="*/ 3 h 299"/>
                  <a:gd name="T36" fmla="*/ 246 w 319"/>
                  <a:gd name="T37" fmla="*/ 5 h 299"/>
                  <a:gd name="T38" fmla="*/ 301 w 319"/>
                  <a:gd name="T39" fmla="*/ 23 h 299"/>
                  <a:gd name="T40" fmla="*/ 241 w 319"/>
                  <a:gd name="T41" fmla="*/ 68 h 299"/>
                  <a:gd name="T42" fmla="*/ 302 w 319"/>
                  <a:gd name="T43" fmla="*/ 66 h 299"/>
                  <a:gd name="T44" fmla="*/ 301 w 319"/>
                  <a:gd name="T45" fmla="*/ 209 h 299"/>
                  <a:gd name="T46" fmla="*/ 260 w 319"/>
                  <a:gd name="T47" fmla="*/ 247 h 299"/>
                  <a:gd name="T48" fmla="*/ 237 w 319"/>
                  <a:gd name="T49" fmla="*/ 215 h 299"/>
                  <a:gd name="T50" fmla="*/ 267 w 319"/>
                  <a:gd name="T51" fmla="*/ 207 h 299"/>
                  <a:gd name="T52" fmla="*/ 217 w 319"/>
                  <a:gd name="T53" fmla="*/ 194 h 299"/>
                  <a:gd name="T54" fmla="*/ 219 w 319"/>
                  <a:gd name="T55" fmla="*/ 246 h 299"/>
                  <a:gd name="T56" fmla="*/ 183 w 319"/>
                  <a:gd name="T57" fmla="*/ 209 h 299"/>
                  <a:gd name="T58" fmla="*/ 138 w 319"/>
                  <a:gd name="T59" fmla="*/ 194 h 299"/>
                  <a:gd name="T60" fmla="*/ 140 w 319"/>
                  <a:gd name="T61" fmla="*/ 248 h 299"/>
                  <a:gd name="T62" fmla="*/ 104 w 319"/>
                  <a:gd name="T63" fmla="*/ 212 h 299"/>
                  <a:gd name="T64" fmla="*/ 103 w 319"/>
                  <a:gd name="T65" fmla="*/ 66 h 299"/>
                  <a:gd name="T66" fmla="*/ 167 w 319"/>
                  <a:gd name="T67" fmla="*/ 68 h 299"/>
                  <a:gd name="T68" fmla="*/ 32 w 319"/>
                  <a:gd name="T69" fmla="*/ 0 h 299"/>
                  <a:gd name="T70" fmla="*/ 62 w 319"/>
                  <a:gd name="T71" fmla="*/ 88 h 299"/>
                  <a:gd name="T72" fmla="*/ 32 w 319"/>
                  <a:gd name="T73" fmla="*/ 0 h 299"/>
                  <a:gd name="T74" fmla="*/ 6 w 319"/>
                  <a:gd name="T75" fmla="*/ 123 h 299"/>
                  <a:gd name="T76" fmla="*/ 55 w 319"/>
                  <a:gd name="T77" fmla="*/ 124 h 299"/>
                  <a:gd name="T78" fmla="*/ 79 w 319"/>
                  <a:gd name="T79" fmla="*/ 159 h 299"/>
                  <a:gd name="T80" fmla="*/ 95 w 319"/>
                  <a:gd name="T81" fmla="*/ 250 h 299"/>
                  <a:gd name="T82" fmla="*/ 179 w 319"/>
                  <a:gd name="T83" fmla="*/ 264 h 299"/>
                  <a:gd name="T84" fmla="*/ 309 w 319"/>
                  <a:gd name="T85" fmla="*/ 296 h 299"/>
                  <a:gd name="T86" fmla="*/ 100 w 319"/>
                  <a:gd name="T87" fmla="*/ 290 h 299"/>
                  <a:gd name="T88" fmla="*/ 56 w 319"/>
                  <a:gd name="T89" fmla="*/ 266 h 299"/>
                  <a:gd name="T90" fmla="*/ 0 w 319"/>
                  <a:gd name="T91" fmla="*/ 262 h 299"/>
                  <a:gd name="T92" fmla="*/ 45 w 319"/>
                  <a:gd name="T93" fmla="*/ 159 h 299"/>
                  <a:gd name="T94" fmla="*/ 6 w 319"/>
                  <a:gd name="T95" fmla="*/ 16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9" h="299">
                    <a:moveTo>
                      <a:pt x="267" y="145"/>
                    </a:moveTo>
                    <a:lnTo>
                      <a:pt x="267" y="145"/>
                    </a:lnTo>
                    <a:lnTo>
                      <a:pt x="217" y="145"/>
                    </a:lnTo>
                    <a:lnTo>
                      <a:pt x="217" y="168"/>
                    </a:lnTo>
                    <a:lnTo>
                      <a:pt x="267" y="168"/>
                    </a:lnTo>
                    <a:lnTo>
                      <a:pt x="267" y="145"/>
                    </a:lnTo>
                    <a:close/>
                    <a:moveTo>
                      <a:pt x="217" y="118"/>
                    </a:moveTo>
                    <a:lnTo>
                      <a:pt x="217" y="118"/>
                    </a:lnTo>
                    <a:lnTo>
                      <a:pt x="267" y="118"/>
                    </a:lnTo>
                    <a:lnTo>
                      <a:pt x="267" y="96"/>
                    </a:lnTo>
                    <a:lnTo>
                      <a:pt x="217" y="96"/>
                    </a:lnTo>
                    <a:lnTo>
                      <a:pt x="217" y="118"/>
                    </a:lnTo>
                    <a:close/>
                    <a:moveTo>
                      <a:pt x="167" y="35"/>
                    </a:moveTo>
                    <a:lnTo>
                      <a:pt x="167" y="35"/>
                    </a:lnTo>
                    <a:cubicBezTo>
                      <a:pt x="179" y="44"/>
                      <a:pt x="182" y="46"/>
                      <a:pt x="202" y="61"/>
                    </a:cubicBezTo>
                    <a:cubicBezTo>
                      <a:pt x="226" y="44"/>
                      <a:pt x="226" y="44"/>
                      <a:pt x="236" y="35"/>
                    </a:cubicBezTo>
                    <a:lnTo>
                      <a:pt x="167" y="35"/>
                    </a:lnTo>
                    <a:close/>
                    <a:moveTo>
                      <a:pt x="138" y="168"/>
                    </a:moveTo>
                    <a:lnTo>
                      <a:pt x="138" y="168"/>
                    </a:lnTo>
                    <a:lnTo>
                      <a:pt x="183" y="168"/>
                    </a:lnTo>
                    <a:lnTo>
                      <a:pt x="183" y="145"/>
                    </a:lnTo>
                    <a:lnTo>
                      <a:pt x="138" y="145"/>
                    </a:lnTo>
                    <a:lnTo>
                      <a:pt x="138" y="168"/>
                    </a:lnTo>
                    <a:close/>
                    <a:moveTo>
                      <a:pt x="138" y="118"/>
                    </a:moveTo>
                    <a:lnTo>
                      <a:pt x="138" y="118"/>
                    </a:lnTo>
                    <a:lnTo>
                      <a:pt x="183" y="118"/>
                    </a:lnTo>
                    <a:lnTo>
                      <a:pt x="183" y="96"/>
                    </a:lnTo>
                    <a:lnTo>
                      <a:pt x="138" y="96"/>
                    </a:lnTo>
                    <a:lnTo>
                      <a:pt x="138" y="118"/>
                    </a:lnTo>
                    <a:close/>
                    <a:moveTo>
                      <a:pt x="167" y="68"/>
                    </a:moveTo>
                    <a:lnTo>
                      <a:pt x="167" y="68"/>
                    </a:lnTo>
                    <a:cubicBezTo>
                      <a:pt x="148" y="56"/>
                      <a:pt x="148" y="55"/>
                      <a:pt x="139" y="51"/>
                    </a:cubicBezTo>
                    <a:lnTo>
                      <a:pt x="165" y="35"/>
                    </a:lnTo>
                    <a:lnTo>
                      <a:pt x="133" y="35"/>
                    </a:lnTo>
                    <a:cubicBezTo>
                      <a:pt x="116" y="35"/>
                      <a:pt x="109" y="36"/>
                      <a:pt x="98" y="37"/>
                    </a:cubicBezTo>
                    <a:lnTo>
                      <a:pt x="98" y="3"/>
                    </a:lnTo>
                    <a:cubicBezTo>
                      <a:pt x="109" y="4"/>
                      <a:pt x="119" y="5"/>
                      <a:pt x="138" y="5"/>
                    </a:cubicBezTo>
                    <a:lnTo>
                      <a:pt x="246" y="5"/>
                    </a:lnTo>
                    <a:cubicBezTo>
                      <a:pt x="268" y="5"/>
                      <a:pt x="278" y="4"/>
                      <a:pt x="284" y="3"/>
                    </a:cubicBezTo>
                    <a:lnTo>
                      <a:pt x="301" y="23"/>
                    </a:lnTo>
                    <a:cubicBezTo>
                      <a:pt x="296" y="27"/>
                      <a:pt x="294" y="28"/>
                      <a:pt x="285" y="36"/>
                    </a:cubicBezTo>
                    <a:cubicBezTo>
                      <a:pt x="271" y="48"/>
                      <a:pt x="255" y="59"/>
                      <a:pt x="241" y="68"/>
                    </a:cubicBezTo>
                    <a:lnTo>
                      <a:pt x="268" y="68"/>
                    </a:lnTo>
                    <a:cubicBezTo>
                      <a:pt x="285" y="68"/>
                      <a:pt x="294" y="68"/>
                      <a:pt x="302" y="66"/>
                    </a:cubicBezTo>
                    <a:cubicBezTo>
                      <a:pt x="301" y="75"/>
                      <a:pt x="301" y="86"/>
                      <a:pt x="301" y="105"/>
                    </a:cubicBezTo>
                    <a:lnTo>
                      <a:pt x="301" y="209"/>
                    </a:lnTo>
                    <a:cubicBezTo>
                      <a:pt x="301" y="228"/>
                      <a:pt x="300" y="234"/>
                      <a:pt x="295" y="239"/>
                    </a:cubicBezTo>
                    <a:cubicBezTo>
                      <a:pt x="289" y="245"/>
                      <a:pt x="281" y="247"/>
                      <a:pt x="260" y="247"/>
                    </a:cubicBezTo>
                    <a:cubicBezTo>
                      <a:pt x="257" y="247"/>
                      <a:pt x="251" y="247"/>
                      <a:pt x="245" y="247"/>
                    </a:cubicBezTo>
                    <a:cubicBezTo>
                      <a:pt x="244" y="233"/>
                      <a:pt x="242" y="225"/>
                      <a:pt x="237" y="215"/>
                    </a:cubicBezTo>
                    <a:cubicBezTo>
                      <a:pt x="246" y="216"/>
                      <a:pt x="254" y="217"/>
                      <a:pt x="259" y="217"/>
                    </a:cubicBezTo>
                    <a:cubicBezTo>
                      <a:pt x="267" y="217"/>
                      <a:pt x="267" y="216"/>
                      <a:pt x="267" y="207"/>
                    </a:cubicBezTo>
                    <a:lnTo>
                      <a:pt x="267" y="194"/>
                    </a:lnTo>
                    <a:lnTo>
                      <a:pt x="217" y="194"/>
                    </a:lnTo>
                    <a:lnTo>
                      <a:pt x="217" y="209"/>
                    </a:lnTo>
                    <a:cubicBezTo>
                      <a:pt x="217" y="227"/>
                      <a:pt x="217" y="235"/>
                      <a:pt x="219" y="246"/>
                    </a:cubicBezTo>
                    <a:lnTo>
                      <a:pt x="181" y="246"/>
                    </a:lnTo>
                    <a:cubicBezTo>
                      <a:pt x="183" y="236"/>
                      <a:pt x="183" y="226"/>
                      <a:pt x="183" y="209"/>
                    </a:cubicBezTo>
                    <a:lnTo>
                      <a:pt x="183" y="194"/>
                    </a:lnTo>
                    <a:lnTo>
                      <a:pt x="138" y="194"/>
                    </a:lnTo>
                    <a:lnTo>
                      <a:pt x="138" y="212"/>
                    </a:lnTo>
                    <a:cubicBezTo>
                      <a:pt x="138" y="231"/>
                      <a:pt x="138" y="240"/>
                      <a:pt x="140" y="248"/>
                    </a:cubicBezTo>
                    <a:lnTo>
                      <a:pt x="102" y="248"/>
                    </a:lnTo>
                    <a:cubicBezTo>
                      <a:pt x="104" y="239"/>
                      <a:pt x="104" y="229"/>
                      <a:pt x="104" y="212"/>
                    </a:cubicBezTo>
                    <a:lnTo>
                      <a:pt x="104" y="106"/>
                    </a:lnTo>
                    <a:cubicBezTo>
                      <a:pt x="104" y="86"/>
                      <a:pt x="104" y="78"/>
                      <a:pt x="103" y="66"/>
                    </a:cubicBezTo>
                    <a:cubicBezTo>
                      <a:pt x="113" y="68"/>
                      <a:pt x="123" y="68"/>
                      <a:pt x="140" y="68"/>
                    </a:cubicBezTo>
                    <a:lnTo>
                      <a:pt x="167" y="68"/>
                    </a:lnTo>
                    <a:close/>
                    <a:moveTo>
                      <a:pt x="32" y="0"/>
                    </a:moveTo>
                    <a:lnTo>
                      <a:pt x="32" y="0"/>
                    </a:lnTo>
                    <a:cubicBezTo>
                      <a:pt x="56" y="21"/>
                      <a:pt x="74" y="39"/>
                      <a:pt x="90" y="61"/>
                    </a:cubicBezTo>
                    <a:lnTo>
                      <a:pt x="62" y="88"/>
                    </a:lnTo>
                    <a:cubicBezTo>
                      <a:pt x="43" y="61"/>
                      <a:pt x="28" y="45"/>
                      <a:pt x="5" y="25"/>
                    </a:cubicBezTo>
                    <a:lnTo>
                      <a:pt x="32" y="0"/>
                    </a:lnTo>
                    <a:close/>
                    <a:moveTo>
                      <a:pt x="6" y="123"/>
                    </a:moveTo>
                    <a:lnTo>
                      <a:pt x="6" y="123"/>
                    </a:lnTo>
                    <a:cubicBezTo>
                      <a:pt x="14" y="124"/>
                      <a:pt x="20" y="124"/>
                      <a:pt x="31" y="124"/>
                    </a:cubicBezTo>
                    <a:lnTo>
                      <a:pt x="55" y="124"/>
                    </a:lnTo>
                    <a:cubicBezTo>
                      <a:pt x="65" y="124"/>
                      <a:pt x="73" y="124"/>
                      <a:pt x="80" y="123"/>
                    </a:cubicBezTo>
                    <a:cubicBezTo>
                      <a:pt x="79" y="133"/>
                      <a:pt x="79" y="141"/>
                      <a:pt x="79" y="159"/>
                    </a:cubicBezTo>
                    <a:lnTo>
                      <a:pt x="79" y="231"/>
                    </a:lnTo>
                    <a:cubicBezTo>
                      <a:pt x="85" y="241"/>
                      <a:pt x="88" y="245"/>
                      <a:pt x="95" y="250"/>
                    </a:cubicBezTo>
                    <a:cubicBezTo>
                      <a:pt x="102" y="254"/>
                      <a:pt x="108" y="257"/>
                      <a:pt x="112" y="258"/>
                    </a:cubicBezTo>
                    <a:cubicBezTo>
                      <a:pt x="128" y="262"/>
                      <a:pt x="148" y="264"/>
                      <a:pt x="179" y="264"/>
                    </a:cubicBezTo>
                    <a:cubicBezTo>
                      <a:pt x="234" y="264"/>
                      <a:pt x="252" y="263"/>
                      <a:pt x="319" y="256"/>
                    </a:cubicBezTo>
                    <a:cubicBezTo>
                      <a:pt x="315" y="268"/>
                      <a:pt x="312" y="281"/>
                      <a:pt x="309" y="296"/>
                    </a:cubicBezTo>
                    <a:cubicBezTo>
                      <a:pt x="266" y="298"/>
                      <a:pt x="232" y="298"/>
                      <a:pt x="175" y="298"/>
                    </a:cubicBezTo>
                    <a:cubicBezTo>
                      <a:pt x="141" y="298"/>
                      <a:pt x="115" y="295"/>
                      <a:pt x="100" y="290"/>
                    </a:cubicBezTo>
                    <a:cubicBezTo>
                      <a:pt x="83" y="284"/>
                      <a:pt x="75" y="278"/>
                      <a:pt x="61" y="261"/>
                    </a:cubicBezTo>
                    <a:cubicBezTo>
                      <a:pt x="59" y="264"/>
                      <a:pt x="57" y="265"/>
                      <a:pt x="56" y="266"/>
                    </a:cubicBezTo>
                    <a:cubicBezTo>
                      <a:pt x="44" y="279"/>
                      <a:pt x="44" y="279"/>
                      <a:pt x="18" y="299"/>
                    </a:cubicBezTo>
                    <a:lnTo>
                      <a:pt x="0" y="262"/>
                    </a:lnTo>
                    <a:cubicBezTo>
                      <a:pt x="13" y="256"/>
                      <a:pt x="28" y="245"/>
                      <a:pt x="45" y="230"/>
                    </a:cubicBezTo>
                    <a:lnTo>
                      <a:pt x="45" y="159"/>
                    </a:lnTo>
                    <a:lnTo>
                      <a:pt x="27" y="159"/>
                    </a:lnTo>
                    <a:cubicBezTo>
                      <a:pt x="19" y="159"/>
                      <a:pt x="14" y="159"/>
                      <a:pt x="6" y="160"/>
                    </a:cubicBezTo>
                    <a:lnTo>
                      <a:pt x="6" y="12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622CCD22-3C27-477D-B665-EEDBF0FD8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9851" y="278336"/>
                <a:ext cx="194858" cy="194858"/>
              </a:xfrm>
              <a:custGeom>
                <a:avLst/>
                <a:gdLst>
                  <a:gd name="T0" fmla="*/ 254 w 314"/>
                  <a:gd name="T1" fmla="*/ 237 h 312"/>
                  <a:gd name="T2" fmla="*/ 143 w 314"/>
                  <a:gd name="T3" fmla="*/ 265 h 312"/>
                  <a:gd name="T4" fmla="*/ 254 w 314"/>
                  <a:gd name="T5" fmla="*/ 237 h 312"/>
                  <a:gd name="T6" fmla="*/ 289 w 314"/>
                  <a:gd name="T7" fmla="*/ 46 h 312"/>
                  <a:gd name="T8" fmla="*/ 143 w 314"/>
                  <a:gd name="T9" fmla="*/ 45 h 312"/>
                  <a:gd name="T10" fmla="*/ 113 w 314"/>
                  <a:gd name="T11" fmla="*/ 14 h 312"/>
                  <a:gd name="T12" fmla="*/ 254 w 314"/>
                  <a:gd name="T13" fmla="*/ 16 h 312"/>
                  <a:gd name="T14" fmla="*/ 289 w 314"/>
                  <a:gd name="T15" fmla="*/ 46 h 312"/>
                  <a:gd name="T16" fmla="*/ 289 w 314"/>
                  <a:gd name="T17" fmla="*/ 189 h 312"/>
                  <a:gd name="T18" fmla="*/ 135 w 314"/>
                  <a:gd name="T19" fmla="*/ 188 h 312"/>
                  <a:gd name="T20" fmla="*/ 111 w 314"/>
                  <a:gd name="T21" fmla="*/ 157 h 312"/>
                  <a:gd name="T22" fmla="*/ 263 w 314"/>
                  <a:gd name="T23" fmla="*/ 159 h 312"/>
                  <a:gd name="T24" fmla="*/ 289 w 314"/>
                  <a:gd name="T25" fmla="*/ 189 h 312"/>
                  <a:gd name="T26" fmla="*/ 289 w 314"/>
                  <a:gd name="T27" fmla="*/ 142 h 312"/>
                  <a:gd name="T28" fmla="*/ 135 w 314"/>
                  <a:gd name="T29" fmla="*/ 141 h 312"/>
                  <a:gd name="T30" fmla="*/ 111 w 314"/>
                  <a:gd name="T31" fmla="*/ 110 h 312"/>
                  <a:gd name="T32" fmla="*/ 263 w 314"/>
                  <a:gd name="T33" fmla="*/ 112 h 312"/>
                  <a:gd name="T34" fmla="*/ 289 w 314"/>
                  <a:gd name="T35" fmla="*/ 142 h 312"/>
                  <a:gd name="T36" fmla="*/ 143 w 314"/>
                  <a:gd name="T37" fmla="*/ 312 h 312"/>
                  <a:gd name="T38" fmla="*/ 109 w 314"/>
                  <a:gd name="T39" fmla="*/ 281 h 312"/>
                  <a:gd name="T40" fmla="*/ 108 w 314"/>
                  <a:gd name="T41" fmla="*/ 205 h 312"/>
                  <a:gd name="T42" fmla="*/ 262 w 314"/>
                  <a:gd name="T43" fmla="*/ 206 h 312"/>
                  <a:gd name="T44" fmla="*/ 289 w 314"/>
                  <a:gd name="T45" fmla="*/ 234 h 312"/>
                  <a:gd name="T46" fmla="*/ 291 w 314"/>
                  <a:gd name="T47" fmla="*/ 312 h 312"/>
                  <a:gd name="T48" fmla="*/ 254 w 314"/>
                  <a:gd name="T49" fmla="*/ 297 h 312"/>
                  <a:gd name="T50" fmla="*/ 143 w 314"/>
                  <a:gd name="T51" fmla="*/ 312 h 312"/>
                  <a:gd name="T52" fmla="*/ 91 w 314"/>
                  <a:gd name="T53" fmla="*/ 61 h 312"/>
                  <a:gd name="T54" fmla="*/ 283 w 314"/>
                  <a:gd name="T55" fmla="*/ 63 h 312"/>
                  <a:gd name="T56" fmla="*/ 314 w 314"/>
                  <a:gd name="T57" fmla="*/ 95 h 312"/>
                  <a:gd name="T58" fmla="*/ 119 w 314"/>
                  <a:gd name="T59" fmla="*/ 94 h 312"/>
                  <a:gd name="T60" fmla="*/ 91 w 314"/>
                  <a:gd name="T61" fmla="*/ 61 h 312"/>
                  <a:gd name="T62" fmla="*/ 74 w 314"/>
                  <a:gd name="T63" fmla="*/ 273 h 312"/>
                  <a:gd name="T64" fmla="*/ 37 w 314"/>
                  <a:gd name="T65" fmla="*/ 312 h 312"/>
                  <a:gd name="T66" fmla="*/ 39 w 314"/>
                  <a:gd name="T67" fmla="*/ 173 h 312"/>
                  <a:gd name="T68" fmla="*/ 15 w 314"/>
                  <a:gd name="T69" fmla="*/ 172 h 312"/>
                  <a:gd name="T70" fmla="*/ 51 w 314"/>
                  <a:gd name="T71" fmla="*/ 46 h 312"/>
                  <a:gd name="T72" fmla="*/ 100 w 314"/>
                  <a:gd name="T73" fmla="*/ 12 h 312"/>
                  <a:gd name="T74" fmla="*/ 74 w 314"/>
                  <a:gd name="T75" fmla="*/ 8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4" h="312">
                    <a:moveTo>
                      <a:pt x="254" y="237"/>
                    </a:moveTo>
                    <a:lnTo>
                      <a:pt x="254" y="237"/>
                    </a:lnTo>
                    <a:lnTo>
                      <a:pt x="143" y="237"/>
                    </a:lnTo>
                    <a:lnTo>
                      <a:pt x="143" y="265"/>
                    </a:lnTo>
                    <a:lnTo>
                      <a:pt x="254" y="265"/>
                    </a:lnTo>
                    <a:lnTo>
                      <a:pt x="254" y="237"/>
                    </a:lnTo>
                    <a:close/>
                    <a:moveTo>
                      <a:pt x="289" y="46"/>
                    </a:moveTo>
                    <a:lnTo>
                      <a:pt x="289" y="46"/>
                    </a:lnTo>
                    <a:cubicBezTo>
                      <a:pt x="280" y="45"/>
                      <a:pt x="271" y="45"/>
                      <a:pt x="256" y="45"/>
                    </a:cubicBezTo>
                    <a:lnTo>
                      <a:pt x="143" y="45"/>
                    </a:lnTo>
                    <a:cubicBezTo>
                      <a:pt x="130" y="45"/>
                      <a:pt x="121" y="45"/>
                      <a:pt x="113" y="46"/>
                    </a:cubicBezTo>
                    <a:lnTo>
                      <a:pt x="113" y="14"/>
                    </a:lnTo>
                    <a:cubicBezTo>
                      <a:pt x="123" y="15"/>
                      <a:pt x="132" y="16"/>
                      <a:pt x="146" y="16"/>
                    </a:cubicBezTo>
                    <a:lnTo>
                      <a:pt x="254" y="16"/>
                    </a:lnTo>
                    <a:cubicBezTo>
                      <a:pt x="270" y="16"/>
                      <a:pt x="280" y="15"/>
                      <a:pt x="289" y="14"/>
                    </a:cubicBezTo>
                    <a:lnTo>
                      <a:pt x="289" y="46"/>
                    </a:lnTo>
                    <a:close/>
                    <a:moveTo>
                      <a:pt x="289" y="189"/>
                    </a:moveTo>
                    <a:lnTo>
                      <a:pt x="289" y="189"/>
                    </a:lnTo>
                    <a:cubicBezTo>
                      <a:pt x="281" y="188"/>
                      <a:pt x="275" y="188"/>
                      <a:pt x="263" y="188"/>
                    </a:cubicBezTo>
                    <a:lnTo>
                      <a:pt x="135" y="188"/>
                    </a:lnTo>
                    <a:cubicBezTo>
                      <a:pt x="123" y="188"/>
                      <a:pt x="118" y="188"/>
                      <a:pt x="111" y="189"/>
                    </a:cubicBezTo>
                    <a:lnTo>
                      <a:pt x="111" y="157"/>
                    </a:lnTo>
                    <a:cubicBezTo>
                      <a:pt x="118" y="158"/>
                      <a:pt x="123" y="159"/>
                      <a:pt x="135" y="159"/>
                    </a:cubicBezTo>
                    <a:lnTo>
                      <a:pt x="263" y="159"/>
                    </a:lnTo>
                    <a:cubicBezTo>
                      <a:pt x="274" y="159"/>
                      <a:pt x="282" y="158"/>
                      <a:pt x="289" y="157"/>
                    </a:cubicBezTo>
                    <a:lnTo>
                      <a:pt x="289" y="189"/>
                    </a:lnTo>
                    <a:close/>
                    <a:moveTo>
                      <a:pt x="289" y="142"/>
                    </a:moveTo>
                    <a:lnTo>
                      <a:pt x="289" y="142"/>
                    </a:lnTo>
                    <a:cubicBezTo>
                      <a:pt x="282" y="141"/>
                      <a:pt x="274" y="141"/>
                      <a:pt x="263" y="141"/>
                    </a:cubicBezTo>
                    <a:lnTo>
                      <a:pt x="135" y="141"/>
                    </a:lnTo>
                    <a:cubicBezTo>
                      <a:pt x="123" y="141"/>
                      <a:pt x="119" y="141"/>
                      <a:pt x="111" y="142"/>
                    </a:cubicBezTo>
                    <a:lnTo>
                      <a:pt x="111" y="110"/>
                    </a:lnTo>
                    <a:cubicBezTo>
                      <a:pt x="118" y="111"/>
                      <a:pt x="123" y="112"/>
                      <a:pt x="135" y="112"/>
                    </a:cubicBezTo>
                    <a:lnTo>
                      <a:pt x="263" y="112"/>
                    </a:lnTo>
                    <a:cubicBezTo>
                      <a:pt x="274" y="112"/>
                      <a:pt x="281" y="111"/>
                      <a:pt x="289" y="110"/>
                    </a:cubicBezTo>
                    <a:lnTo>
                      <a:pt x="289" y="142"/>
                    </a:lnTo>
                    <a:close/>
                    <a:moveTo>
                      <a:pt x="143" y="312"/>
                    </a:moveTo>
                    <a:lnTo>
                      <a:pt x="143" y="312"/>
                    </a:lnTo>
                    <a:lnTo>
                      <a:pt x="107" y="312"/>
                    </a:lnTo>
                    <a:cubicBezTo>
                      <a:pt x="108" y="304"/>
                      <a:pt x="109" y="294"/>
                      <a:pt x="109" y="281"/>
                    </a:cubicBezTo>
                    <a:lnTo>
                      <a:pt x="109" y="234"/>
                    </a:lnTo>
                    <a:cubicBezTo>
                      <a:pt x="109" y="223"/>
                      <a:pt x="109" y="213"/>
                      <a:pt x="108" y="205"/>
                    </a:cubicBezTo>
                    <a:cubicBezTo>
                      <a:pt x="115" y="206"/>
                      <a:pt x="124" y="206"/>
                      <a:pt x="135" y="206"/>
                    </a:cubicBezTo>
                    <a:lnTo>
                      <a:pt x="262" y="206"/>
                    </a:lnTo>
                    <a:cubicBezTo>
                      <a:pt x="275" y="206"/>
                      <a:pt x="283" y="206"/>
                      <a:pt x="291" y="205"/>
                    </a:cubicBezTo>
                    <a:cubicBezTo>
                      <a:pt x="290" y="213"/>
                      <a:pt x="289" y="222"/>
                      <a:pt x="289" y="234"/>
                    </a:cubicBezTo>
                    <a:lnTo>
                      <a:pt x="289" y="281"/>
                    </a:lnTo>
                    <a:cubicBezTo>
                      <a:pt x="289" y="293"/>
                      <a:pt x="290" y="302"/>
                      <a:pt x="291" y="312"/>
                    </a:cubicBezTo>
                    <a:lnTo>
                      <a:pt x="254" y="312"/>
                    </a:lnTo>
                    <a:lnTo>
                      <a:pt x="254" y="297"/>
                    </a:lnTo>
                    <a:lnTo>
                      <a:pt x="143" y="297"/>
                    </a:lnTo>
                    <a:lnTo>
                      <a:pt x="143" y="312"/>
                    </a:lnTo>
                    <a:close/>
                    <a:moveTo>
                      <a:pt x="91" y="61"/>
                    </a:moveTo>
                    <a:lnTo>
                      <a:pt x="91" y="61"/>
                    </a:lnTo>
                    <a:cubicBezTo>
                      <a:pt x="100" y="63"/>
                      <a:pt x="108" y="63"/>
                      <a:pt x="119" y="63"/>
                    </a:cubicBezTo>
                    <a:lnTo>
                      <a:pt x="283" y="63"/>
                    </a:lnTo>
                    <a:cubicBezTo>
                      <a:pt x="296" y="63"/>
                      <a:pt x="305" y="62"/>
                      <a:pt x="314" y="61"/>
                    </a:cubicBezTo>
                    <a:lnTo>
                      <a:pt x="314" y="95"/>
                    </a:lnTo>
                    <a:cubicBezTo>
                      <a:pt x="305" y="94"/>
                      <a:pt x="295" y="94"/>
                      <a:pt x="283" y="94"/>
                    </a:cubicBezTo>
                    <a:lnTo>
                      <a:pt x="119" y="94"/>
                    </a:lnTo>
                    <a:cubicBezTo>
                      <a:pt x="109" y="94"/>
                      <a:pt x="100" y="94"/>
                      <a:pt x="91" y="95"/>
                    </a:cubicBezTo>
                    <a:lnTo>
                      <a:pt x="91" y="61"/>
                    </a:lnTo>
                    <a:close/>
                    <a:moveTo>
                      <a:pt x="74" y="273"/>
                    </a:moveTo>
                    <a:lnTo>
                      <a:pt x="74" y="273"/>
                    </a:lnTo>
                    <a:cubicBezTo>
                      <a:pt x="74" y="288"/>
                      <a:pt x="74" y="299"/>
                      <a:pt x="75" y="312"/>
                    </a:cubicBezTo>
                    <a:lnTo>
                      <a:pt x="37" y="312"/>
                    </a:lnTo>
                    <a:cubicBezTo>
                      <a:pt x="38" y="299"/>
                      <a:pt x="39" y="289"/>
                      <a:pt x="39" y="273"/>
                    </a:cubicBezTo>
                    <a:lnTo>
                      <a:pt x="39" y="173"/>
                    </a:lnTo>
                    <a:cubicBezTo>
                      <a:pt x="39" y="161"/>
                      <a:pt x="39" y="160"/>
                      <a:pt x="40" y="136"/>
                    </a:cubicBezTo>
                    <a:cubicBezTo>
                      <a:pt x="32" y="149"/>
                      <a:pt x="29" y="155"/>
                      <a:pt x="15" y="172"/>
                    </a:cubicBezTo>
                    <a:cubicBezTo>
                      <a:pt x="10" y="156"/>
                      <a:pt x="7" y="146"/>
                      <a:pt x="0" y="132"/>
                    </a:cubicBezTo>
                    <a:cubicBezTo>
                      <a:pt x="22" y="108"/>
                      <a:pt x="37" y="81"/>
                      <a:pt x="51" y="46"/>
                    </a:cubicBezTo>
                    <a:cubicBezTo>
                      <a:pt x="58" y="26"/>
                      <a:pt x="61" y="15"/>
                      <a:pt x="63" y="0"/>
                    </a:cubicBezTo>
                    <a:lnTo>
                      <a:pt x="100" y="12"/>
                    </a:lnTo>
                    <a:cubicBezTo>
                      <a:pt x="99" y="16"/>
                      <a:pt x="96" y="22"/>
                      <a:pt x="93" y="32"/>
                    </a:cubicBezTo>
                    <a:cubicBezTo>
                      <a:pt x="86" y="53"/>
                      <a:pt x="82" y="63"/>
                      <a:pt x="74" y="82"/>
                    </a:cubicBezTo>
                    <a:lnTo>
                      <a:pt x="74" y="27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31A033E7-BE2E-41E4-A125-C8AE938C2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7081" y="286584"/>
                <a:ext cx="196920" cy="188672"/>
              </a:xfrm>
              <a:custGeom>
                <a:avLst/>
                <a:gdLst>
                  <a:gd name="T0" fmla="*/ 248 w 319"/>
                  <a:gd name="T1" fmla="*/ 34 h 302"/>
                  <a:gd name="T2" fmla="*/ 209 w 319"/>
                  <a:gd name="T3" fmla="*/ 114 h 302"/>
                  <a:gd name="T4" fmla="*/ 248 w 319"/>
                  <a:gd name="T5" fmla="*/ 34 h 302"/>
                  <a:gd name="T6" fmla="*/ 174 w 319"/>
                  <a:gd name="T7" fmla="*/ 34 h 302"/>
                  <a:gd name="T8" fmla="*/ 146 w 319"/>
                  <a:gd name="T9" fmla="*/ 0 h 302"/>
                  <a:gd name="T10" fmla="*/ 280 w 319"/>
                  <a:gd name="T11" fmla="*/ 2 h 302"/>
                  <a:gd name="T12" fmla="*/ 316 w 319"/>
                  <a:gd name="T13" fmla="*/ 36 h 302"/>
                  <a:gd name="T14" fmla="*/ 283 w 319"/>
                  <a:gd name="T15" fmla="*/ 114 h 302"/>
                  <a:gd name="T16" fmla="*/ 319 w 319"/>
                  <a:gd name="T17" fmla="*/ 112 h 302"/>
                  <a:gd name="T18" fmla="*/ 286 w 319"/>
                  <a:gd name="T19" fmla="*/ 148 h 302"/>
                  <a:gd name="T20" fmla="*/ 283 w 319"/>
                  <a:gd name="T21" fmla="*/ 257 h 302"/>
                  <a:gd name="T22" fmla="*/ 246 w 319"/>
                  <a:gd name="T23" fmla="*/ 299 h 302"/>
                  <a:gd name="T24" fmla="*/ 248 w 319"/>
                  <a:gd name="T25" fmla="*/ 148 h 302"/>
                  <a:gd name="T26" fmla="*/ 201 w 319"/>
                  <a:gd name="T27" fmla="*/ 215 h 302"/>
                  <a:gd name="T28" fmla="*/ 128 w 319"/>
                  <a:gd name="T29" fmla="*/ 278 h 302"/>
                  <a:gd name="T30" fmla="*/ 173 w 319"/>
                  <a:gd name="T31" fmla="*/ 148 h 302"/>
                  <a:gd name="T32" fmla="*/ 140 w 319"/>
                  <a:gd name="T33" fmla="*/ 112 h 302"/>
                  <a:gd name="T34" fmla="*/ 174 w 319"/>
                  <a:gd name="T35" fmla="*/ 34 h 302"/>
                  <a:gd name="T36" fmla="*/ 68 w 319"/>
                  <a:gd name="T37" fmla="*/ 228 h 302"/>
                  <a:gd name="T38" fmla="*/ 97 w 319"/>
                  <a:gd name="T39" fmla="*/ 140 h 302"/>
                  <a:gd name="T40" fmla="*/ 68 w 319"/>
                  <a:gd name="T41" fmla="*/ 228 h 302"/>
                  <a:gd name="T42" fmla="*/ 41 w 319"/>
                  <a:gd name="T43" fmla="*/ 35 h 302"/>
                  <a:gd name="T44" fmla="*/ 13 w 319"/>
                  <a:gd name="T45" fmla="*/ 1 h 302"/>
                  <a:gd name="T46" fmla="*/ 104 w 319"/>
                  <a:gd name="T47" fmla="*/ 3 h 302"/>
                  <a:gd name="T48" fmla="*/ 136 w 319"/>
                  <a:gd name="T49" fmla="*/ 37 h 302"/>
                  <a:gd name="T50" fmla="*/ 90 w 319"/>
                  <a:gd name="T51" fmla="*/ 35 h 302"/>
                  <a:gd name="T52" fmla="*/ 109 w 319"/>
                  <a:gd name="T53" fmla="*/ 108 h 302"/>
                  <a:gd name="T54" fmla="*/ 129 w 319"/>
                  <a:gd name="T55" fmla="*/ 131 h 302"/>
                  <a:gd name="T56" fmla="*/ 130 w 319"/>
                  <a:gd name="T57" fmla="*/ 273 h 302"/>
                  <a:gd name="T58" fmla="*/ 96 w 319"/>
                  <a:gd name="T59" fmla="*/ 257 h 302"/>
                  <a:gd name="T60" fmla="*/ 68 w 319"/>
                  <a:gd name="T61" fmla="*/ 291 h 302"/>
                  <a:gd name="T62" fmla="*/ 33 w 319"/>
                  <a:gd name="T63" fmla="*/ 257 h 302"/>
                  <a:gd name="T64" fmla="*/ 34 w 319"/>
                  <a:gd name="T65" fmla="*/ 163 h 302"/>
                  <a:gd name="T66" fmla="*/ 0 w 319"/>
                  <a:gd name="T67" fmla="*/ 153 h 302"/>
                  <a:gd name="T68" fmla="*/ 54 w 319"/>
                  <a:gd name="T69" fmla="*/ 3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9" h="302">
                    <a:moveTo>
                      <a:pt x="248" y="34"/>
                    </a:moveTo>
                    <a:lnTo>
                      <a:pt x="248" y="34"/>
                    </a:lnTo>
                    <a:lnTo>
                      <a:pt x="209" y="34"/>
                    </a:lnTo>
                    <a:lnTo>
                      <a:pt x="209" y="114"/>
                    </a:lnTo>
                    <a:lnTo>
                      <a:pt x="248" y="114"/>
                    </a:lnTo>
                    <a:lnTo>
                      <a:pt x="248" y="34"/>
                    </a:lnTo>
                    <a:close/>
                    <a:moveTo>
                      <a:pt x="174" y="34"/>
                    </a:moveTo>
                    <a:lnTo>
                      <a:pt x="174" y="34"/>
                    </a:lnTo>
                    <a:cubicBezTo>
                      <a:pt x="163" y="34"/>
                      <a:pt x="155" y="35"/>
                      <a:pt x="146" y="36"/>
                    </a:cubicBezTo>
                    <a:lnTo>
                      <a:pt x="146" y="0"/>
                    </a:lnTo>
                    <a:cubicBezTo>
                      <a:pt x="153" y="1"/>
                      <a:pt x="166" y="2"/>
                      <a:pt x="183" y="2"/>
                    </a:cubicBezTo>
                    <a:lnTo>
                      <a:pt x="280" y="2"/>
                    </a:lnTo>
                    <a:cubicBezTo>
                      <a:pt x="295" y="2"/>
                      <a:pt x="306" y="1"/>
                      <a:pt x="316" y="0"/>
                    </a:cubicBezTo>
                    <a:lnTo>
                      <a:pt x="316" y="36"/>
                    </a:lnTo>
                    <a:cubicBezTo>
                      <a:pt x="306" y="35"/>
                      <a:pt x="301" y="34"/>
                      <a:pt x="283" y="34"/>
                    </a:cubicBezTo>
                    <a:lnTo>
                      <a:pt x="283" y="114"/>
                    </a:lnTo>
                    <a:lnTo>
                      <a:pt x="286" y="114"/>
                    </a:lnTo>
                    <a:cubicBezTo>
                      <a:pt x="303" y="114"/>
                      <a:pt x="310" y="114"/>
                      <a:pt x="319" y="112"/>
                    </a:cubicBezTo>
                    <a:lnTo>
                      <a:pt x="319" y="150"/>
                    </a:lnTo>
                    <a:cubicBezTo>
                      <a:pt x="310" y="149"/>
                      <a:pt x="303" y="148"/>
                      <a:pt x="286" y="148"/>
                    </a:cubicBezTo>
                    <a:lnTo>
                      <a:pt x="283" y="148"/>
                    </a:lnTo>
                    <a:lnTo>
                      <a:pt x="283" y="257"/>
                    </a:lnTo>
                    <a:cubicBezTo>
                      <a:pt x="283" y="272"/>
                      <a:pt x="284" y="285"/>
                      <a:pt x="286" y="299"/>
                    </a:cubicBezTo>
                    <a:lnTo>
                      <a:pt x="246" y="299"/>
                    </a:lnTo>
                    <a:cubicBezTo>
                      <a:pt x="247" y="284"/>
                      <a:pt x="248" y="274"/>
                      <a:pt x="248" y="258"/>
                    </a:cubicBezTo>
                    <a:lnTo>
                      <a:pt x="248" y="148"/>
                    </a:lnTo>
                    <a:lnTo>
                      <a:pt x="209" y="148"/>
                    </a:lnTo>
                    <a:cubicBezTo>
                      <a:pt x="207" y="178"/>
                      <a:pt x="205" y="196"/>
                      <a:pt x="201" y="215"/>
                    </a:cubicBezTo>
                    <a:cubicBezTo>
                      <a:pt x="192" y="252"/>
                      <a:pt x="182" y="274"/>
                      <a:pt x="159" y="302"/>
                    </a:cubicBezTo>
                    <a:cubicBezTo>
                      <a:pt x="150" y="291"/>
                      <a:pt x="142" y="285"/>
                      <a:pt x="128" y="278"/>
                    </a:cubicBezTo>
                    <a:cubicBezTo>
                      <a:pt x="148" y="255"/>
                      <a:pt x="159" y="233"/>
                      <a:pt x="167" y="201"/>
                    </a:cubicBezTo>
                    <a:cubicBezTo>
                      <a:pt x="171" y="186"/>
                      <a:pt x="172" y="171"/>
                      <a:pt x="173" y="148"/>
                    </a:cubicBezTo>
                    <a:cubicBezTo>
                      <a:pt x="157" y="148"/>
                      <a:pt x="151" y="149"/>
                      <a:pt x="140" y="150"/>
                    </a:cubicBezTo>
                    <a:lnTo>
                      <a:pt x="140" y="112"/>
                    </a:lnTo>
                    <a:cubicBezTo>
                      <a:pt x="150" y="114"/>
                      <a:pt x="156" y="114"/>
                      <a:pt x="174" y="114"/>
                    </a:cubicBezTo>
                    <a:lnTo>
                      <a:pt x="174" y="34"/>
                    </a:lnTo>
                    <a:close/>
                    <a:moveTo>
                      <a:pt x="68" y="228"/>
                    </a:moveTo>
                    <a:lnTo>
                      <a:pt x="68" y="228"/>
                    </a:lnTo>
                    <a:lnTo>
                      <a:pt x="97" y="228"/>
                    </a:lnTo>
                    <a:lnTo>
                      <a:pt x="97" y="140"/>
                    </a:lnTo>
                    <a:lnTo>
                      <a:pt x="68" y="140"/>
                    </a:lnTo>
                    <a:lnTo>
                      <a:pt x="68" y="228"/>
                    </a:lnTo>
                    <a:close/>
                    <a:moveTo>
                      <a:pt x="41" y="35"/>
                    </a:moveTo>
                    <a:lnTo>
                      <a:pt x="41" y="35"/>
                    </a:lnTo>
                    <a:cubicBezTo>
                      <a:pt x="29" y="35"/>
                      <a:pt x="22" y="36"/>
                      <a:pt x="13" y="37"/>
                    </a:cubicBezTo>
                    <a:lnTo>
                      <a:pt x="13" y="1"/>
                    </a:lnTo>
                    <a:cubicBezTo>
                      <a:pt x="21" y="2"/>
                      <a:pt x="32" y="3"/>
                      <a:pt x="45" y="3"/>
                    </a:cubicBezTo>
                    <a:lnTo>
                      <a:pt x="104" y="3"/>
                    </a:lnTo>
                    <a:cubicBezTo>
                      <a:pt x="118" y="3"/>
                      <a:pt x="126" y="3"/>
                      <a:pt x="136" y="1"/>
                    </a:cubicBezTo>
                    <a:lnTo>
                      <a:pt x="136" y="37"/>
                    </a:lnTo>
                    <a:cubicBezTo>
                      <a:pt x="127" y="36"/>
                      <a:pt x="119" y="35"/>
                      <a:pt x="107" y="35"/>
                    </a:cubicBezTo>
                    <a:lnTo>
                      <a:pt x="90" y="35"/>
                    </a:lnTo>
                    <a:cubicBezTo>
                      <a:pt x="86" y="63"/>
                      <a:pt x="80" y="82"/>
                      <a:pt x="69" y="108"/>
                    </a:cubicBezTo>
                    <a:lnTo>
                      <a:pt x="109" y="108"/>
                    </a:lnTo>
                    <a:cubicBezTo>
                      <a:pt x="120" y="108"/>
                      <a:pt x="123" y="108"/>
                      <a:pt x="130" y="107"/>
                    </a:cubicBezTo>
                    <a:cubicBezTo>
                      <a:pt x="129" y="116"/>
                      <a:pt x="129" y="120"/>
                      <a:pt x="129" y="131"/>
                    </a:cubicBezTo>
                    <a:lnTo>
                      <a:pt x="129" y="247"/>
                    </a:lnTo>
                    <a:cubicBezTo>
                      <a:pt x="129" y="260"/>
                      <a:pt x="129" y="265"/>
                      <a:pt x="130" y="273"/>
                    </a:cubicBezTo>
                    <a:lnTo>
                      <a:pt x="96" y="273"/>
                    </a:lnTo>
                    <a:lnTo>
                      <a:pt x="96" y="257"/>
                    </a:lnTo>
                    <a:lnTo>
                      <a:pt x="68" y="257"/>
                    </a:lnTo>
                    <a:lnTo>
                      <a:pt x="68" y="291"/>
                    </a:lnTo>
                    <a:lnTo>
                      <a:pt x="31" y="291"/>
                    </a:lnTo>
                    <a:cubicBezTo>
                      <a:pt x="33" y="281"/>
                      <a:pt x="33" y="271"/>
                      <a:pt x="33" y="257"/>
                    </a:cubicBezTo>
                    <a:lnTo>
                      <a:pt x="33" y="195"/>
                    </a:lnTo>
                    <a:cubicBezTo>
                      <a:pt x="33" y="182"/>
                      <a:pt x="33" y="181"/>
                      <a:pt x="34" y="163"/>
                    </a:cubicBezTo>
                    <a:cubicBezTo>
                      <a:pt x="28" y="175"/>
                      <a:pt x="24" y="181"/>
                      <a:pt x="13" y="194"/>
                    </a:cubicBezTo>
                    <a:cubicBezTo>
                      <a:pt x="9" y="173"/>
                      <a:pt x="7" y="166"/>
                      <a:pt x="0" y="153"/>
                    </a:cubicBezTo>
                    <a:cubicBezTo>
                      <a:pt x="18" y="134"/>
                      <a:pt x="31" y="114"/>
                      <a:pt x="42" y="81"/>
                    </a:cubicBezTo>
                    <a:cubicBezTo>
                      <a:pt x="48" y="65"/>
                      <a:pt x="51" y="55"/>
                      <a:pt x="54" y="35"/>
                    </a:cubicBezTo>
                    <a:lnTo>
                      <a:pt x="41" y="35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73C96D42-5E11-49A5-B5FF-2E2BD51B52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495" y="281429"/>
                <a:ext cx="192796" cy="192796"/>
              </a:xfrm>
              <a:custGeom>
                <a:avLst/>
                <a:gdLst>
                  <a:gd name="T0" fmla="*/ 263 w 311"/>
                  <a:gd name="T1" fmla="*/ 62 h 309"/>
                  <a:gd name="T2" fmla="*/ 196 w 311"/>
                  <a:gd name="T3" fmla="*/ 97 h 309"/>
                  <a:gd name="T4" fmla="*/ 243 w 311"/>
                  <a:gd name="T5" fmla="*/ 100 h 309"/>
                  <a:gd name="T6" fmla="*/ 263 w 311"/>
                  <a:gd name="T7" fmla="*/ 86 h 309"/>
                  <a:gd name="T8" fmla="*/ 132 w 311"/>
                  <a:gd name="T9" fmla="*/ 22 h 309"/>
                  <a:gd name="T10" fmla="*/ 130 w 311"/>
                  <a:gd name="T11" fmla="*/ 0 h 309"/>
                  <a:gd name="T12" fmla="*/ 169 w 311"/>
                  <a:gd name="T13" fmla="*/ 22 h 309"/>
                  <a:gd name="T14" fmla="*/ 263 w 311"/>
                  <a:gd name="T15" fmla="*/ 29 h 309"/>
                  <a:gd name="T16" fmla="*/ 299 w 311"/>
                  <a:gd name="T17" fmla="*/ 53 h 309"/>
                  <a:gd name="T18" fmla="*/ 300 w 311"/>
                  <a:gd name="T19" fmla="*/ 101 h 309"/>
                  <a:gd name="T20" fmla="*/ 262 w 311"/>
                  <a:gd name="T21" fmla="*/ 132 h 309"/>
                  <a:gd name="T22" fmla="*/ 162 w 311"/>
                  <a:gd name="T23" fmla="*/ 112 h 309"/>
                  <a:gd name="T24" fmla="*/ 134 w 311"/>
                  <a:gd name="T25" fmla="*/ 62 h 309"/>
                  <a:gd name="T26" fmla="*/ 34 w 311"/>
                  <a:gd name="T27" fmla="*/ 149 h 309"/>
                  <a:gd name="T28" fmla="*/ 80 w 311"/>
                  <a:gd name="T29" fmla="*/ 95 h 309"/>
                  <a:gd name="T30" fmla="*/ 42 w 311"/>
                  <a:gd name="T31" fmla="*/ 62 h 309"/>
                  <a:gd name="T32" fmla="*/ 6 w 311"/>
                  <a:gd name="T33" fmla="*/ 101 h 309"/>
                  <a:gd name="T34" fmla="*/ 7 w 311"/>
                  <a:gd name="T35" fmla="*/ 53 h 309"/>
                  <a:gd name="T36" fmla="*/ 43 w 311"/>
                  <a:gd name="T37" fmla="*/ 29 h 309"/>
                  <a:gd name="T38" fmla="*/ 132 w 311"/>
                  <a:gd name="T39" fmla="*/ 22 h 309"/>
                  <a:gd name="T40" fmla="*/ 193 w 311"/>
                  <a:gd name="T41" fmla="*/ 163 h 309"/>
                  <a:gd name="T42" fmla="*/ 227 w 311"/>
                  <a:gd name="T43" fmla="*/ 192 h 309"/>
                  <a:gd name="T44" fmla="*/ 240 w 311"/>
                  <a:gd name="T45" fmla="*/ 269 h 309"/>
                  <a:gd name="T46" fmla="*/ 275 w 311"/>
                  <a:gd name="T47" fmla="*/ 209 h 309"/>
                  <a:gd name="T48" fmla="*/ 241 w 311"/>
                  <a:gd name="T49" fmla="*/ 302 h 309"/>
                  <a:gd name="T50" fmla="*/ 190 w 311"/>
                  <a:gd name="T51" fmla="*/ 269 h 309"/>
                  <a:gd name="T52" fmla="*/ 141 w 311"/>
                  <a:gd name="T53" fmla="*/ 196 h 309"/>
                  <a:gd name="T54" fmla="*/ 22 w 311"/>
                  <a:gd name="T55" fmla="*/ 309 h 309"/>
                  <a:gd name="T56" fmla="*/ 77 w 311"/>
                  <a:gd name="T57" fmla="*/ 239 h 309"/>
                  <a:gd name="T58" fmla="*/ 58 w 311"/>
                  <a:gd name="T59" fmla="*/ 196 h 309"/>
                  <a:gd name="T60" fmla="*/ 20 w 311"/>
                  <a:gd name="T61" fmla="*/ 161 h 309"/>
                  <a:gd name="T62" fmla="*/ 111 w 311"/>
                  <a:gd name="T63" fmla="*/ 163 h 309"/>
                  <a:gd name="T64" fmla="*/ 111 w 311"/>
                  <a:gd name="T65" fmla="*/ 124 h 309"/>
                  <a:gd name="T66" fmla="*/ 148 w 311"/>
                  <a:gd name="T67" fmla="*/ 151 h 309"/>
                  <a:gd name="T68" fmla="*/ 193 w 311"/>
                  <a:gd name="T69" fmla="*/ 163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1" h="309">
                    <a:moveTo>
                      <a:pt x="263" y="62"/>
                    </a:moveTo>
                    <a:lnTo>
                      <a:pt x="263" y="62"/>
                    </a:lnTo>
                    <a:lnTo>
                      <a:pt x="196" y="62"/>
                    </a:lnTo>
                    <a:lnTo>
                      <a:pt x="196" y="97"/>
                    </a:lnTo>
                    <a:cubicBezTo>
                      <a:pt x="196" y="105"/>
                      <a:pt x="199" y="106"/>
                      <a:pt x="218" y="106"/>
                    </a:cubicBezTo>
                    <a:cubicBezTo>
                      <a:pt x="234" y="106"/>
                      <a:pt x="241" y="104"/>
                      <a:pt x="243" y="100"/>
                    </a:cubicBezTo>
                    <a:cubicBezTo>
                      <a:pt x="244" y="97"/>
                      <a:pt x="245" y="90"/>
                      <a:pt x="245" y="81"/>
                    </a:cubicBezTo>
                    <a:cubicBezTo>
                      <a:pt x="253" y="84"/>
                      <a:pt x="256" y="84"/>
                      <a:pt x="263" y="86"/>
                    </a:cubicBezTo>
                    <a:lnTo>
                      <a:pt x="263" y="62"/>
                    </a:lnTo>
                    <a:close/>
                    <a:moveTo>
                      <a:pt x="132" y="22"/>
                    </a:moveTo>
                    <a:lnTo>
                      <a:pt x="132" y="22"/>
                    </a:lnTo>
                    <a:cubicBezTo>
                      <a:pt x="132" y="12"/>
                      <a:pt x="131" y="7"/>
                      <a:pt x="130" y="0"/>
                    </a:cubicBezTo>
                    <a:lnTo>
                      <a:pt x="171" y="0"/>
                    </a:lnTo>
                    <a:cubicBezTo>
                      <a:pt x="169" y="6"/>
                      <a:pt x="169" y="12"/>
                      <a:pt x="169" y="22"/>
                    </a:cubicBezTo>
                    <a:lnTo>
                      <a:pt x="169" y="29"/>
                    </a:lnTo>
                    <a:lnTo>
                      <a:pt x="263" y="29"/>
                    </a:lnTo>
                    <a:cubicBezTo>
                      <a:pt x="279" y="29"/>
                      <a:pt x="287" y="29"/>
                      <a:pt x="300" y="28"/>
                    </a:cubicBezTo>
                    <a:cubicBezTo>
                      <a:pt x="299" y="35"/>
                      <a:pt x="299" y="41"/>
                      <a:pt x="299" y="53"/>
                    </a:cubicBezTo>
                    <a:lnTo>
                      <a:pt x="299" y="76"/>
                    </a:lnTo>
                    <a:cubicBezTo>
                      <a:pt x="299" y="87"/>
                      <a:pt x="299" y="93"/>
                      <a:pt x="300" y="101"/>
                    </a:cubicBezTo>
                    <a:lnTo>
                      <a:pt x="278" y="101"/>
                    </a:lnTo>
                    <a:cubicBezTo>
                      <a:pt x="275" y="120"/>
                      <a:pt x="272" y="128"/>
                      <a:pt x="262" y="132"/>
                    </a:cubicBezTo>
                    <a:cubicBezTo>
                      <a:pt x="254" y="135"/>
                      <a:pt x="239" y="137"/>
                      <a:pt x="207" y="137"/>
                    </a:cubicBezTo>
                    <a:cubicBezTo>
                      <a:pt x="172" y="137"/>
                      <a:pt x="162" y="131"/>
                      <a:pt x="162" y="112"/>
                    </a:cubicBezTo>
                    <a:lnTo>
                      <a:pt x="162" y="62"/>
                    </a:lnTo>
                    <a:lnTo>
                      <a:pt x="134" y="62"/>
                    </a:lnTo>
                    <a:cubicBezTo>
                      <a:pt x="129" y="84"/>
                      <a:pt x="126" y="93"/>
                      <a:pt x="117" y="105"/>
                    </a:cubicBezTo>
                    <a:cubicBezTo>
                      <a:pt x="101" y="127"/>
                      <a:pt x="83" y="136"/>
                      <a:pt x="34" y="149"/>
                    </a:cubicBezTo>
                    <a:cubicBezTo>
                      <a:pt x="28" y="138"/>
                      <a:pt x="24" y="131"/>
                      <a:pt x="14" y="118"/>
                    </a:cubicBezTo>
                    <a:cubicBezTo>
                      <a:pt x="54" y="111"/>
                      <a:pt x="68" y="106"/>
                      <a:pt x="80" y="95"/>
                    </a:cubicBezTo>
                    <a:cubicBezTo>
                      <a:pt x="90" y="87"/>
                      <a:pt x="95" y="77"/>
                      <a:pt x="98" y="62"/>
                    </a:cubicBezTo>
                    <a:lnTo>
                      <a:pt x="42" y="62"/>
                    </a:lnTo>
                    <a:lnTo>
                      <a:pt x="42" y="101"/>
                    </a:lnTo>
                    <a:lnTo>
                      <a:pt x="6" y="101"/>
                    </a:lnTo>
                    <a:cubicBezTo>
                      <a:pt x="7" y="93"/>
                      <a:pt x="7" y="86"/>
                      <a:pt x="7" y="76"/>
                    </a:cubicBezTo>
                    <a:lnTo>
                      <a:pt x="7" y="53"/>
                    </a:lnTo>
                    <a:cubicBezTo>
                      <a:pt x="7" y="42"/>
                      <a:pt x="7" y="35"/>
                      <a:pt x="6" y="28"/>
                    </a:cubicBezTo>
                    <a:cubicBezTo>
                      <a:pt x="19" y="29"/>
                      <a:pt x="27" y="29"/>
                      <a:pt x="43" y="29"/>
                    </a:cubicBezTo>
                    <a:lnTo>
                      <a:pt x="132" y="29"/>
                    </a:lnTo>
                    <a:lnTo>
                      <a:pt x="132" y="22"/>
                    </a:lnTo>
                    <a:close/>
                    <a:moveTo>
                      <a:pt x="193" y="163"/>
                    </a:moveTo>
                    <a:lnTo>
                      <a:pt x="193" y="163"/>
                    </a:lnTo>
                    <a:cubicBezTo>
                      <a:pt x="210" y="163"/>
                      <a:pt x="218" y="163"/>
                      <a:pt x="228" y="162"/>
                    </a:cubicBezTo>
                    <a:cubicBezTo>
                      <a:pt x="227" y="171"/>
                      <a:pt x="227" y="176"/>
                      <a:pt x="227" y="192"/>
                    </a:cubicBezTo>
                    <a:lnTo>
                      <a:pt x="226" y="258"/>
                    </a:lnTo>
                    <a:cubicBezTo>
                      <a:pt x="225" y="267"/>
                      <a:pt x="228" y="269"/>
                      <a:pt x="240" y="269"/>
                    </a:cubicBezTo>
                    <a:cubicBezTo>
                      <a:pt x="265" y="269"/>
                      <a:pt x="269" y="268"/>
                      <a:pt x="271" y="261"/>
                    </a:cubicBezTo>
                    <a:cubicBezTo>
                      <a:pt x="273" y="253"/>
                      <a:pt x="275" y="236"/>
                      <a:pt x="275" y="209"/>
                    </a:cubicBezTo>
                    <a:cubicBezTo>
                      <a:pt x="289" y="215"/>
                      <a:pt x="294" y="217"/>
                      <a:pt x="311" y="220"/>
                    </a:cubicBezTo>
                    <a:cubicBezTo>
                      <a:pt x="305" y="300"/>
                      <a:pt x="303" y="302"/>
                      <a:pt x="241" y="302"/>
                    </a:cubicBezTo>
                    <a:cubicBezTo>
                      <a:pt x="200" y="302"/>
                      <a:pt x="190" y="296"/>
                      <a:pt x="190" y="271"/>
                    </a:cubicBezTo>
                    <a:lnTo>
                      <a:pt x="190" y="269"/>
                    </a:lnTo>
                    <a:lnTo>
                      <a:pt x="191" y="196"/>
                    </a:lnTo>
                    <a:lnTo>
                      <a:pt x="141" y="196"/>
                    </a:lnTo>
                    <a:cubicBezTo>
                      <a:pt x="133" y="226"/>
                      <a:pt x="122" y="245"/>
                      <a:pt x="102" y="263"/>
                    </a:cubicBezTo>
                    <a:cubicBezTo>
                      <a:pt x="82" y="282"/>
                      <a:pt x="57" y="297"/>
                      <a:pt x="22" y="309"/>
                    </a:cubicBezTo>
                    <a:cubicBezTo>
                      <a:pt x="15" y="295"/>
                      <a:pt x="12" y="289"/>
                      <a:pt x="0" y="276"/>
                    </a:cubicBezTo>
                    <a:cubicBezTo>
                      <a:pt x="41" y="262"/>
                      <a:pt x="61" y="253"/>
                      <a:pt x="77" y="239"/>
                    </a:cubicBezTo>
                    <a:cubicBezTo>
                      <a:pt x="90" y="228"/>
                      <a:pt x="98" y="215"/>
                      <a:pt x="104" y="196"/>
                    </a:cubicBezTo>
                    <a:lnTo>
                      <a:pt x="58" y="196"/>
                    </a:lnTo>
                    <a:cubicBezTo>
                      <a:pt x="40" y="196"/>
                      <a:pt x="30" y="197"/>
                      <a:pt x="20" y="198"/>
                    </a:cubicBezTo>
                    <a:lnTo>
                      <a:pt x="20" y="161"/>
                    </a:lnTo>
                    <a:cubicBezTo>
                      <a:pt x="30" y="163"/>
                      <a:pt x="40" y="163"/>
                      <a:pt x="57" y="163"/>
                    </a:cubicBezTo>
                    <a:lnTo>
                      <a:pt x="111" y="163"/>
                    </a:lnTo>
                    <a:cubicBezTo>
                      <a:pt x="112" y="154"/>
                      <a:pt x="112" y="149"/>
                      <a:pt x="112" y="143"/>
                    </a:cubicBezTo>
                    <a:cubicBezTo>
                      <a:pt x="112" y="136"/>
                      <a:pt x="112" y="131"/>
                      <a:pt x="111" y="124"/>
                    </a:cubicBezTo>
                    <a:lnTo>
                      <a:pt x="151" y="124"/>
                    </a:lnTo>
                    <a:cubicBezTo>
                      <a:pt x="149" y="130"/>
                      <a:pt x="149" y="132"/>
                      <a:pt x="148" y="151"/>
                    </a:cubicBezTo>
                    <a:cubicBezTo>
                      <a:pt x="147" y="156"/>
                      <a:pt x="147" y="158"/>
                      <a:pt x="147" y="163"/>
                    </a:cubicBezTo>
                    <a:lnTo>
                      <a:pt x="193" y="163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C4400C4D-A199-476E-9555-6E89F05A08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3601" y="280398"/>
                <a:ext cx="197950" cy="194858"/>
              </a:xfrm>
              <a:custGeom>
                <a:avLst/>
                <a:gdLst>
                  <a:gd name="T0" fmla="*/ 243 w 320"/>
                  <a:gd name="T1" fmla="*/ 227 h 312"/>
                  <a:gd name="T2" fmla="*/ 253 w 320"/>
                  <a:gd name="T3" fmla="*/ 140 h 312"/>
                  <a:gd name="T4" fmla="*/ 233 w 320"/>
                  <a:gd name="T5" fmla="*/ 142 h 312"/>
                  <a:gd name="T6" fmla="*/ 264 w 320"/>
                  <a:gd name="T7" fmla="*/ 164 h 312"/>
                  <a:gd name="T8" fmla="*/ 220 w 320"/>
                  <a:gd name="T9" fmla="*/ 60 h 312"/>
                  <a:gd name="T10" fmla="*/ 226 w 320"/>
                  <a:gd name="T11" fmla="*/ 115 h 312"/>
                  <a:gd name="T12" fmla="*/ 181 w 320"/>
                  <a:gd name="T13" fmla="*/ 96 h 312"/>
                  <a:gd name="T14" fmla="*/ 187 w 320"/>
                  <a:gd name="T15" fmla="*/ 59 h 312"/>
                  <a:gd name="T16" fmla="*/ 166 w 320"/>
                  <a:gd name="T17" fmla="*/ 117 h 312"/>
                  <a:gd name="T18" fmla="*/ 101 w 320"/>
                  <a:gd name="T19" fmla="*/ 97 h 312"/>
                  <a:gd name="T20" fmla="*/ 77 w 320"/>
                  <a:gd name="T21" fmla="*/ 96 h 312"/>
                  <a:gd name="T22" fmla="*/ 102 w 320"/>
                  <a:gd name="T23" fmla="*/ 122 h 312"/>
                  <a:gd name="T24" fmla="*/ 101 w 320"/>
                  <a:gd name="T25" fmla="*/ 65 h 312"/>
                  <a:gd name="T26" fmla="*/ 285 w 320"/>
                  <a:gd name="T27" fmla="*/ 16 h 312"/>
                  <a:gd name="T28" fmla="*/ 287 w 320"/>
                  <a:gd name="T29" fmla="*/ 35 h 312"/>
                  <a:gd name="T30" fmla="*/ 261 w 320"/>
                  <a:gd name="T31" fmla="*/ 114 h 312"/>
                  <a:gd name="T32" fmla="*/ 300 w 320"/>
                  <a:gd name="T33" fmla="*/ 91 h 312"/>
                  <a:gd name="T34" fmla="*/ 293 w 320"/>
                  <a:gd name="T35" fmla="*/ 135 h 312"/>
                  <a:gd name="T36" fmla="*/ 273 w 320"/>
                  <a:gd name="T37" fmla="*/ 164 h 312"/>
                  <a:gd name="T38" fmla="*/ 316 w 320"/>
                  <a:gd name="T39" fmla="*/ 197 h 312"/>
                  <a:gd name="T40" fmla="*/ 295 w 320"/>
                  <a:gd name="T41" fmla="*/ 211 h 312"/>
                  <a:gd name="T42" fmla="*/ 294 w 320"/>
                  <a:gd name="T43" fmla="*/ 232 h 312"/>
                  <a:gd name="T44" fmla="*/ 284 w 320"/>
                  <a:gd name="T45" fmla="*/ 308 h 312"/>
                  <a:gd name="T46" fmla="*/ 140 w 320"/>
                  <a:gd name="T47" fmla="*/ 280 h 312"/>
                  <a:gd name="T48" fmla="*/ 156 w 320"/>
                  <a:gd name="T49" fmla="*/ 195 h 312"/>
                  <a:gd name="T50" fmla="*/ 183 w 320"/>
                  <a:gd name="T51" fmla="*/ 249 h 312"/>
                  <a:gd name="T52" fmla="*/ 106 w 320"/>
                  <a:gd name="T53" fmla="*/ 308 h 312"/>
                  <a:gd name="T54" fmla="*/ 98 w 320"/>
                  <a:gd name="T55" fmla="*/ 196 h 312"/>
                  <a:gd name="T56" fmla="*/ 195 w 320"/>
                  <a:gd name="T57" fmla="*/ 164 h 312"/>
                  <a:gd name="T58" fmla="*/ 172 w 320"/>
                  <a:gd name="T59" fmla="*/ 140 h 312"/>
                  <a:gd name="T60" fmla="*/ 99 w 320"/>
                  <a:gd name="T61" fmla="*/ 140 h 312"/>
                  <a:gd name="T62" fmla="*/ 75 w 320"/>
                  <a:gd name="T63" fmla="*/ 174 h 312"/>
                  <a:gd name="T64" fmla="*/ 40 w 320"/>
                  <a:gd name="T65" fmla="*/ 312 h 312"/>
                  <a:gd name="T66" fmla="*/ 45 w 320"/>
                  <a:gd name="T67" fmla="*/ 156 h 312"/>
                  <a:gd name="T68" fmla="*/ 25 w 320"/>
                  <a:gd name="T69" fmla="*/ 141 h 312"/>
                  <a:gd name="T70" fmla="*/ 8 w 320"/>
                  <a:gd name="T71" fmla="*/ 97 h 312"/>
                  <a:gd name="T72" fmla="*/ 42 w 320"/>
                  <a:gd name="T73" fmla="*/ 63 h 312"/>
                  <a:gd name="T74" fmla="*/ 77 w 320"/>
                  <a:gd name="T75" fmla="*/ 0 h 312"/>
                  <a:gd name="T76" fmla="*/ 81 w 320"/>
                  <a:gd name="T77" fmla="*/ 63 h 312"/>
                  <a:gd name="T78" fmla="*/ 110 w 320"/>
                  <a:gd name="T79" fmla="*/ 32 h 312"/>
                  <a:gd name="T80" fmla="*/ 167 w 320"/>
                  <a:gd name="T81" fmla="*/ 13 h 312"/>
                  <a:gd name="T82" fmla="*/ 163 w 320"/>
                  <a:gd name="T83" fmla="*/ 39 h 312"/>
                  <a:gd name="T84" fmla="*/ 185 w 320"/>
                  <a:gd name="T85" fmla="*/ 1 h 312"/>
                  <a:gd name="T86" fmla="*/ 220 w 320"/>
                  <a:gd name="T87" fmla="*/ 34 h 312"/>
                  <a:gd name="T88" fmla="*/ 238 w 320"/>
                  <a:gd name="T89" fmla="*/ 3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2">
                    <a:moveTo>
                      <a:pt x="233" y="195"/>
                    </a:moveTo>
                    <a:lnTo>
                      <a:pt x="233" y="195"/>
                    </a:lnTo>
                    <a:cubicBezTo>
                      <a:pt x="235" y="207"/>
                      <a:pt x="238" y="214"/>
                      <a:pt x="243" y="227"/>
                    </a:cubicBezTo>
                    <a:cubicBezTo>
                      <a:pt x="259" y="212"/>
                      <a:pt x="264" y="206"/>
                      <a:pt x="269" y="195"/>
                    </a:cubicBezTo>
                    <a:lnTo>
                      <a:pt x="233" y="195"/>
                    </a:lnTo>
                    <a:close/>
                    <a:moveTo>
                      <a:pt x="253" y="140"/>
                    </a:moveTo>
                    <a:lnTo>
                      <a:pt x="253" y="140"/>
                    </a:lnTo>
                    <a:cubicBezTo>
                      <a:pt x="250" y="140"/>
                      <a:pt x="248" y="140"/>
                      <a:pt x="247" y="140"/>
                    </a:cubicBezTo>
                    <a:cubicBezTo>
                      <a:pt x="241" y="141"/>
                      <a:pt x="241" y="141"/>
                      <a:pt x="233" y="142"/>
                    </a:cubicBezTo>
                    <a:cubicBezTo>
                      <a:pt x="232" y="142"/>
                      <a:pt x="229" y="142"/>
                      <a:pt x="224" y="143"/>
                    </a:cubicBezTo>
                    <a:cubicBezTo>
                      <a:pt x="225" y="150"/>
                      <a:pt x="225" y="151"/>
                      <a:pt x="227" y="164"/>
                    </a:cubicBezTo>
                    <a:lnTo>
                      <a:pt x="264" y="164"/>
                    </a:lnTo>
                    <a:cubicBezTo>
                      <a:pt x="257" y="156"/>
                      <a:pt x="253" y="154"/>
                      <a:pt x="243" y="149"/>
                    </a:cubicBezTo>
                    <a:lnTo>
                      <a:pt x="253" y="140"/>
                    </a:lnTo>
                    <a:close/>
                    <a:moveTo>
                      <a:pt x="220" y="60"/>
                    </a:moveTo>
                    <a:lnTo>
                      <a:pt x="220" y="60"/>
                    </a:lnTo>
                    <a:cubicBezTo>
                      <a:pt x="220" y="91"/>
                      <a:pt x="220" y="91"/>
                      <a:pt x="221" y="115"/>
                    </a:cubicBezTo>
                    <a:lnTo>
                      <a:pt x="226" y="115"/>
                    </a:lnTo>
                    <a:cubicBezTo>
                      <a:pt x="239" y="101"/>
                      <a:pt x="239" y="101"/>
                      <a:pt x="248" y="90"/>
                    </a:cubicBezTo>
                    <a:cubicBezTo>
                      <a:pt x="239" y="79"/>
                      <a:pt x="231" y="70"/>
                      <a:pt x="220" y="60"/>
                    </a:cubicBezTo>
                    <a:close/>
                    <a:moveTo>
                      <a:pt x="181" y="96"/>
                    </a:moveTo>
                    <a:lnTo>
                      <a:pt x="181" y="96"/>
                    </a:lnTo>
                    <a:cubicBezTo>
                      <a:pt x="186" y="106"/>
                      <a:pt x="188" y="110"/>
                      <a:pt x="190" y="118"/>
                    </a:cubicBezTo>
                    <a:cubicBezTo>
                      <a:pt x="188" y="90"/>
                      <a:pt x="187" y="74"/>
                      <a:pt x="187" y="59"/>
                    </a:cubicBezTo>
                    <a:cubicBezTo>
                      <a:pt x="183" y="65"/>
                      <a:pt x="182" y="67"/>
                      <a:pt x="180" y="70"/>
                    </a:cubicBezTo>
                    <a:cubicBezTo>
                      <a:pt x="167" y="89"/>
                      <a:pt x="153" y="108"/>
                      <a:pt x="142" y="119"/>
                    </a:cubicBezTo>
                    <a:cubicBezTo>
                      <a:pt x="155" y="118"/>
                      <a:pt x="155" y="118"/>
                      <a:pt x="166" y="117"/>
                    </a:cubicBezTo>
                    <a:cubicBezTo>
                      <a:pt x="164" y="111"/>
                      <a:pt x="163" y="109"/>
                      <a:pt x="160" y="102"/>
                    </a:cubicBezTo>
                    <a:lnTo>
                      <a:pt x="181" y="96"/>
                    </a:lnTo>
                    <a:close/>
                    <a:moveTo>
                      <a:pt x="101" y="97"/>
                    </a:moveTo>
                    <a:lnTo>
                      <a:pt x="101" y="97"/>
                    </a:lnTo>
                    <a:cubicBezTo>
                      <a:pt x="93" y="96"/>
                      <a:pt x="89" y="96"/>
                      <a:pt x="82" y="96"/>
                    </a:cubicBezTo>
                    <a:lnTo>
                      <a:pt x="77" y="96"/>
                    </a:lnTo>
                    <a:cubicBezTo>
                      <a:pt x="82" y="108"/>
                      <a:pt x="88" y="117"/>
                      <a:pt x="98" y="129"/>
                    </a:cubicBezTo>
                    <a:lnTo>
                      <a:pt x="97" y="121"/>
                    </a:lnTo>
                    <a:cubicBezTo>
                      <a:pt x="99" y="122"/>
                      <a:pt x="100" y="122"/>
                      <a:pt x="102" y="122"/>
                    </a:cubicBezTo>
                    <a:lnTo>
                      <a:pt x="108" y="122"/>
                    </a:lnTo>
                    <a:cubicBezTo>
                      <a:pt x="119" y="109"/>
                      <a:pt x="123" y="104"/>
                      <a:pt x="129" y="96"/>
                    </a:cubicBezTo>
                    <a:cubicBezTo>
                      <a:pt x="119" y="83"/>
                      <a:pt x="112" y="75"/>
                      <a:pt x="101" y="65"/>
                    </a:cubicBezTo>
                    <a:lnTo>
                      <a:pt x="101" y="97"/>
                    </a:lnTo>
                    <a:close/>
                    <a:moveTo>
                      <a:pt x="285" y="16"/>
                    </a:moveTo>
                    <a:lnTo>
                      <a:pt x="285" y="16"/>
                    </a:lnTo>
                    <a:cubicBezTo>
                      <a:pt x="275" y="34"/>
                      <a:pt x="270" y="41"/>
                      <a:pt x="257" y="57"/>
                    </a:cubicBezTo>
                    <a:cubicBezTo>
                      <a:pt x="261" y="62"/>
                      <a:pt x="262" y="63"/>
                      <a:pt x="266" y="68"/>
                    </a:cubicBezTo>
                    <a:cubicBezTo>
                      <a:pt x="273" y="58"/>
                      <a:pt x="276" y="53"/>
                      <a:pt x="287" y="35"/>
                    </a:cubicBezTo>
                    <a:lnTo>
                      <a:pt x="311" y="53"/>
                    </a:lnTo>
                    <a:cubicBezTo>
                      <a:pt x="304" y="62"/>
                      <a:pt x="304" y="62"/>
                      <a:pt x="288" y="83"/>
                    </a:cubicBezTo>
                    <a:cubicBezTo>
                      <a:pt x="279" y="95"/>
                      <a:pt x="271" y="103"/>
                      <a:pt x="261" y="114"/>
                    </a:cubicBezTo>
                    <a:cubicBezTo>
                      <a:pt x="271" y="113"/>
                      <a:pt x="275" y="113"/>
                      <a:pt x="285" y="112"/>
                    </a:cubicBezTo>
                    <a:cubicBezTo>
                      <a:pt x="283" y="106"/>
                      <a:pt x="282" y="104"/>
                      <a:pt x="279" y="98"/>
                    </a:cubicBezTo>
                    <a:lnTo>
                      <a:pt x="300" y="91"/>
                    </a:lnTo>
                    <a:cubicBezTo>
                      <a:pt x="309" y="108"/>
                      <a:pt x="312" y="117"/>
                      <a:pt x="320" y="143"/>
                    </a:cubicBezTo>
                    <a:lnTo>
                      <a:pt x="297" y="151"/>
                    </a:lnTo>
                    <a:cubicBezTo>
                      <a:pt x="295" y="144"/>
                      <a:pt x="294" y="141"/>
                      <a:pt x="293" y="135"/>
                    </a:cubicBezTo>
                    <a:cubicBezTo>
                      <a:pt x="286" y="136"/>
                      <a:pt x="278" y="137"/>
                      <a:pt x="268" y="138"/>
                    </a:cubicBezTo>
                    <a:cubicBezTo>
                      <a:pt x="276" y="143"/>
                      <a:pt x="277" y="143"/>
                      <a:pt x="286" y="152"/>
                    </a:cubicBezTo>
                    <a:lnTo>
                      <a:pt x="273" y="164"/>
                    </a:lnTo>
                    <a:lnTo>
                      <a:pt x="280" y="164"/>
                    </a:lnTo>
                    <a:cubicBezTo>
                      <a:pt x="301" y="164"/>
                      <a:pt x="307" y="164"/>
                      <a:pt x="316" y="162"/>
                    </a:cubicBezTo>
                    <a:lnTo>
                      <a:pt x="316" y="197"/>
                    </a:lnTo>
                    <a:cubicBezTo>
                      <a:pt x="306" y="196"/>
                      <a:pt x="294" y="195"/>
                      <a:pt x="280" y="195"/>
                    </a:cubicBezTo>
                    <a:lnTo>
                      <a:pt x="269" y="195"/>
                    </a:lnTo>
                    <a:lnTo>
                      <a:pt x="295" y="211"/>
                    </a:lnTo>
                    <a:cubicBezTo>
                      <a:pt x="282" y="229"/>
                      <a:pt x="272" y="239"/>
                      <a:pt x="258" y="252"/>
                    </a:cubicBezTo>
                    <a:cubicBezTo>
                      <a:pt x="268" y="265"/>
                      <a:pt x="277" y="273"/>
                      <a:pt x="282" y="273"/>
                    </a:cubicBezTo>
                    <a:cubicBezTo>
                      <a:pt x="288" y="273"/>
                      <a:pt x="291" y="263"/>
                      <a:pt x="294" y="232"/>
                    </a:cubicBezTo>
                    <a:cubicBezTo>
                      <a:pt x="302" y="240"/>
                      <a:pt x="310" y="246"/>
                      <a:pt x="320" y="250"/>
                    </a:cubicBezTo>
                    <a:cubicBezTo>
                      <a:pt x="316" y="275"/>
                      <a:pt x="312" y="288"/>
                      <a:pt x="306" y="298"/>
                    </a:cubicBezTo>
                    <a:cubicBezTo>
                      <a:pt x="301" y="305"/>
                      <a:pt x="295" y="308"/>
                      <a:pt x="284" y="308"/>
                    </a:cubicBezTo>
                    <a:cubicBezTo>
                      <a:pt x="267" y="308"/>
                      <a:pt x="252" y="297"/>
                      <a:pt x="233" y="272"/>
                    </a:cubicBezTo>
                    <a:cubicBezTo>
                      <a:pt x="209" y="289"/>
                      <a:pt x="190" y="299"/>
                      <a:pt x="159" y="310"/>
                    </a:cubicBezTo>
                    <a:cubicBezTo>
                      <a:pt x="154" y="297"/>
                      <a:pt x="150" y="291"/>
                      <a:pt x="140" y="280"/>
                    </a:cubicBezTo>
                    <a:cubicBezTo>
                      <a:pt x="170" y="273"/>
                      <a:pt x="192" y="263"/>
                      <a:pt x="217" y="247"/>
                    </a:cubicBezTo>
                    <a:cubicBezTo>
                      <a:pt x="210" y="231"/>
                      <a:pt x="206" y="219"/>
                      <a:pt x="200" y="195"/>
                    </a:cubicBezTo>
                    <a:lnTo>
                      <a:pt x="156" y="195"/>
                    </a:lnTo>
                    <a:cubicBezTo>
                      <a:pt x="155" y="200"/>
                      <a:pt x="155" y="202"/>
                      <a:pt x="155" y="206"/>
                    </a:cubicBezTo>
                    <a:cubicBezTo>
                      <a:pt x="166" y="218"/>
                      <a:pt x="174" y="225"/>
                      <a:pt x="192" y="234"/>
                    </a:cubicBezTo>
                    <a:cubicBezTo>
                      <a:pt x="188" y="240"/>
                      <a:pt x="186" y="243"/>
                      <a:pt x="183" y="249"/>
                    </a:cubicBezTo>
                    <a:cubicBezTo>
                      <a:pt x="178" y="257"/>
                      <a:pt x="178" y="257"/>
                      <a:pt x="176" y="261"/>
                    </a:cubicBezTo>
                    <a:cubicBezTo>
                      <a:pt x="165" y="255"/>
                      <a:pt x="156" y="247"/>
                      <a:pt x="148" y="238"/>
                    </a:cubicBezTo>
                    <a:cubicBezTo>
                      <a:pt x="139" y="267"/>
                      <a:pt x="128" y="285"/>
                      <a:pt x="106" y="308"/>
                    </a:cubicBezTo>
                    <a:cubicBezTo>
                      <a:pt x="97" y="297"/>
                      <a:pt x="93" y="293"/>
                      <a:pt x="80" y="284"/>
                    </a:cubicBezTo>
                    <a:cubicBezTo>
                      <a:pt x="106" y="264"/>
                      <a:pt x="120" y="236"/>
                      <a:pt x="123" y="195"/>
                    </a:cubicBezTo>
                    <a:cubicBezTo>
                      <a:pt x="111" y="195"/>
                      <a:pt x="105" y="196"/>
                      <a:pt x="98" y="196"/>
                    </a:cubicBezTo>
                    <a:lnTo>
                      <a:pt x="98" y="163"/>
                    </a:lnTo>
                    <a:cubicBezTo>
                      <a:pt x="106" y="164"/>
                      <a:pt x="111" y="164"/>
                      <a:pt x="126" y="164"/>
                    </a:cubicBezTo>
                    <a:lnTo>
                      <a:pt x="195" y="164"/>
                    </a:lnTo>
                    <a:cubicBezTo>
                      <a:pt x="193" y="154"/>
                      <a:pt x="193" y="151"/>
                      <a:pt x="192" y="145"/>
                    </a:cubicBezTo>
                    <a:lnTo>
                      <a:pt x="173" y="152"/>
                    </a:lnTo>
                    <a:cubicBezTo>
                      <a:pt x="173" y="146"/>
                      <a:pt x="172" y="144"/>
                      <a:pt x="172" y="140"/>
                    </a:cubicBezTo>
                    <a:cubicBezTo>
                      <a:pt x="163" y="142"/>
                      <a:pt x="158" y="143"/>
                      <a:pt x="149" y="144"/>
                    </a:cubicBezTo>
                    <a:cubicBezTo>
                      <a:pt x="123" y="147"/>
                      <a:pt x="105" y="150"/>
                      <a:pt x="101" y="151"/>
                    </a:cubicBezTo>
                    <a:lnTo>
                      <a:pt x="99" y="140"/>
                    </a:lnTo>
                    <a:cubicBezTo>
                      <a:pt x="94" y="150"/>
                      <a:pt x="92" y="155"/>
                      <a:pt x="90" y="164"/>
                    </a:cubicBezTo>
                    <a:cubicBezTo>
                      <a:pt x="83" y="154"/>
                      <a:pt x="79" y="145"/>
                      <a:pt x="74" y="133"/>
                    </a:cubicBezTo>
                    <a:cubicBezTo>
                      <a:pt x="75" y="142"/>
                      <a:pt x="75" y="162"/>
                      <a:pt x="75" y="174"/>
                    </a:cubicBezTo>
                    <a:lnTo>
                      <a:pt x="75" y="270"/>
                    </a:lnTo>
                    <a:cubicBezTo>
                      <a:pt x="75" y="291"/>
                      <a:pt x="76" y="303"/>
                      <a:pt x="77" y="312"/>
                    </a:cubicBezTo>
                    <a:lnTo>
                      <a:pt x="40" y="312"/>
                    </a:lnTo>
                    <a:cubicBezTo>
                      <a:pt x="42" y="302"/>
                      <a:pt x="42" y="288"/>
                      <a:pt x="42" y="270"/>
                    </a:cubicBezTo>
                    <a:lnTo>
                      <a:pt x="42" y="211"/>
                    </a:lnTo>
                    <a:cubicBezTo>
                      <a:pt x="42" y="196"/>
                      <a:pt x="43" y="184"/>
                      <a:pt x="45" y="156"/>
                    </a:cubicBezTo>
                    <a:cubicBezTo>
                      <a:pt x="35" y="191"/>
                      <a:pt x="26" y="213"/>
                      <a:pt x="16" y="231"/>
                    </a:cubicBezTo>
                    <a:cubicBezTo>
                      <a:pt x="12" y="216"/>
                      <a:pt x="7" y="204"/>
                      <a:pt x="0" y="194"/>
                    </a:cubicBezTo>
                    <a:cubicBezTo>
                      <a:pt x="9" y="180"/>
                      <a:pt x="14" y="169"/>
                      <a:pt x="25" y="141"/>
                    </a:cubicBezTo>
                    <a:cubicBezTo>
                      <a:pt x="28" y="132"/>
                      <a:pt x="31" y="124"/>
                      <a:pt x="39" y="96"/>
                    </a:cubicBezTo>
                    <a:lnTo>
                      <a:pt x="31" y="96"/>
                    </a:lnTo>
                    <a:cubicBezTo>
                      <a:pt x="22" y="96"/>
                      <a:pt x="14" y="96"/>
                      <a:pt x="8" y="97"/>
                    </a:cubicBezTo>
                    <a:lnTo>
                      <a:pt x="8" y="61"/>
                    </a:lnTo>
                    <a:cubicBezTo>
                      <a:pt x="14" y="63"/>
                      <a:pt x="19" y="63"/>
                      <a:pt x="31" y="63"/>
                    </a:cubicBezTo>
                    <a:lnTo>
                      <a:pt x="42" y="63"/>
                    </a:lnTo>
                    <a:lnTo>
                      <a:pt x="42" y="35"/>
                    </a:lnTo>
                    <a:cubicBezTo>
                      <a:pt x="42" y="19"/>
                      <a:pt x="42" y="9"/>
                      <a:pt x="40" y="0"/>
                    </a:cubicBezTo>
                    <a:lnTo>
                      <a:pt x="77" y="0"/>
                    </a:lnTo>
                    <a:cubicBezTo>
                      <a:pt x="76" y="8"/>
                      <a:pt x="75" y="17"/>
                      <a:pt x="75" y="35"/>
                    </a:cubicBezTo>
                    <a:lnTo>
                      <a:pt x="75" y="63"/>
                    </a:lnTo>
                    <a:lnTo>
                      <a:pt x="81" y="63"/>
                    </a:lnTo>
                    <a:cubicBezTo>
                      <a:pt x="88" y="63"/>
                      <a:pt x="94" y="63"/>
                      <a:pt x="98" y="62"/>
                    </a:cubicBezTo>
                    <a:cubicBezTo>
                      <a:pt x="96" y="60"/>
                      <a:pt x="95" y="59"/>
                      <a:pt x="91" y="56"/>
                    </a:cubicBezTo>
                    <a:lnTo>
                      <a:pt x="110" y="32"/>
                    </a:lnTo>
                    <a:lnTo>
                      <a:pt x="118" y="39"/>
                    </a:lnTo>
                    <a:cubicBezTo>
                      <a:pt x="128" y="25"/>
                      <a:pt x="134" y="14"/>
                      <a:pt x="139" y="0"/>
                    </a:cubicBezTo>
                    <a:lnTo>
                      <a:pt x="167" y="13"/>
                    </a:lnTo>
                    <a:cubicBezTo>
                      <a:pt x="156" y="33"/>
                      <a:pt x="150" y="44"/>
                      <a:pt x="138" y="60"/>
                    </a:cubicBezTo>
                    <a:cubicBezTo>
                      <a:pt x="141" y="64"/>
                      <a:pt x="142" y="66"/>
                      <a:pt x="146" y="71"/>
                    </a:cubicBezTo>
                    <a:cubicBezTo>
                      <a:pt x="155" y="57"/>
                      <a:pt x="157" y="53"/>
                      <a:pt x="163" y="39"/>
                    </a:cubicBezTo>
                    <a:lnTo>
                      <a:pt x="187" y="55"/>
                    </a:lnTo>
                    <a:lnTo>
                      <a:pt x="187" y="39"/>
                    </a:lnTo>
                    <a:cubicBezTo>
                      <a:pt x="187" y="16"/>
                      <a:pt x="186" y="11"/>
                      <a:pt x="185" y="1"/>
                    </a:cubicBezTo>
                    <a:lnTo>
                      <a:pt x="221" y="1"/>
                    </a:lnTo>
                    <a:cubicBezTo>
                      <a:pt x="220" y="8"/>
                      <a:pt x="219" y="13"/>
                      <a:pt x="219" y="24"/>
                    </a:cubicBezTo>
                    <a:cubicBezTo>
                      <a:pt x="219" y="25"/>
                      <a:pt x="219" y="29"/>
                      <a:pt x="220" y="34"/>
                    </a:cubicBezTo>
                    <a:lnTo>
                      <a:pt x="220" y="45"/>
                    </a:lnTo>
                    <a:lnTo>
                      <a:pt x="230" y="30"/>
                    </a:lnTo>
                    <a:cubicBezTo>
                      <a:pt x="234" y="34"/>
                      <a:pt x="237" y="36"/>
                      <a:pt x="238" y="37"/>
                    </a:cubicBezTo>
                    <a:cubicBezTo>
                      <a:pt x="247" y="25"/>
                      <a:pt x="253" y="14"/>
                      <a:pt x="258" y="1"/>
                    </a:cubicBezTo>
                    <a:lnTo>
                      <a:pt x="285" y="1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0D6C4711-A5FF-4AA1-9B58-57C8B4859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40830" y="280398"/>
                <a:ext cx="196920" cy="193826"/>
              </a:xfrm>
              <a:custGeom>
                <a:avLst/>
                <a:gdLst>
                  <a:gd name="T0" fmla="*/ 221 w 317"/>
                  <a:gd name="T1" fmla="*/ 212 h 311"/>
                  <a:gd name="T2" fmla="*/ 262 w 317"/>
                  <a:gd name="T3" fmla="*/ 212 h 311"/>
                  <a:gd name="T4" fmla="*/ 221 w 317"/>
                  <a:gd name="T5" fmla="*/ 172 h 311"/>
                  <a:gd name="T6" fmla="*/ 262 w 317"/>
                  <a:gd name="T7" fmla="*/ 172 h 311"/>
                  <a:gd name="T8" fmla="*/ 185 w 317"/>
                  <a:gd name="T9" fmla="*/ 90 h 311"/>
                  <a:gd name="T10" fmla="*/ 228 w 317"/>
                  <a:gd name="T11" fmla="*/ 90 h 311"/>
                  <a:gd name="T12" fmla="*/ 185 w 317"/>
                  <a:gd name="T13" fmla="*/ 51 h 311"/>
                  <a:gd name="T14" fmla="*/ 228 w 317"/>
                  <a:gd name="T15" fmla="*/ 51 h 311"/>
                  <a:gd name="T16" fmla="*/ 151 w 317"/>
                  <a:gd name="T17" fmla="*/ 212 h 311"/>
                  <a:gd name="T18" fmla="*/ 189 w 317"/>
                  <a:gd name="T19" fmla="*/ 212 h 311"/>
                  <a:gd name="T20" fmla="*/ 151 w 317"/>
                  <a:gd name="T21" fmla="*/ 172 h 311"/>
                  <a:gd name="T22" fmla="*/ 189 w 317"/>
                  <a:gd name="T23" fmla="*/ 172 h 311"/>
                  <a:gd name="T24" fmla="*/ 189 w 317"/>
                  <a:gd name="T25" fmla="*/ 146 h 311"/>
                  <a:gd name="T26" fmla="*/ 106 w 317"/>
                  <a:gd name="T27" fmla="*/ 133 h 311"/>
                  <a:gd name="T28" fmla="*/ 118 w 317"/>
                  <a:gd name="T29" fmla="*/ 176 h 311"/>
                  <a:gd name="T30" fmla="*/ 100 w 317"/>
                  <a:gd name="T31" fmla="*/ 175 h 311"/>
                  <a:gd name="T32" fmla="*/ 82 w 317"/>
                  <a:gd name="T33" fmla="*/ 270 h 311"/>
                  <a:gd name="T34" fmla="*/ 49 w 317"/>
                  <a:gd name="T35" fmla="*/ 270 h 311"/>
                  <a:gd name="T36" fmla="*/ 22 w 317"/>
                  <a:gd name="T37" fmla="*/ 227 h 311"/>
                  <a:gd name="T38" fmla="*/ 34 w 317"/>
                  <a:gd name="T39" fmla="*/ 94 h 311"/>
                  <a:gd name="T40" fmla="*/ 34 w 317"/>
                  <a:gd name="T41" fmla="*/ 62 h 311"/>
                  <a:gd name="T42" fmla="*/ 47 w 317"/>
                  <a:gd name="T43" fmla="*/ 0 h 311"/>
                  <a:gd name="T44" fmla="*/ 82 w 317"/>
                  <a:gd name="T45" fmla="*/ 62 h 311"/>
                  <a:gd name="T46" fmla="*/ 110 w 317"/>
                  <a:gd name="T47" fmla="*/ 96 h 311"/>
                  <a:gd name="T48" fmla="*/ 105 w 317"/>
                  <a:gd name="T49" fmla="*/ 131 h 311"/>
                  <a:gd name="T50" fmla="*/ 152 w 317"/>
                  <a:gd name="T51" fmla="*/ 104 h 311"/>
                  <a:gd name="T52" fmla="*/ 118 w 317"/>
                  <a:gd name="T53" fmla="*/ 91 h 311"/>
                  <a:gd name="T54" fmla="*/ 152 w 317"/>
                  <a:gd name="T55" fmla="*/ 65 h 311"/>
                  <a:gd name="T56" fmla="*/ 110 w 317"/>
                  <a:gd name="T57" fmla="*/ 52 h 311"/>
                  <a:gd name="T58" fmla="*/ 152 w 317"/>
                  <a:gd name="T59" fmla="*/ 25 h 311"/>
                  <a:gd name="T60" fmla="*/ 185 w 317"/>
                  <a:gd name="T61" fmla="*/ 25 h 311"/>
                  <a:gd name="T62" fmla="*/ 263 w 317"/>
                  <a:gd name="T63" fmla="*/ 1 h 311"/>
                  <a:gd name="T64" fmla="*/ 311 w 317"/>
                  <a:gd name="T65" fmla="*/ 24 h 311"/>
                  <a:gd name="T66" fmla="*/ 261 w 317"/>
                  <a:gd name="T67" fmla="*/ 51 h 311"/>
                  <a:gd name="T68" fmla="*/ 301 w 317"/>
                  <a:gd name="T69" fmla="*/ 64 h 311"/>
                  <a:gd name="T70" fmla="*/ 261 w 317"/>
                  <a:gd name="T71" fmla="*/ 90 h 311"/>
                  <a:gd name="T72" fmla="*/ 316 w 317"/>
                  <a:gd name="T73" fmla="*/ 102 h 311"/>
                  <a:gd name="T74" fmla="*/ 221 w 317"/>
                  <a:gd name="T75" fmla="*/ 132 h 311"/>
                  <a:gd name="T76" fmla="*/ 296 w 317"/>
                  <a:gd name="T77" fmla="*/ 144 h 311"/>
                  <a:gd name="T78" fmla="*/ 317 w 317"/>
                  <a:gd name="T79" fmla="*/ 226 h 311"/>
                  <a:gd name="T80" fmla="*/ 294 w 317"/>
                  <a:gd name="T81" fmla="*/ 276 h 311"/>
                  <a:gd name="T82" fmla="*/ 219 w 317"/>
                  <a:gd name="T83" fmla="*/ 277 h 311"/>
                  <a:gd name="T84" fmla="*/ 262 w 317"/>
                  <a:gd name="T85" fmla="*/ 256 h 311"/>
                  <a:gd name="T86" fmla="*/ 153 w 317"/>
                  <a:gd name="T87" fmla="*/ 311 h 311"/>
                  <a:gd name="T88" fmla="*/ 118 w 317"/>
                  <a:gd name="T89" fmla="*/ 256 h 311"/>
                  <a:gd name="T90" fmla="*/ 118 w 317"/>
                  <a:gd name="T91" fmla="*/ 22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7" h="311">
                    <a:moveTo>
                      <a:pt x="262" y="212"/>
                    </a:moveTo>
                    <a:lnTo>
                      <a:pt x="262" y="212"/>
                    </a:lnTo>
                    <a:lnTo>
                      <a:pt x="221" y="212"/>
                    </a:lnTo>
                    <a:lnTo>
                      <a:pt x="221" y="228"/>
                    </a:lnTo>
                    <a:lnTo>
                      <a:pt x="262" y="228"/>
                    </a:lnTo>
                    <a:lnTo>
                      <a:pt x="262" y="212"/>
                    </a:lnTo>
                    <a:close/>
                    <a:moveTo>
                      <a:pt x="262" y="172"/>
                    </a:moveTo>
                    <a:lnTo>
                      <a:pt x="262" y="172"/>
                    </a:lnTo>
                    <a:lnTo>
                      <a:pt x="221" y="172"/>
                    </a:lnTo>
                    <a:lnTo>
                      <a:pt x="221" y="188"/>
                    </a:lnTo>
                    <a:lnTo>
                      <a:pt x="262" y="188"/>
                    </a:lnTo>
                    <a:lnTo>
                      <a:pt x="262" y="172"/>
                    </a:lnTo>
                    <a:close/>
                    <a:moveTo>
                      <a:pt x="228" y="90"/>
                    </a:moveTo>
                    <a:lnTo>
                      <a:pt x="228" y="90"/>
                    </a:lnTo>
                    <a:lnTo>
                      <a:pt x="185" y="90"/>
                    </a:lnTo>
                    <a:lnTo>
                      <a:pt x="185" y="104"/>
                    </a:lnTo>
                    <a:lnTo>
                      <a:pt x="228" y="104"/>
                    </a:lnTo>
                    <a:lnTo>
                      <a:pt x="228" y="90"/>
                    </a:lnTo>
                    <a:close/>
                    <a:moveTo>
                      <a:pt x="228" y="51"/>
                    </a:moveTo>
                    <a:lnTo>
                      <a:pt x="228" y="51"/>
                    </a:lnTo>
                    <a:lnTo>
                      <a:pt x="185" y="51"/>
                    </a:lnTo>
                    <a:lnTo>
                      <a:pt x="185" y="65"/>
                    </a:lnTo>
                    <a:lnTo>
                      <a:pt x="228" y="65"/>
                    </a:lnTo>
                    <a:lnTo>
                      <a:pt x="228" y="51"/>
                    </a:lnTo>
                    <a:close/>
                    <a:moveTo>
                      <a:pt x="189" y="212"/>
                    </a:moveTo>
                    <a:lnTo>
                      <a:pt x="189" y="212"/>
                    </a:lnTo>
                    <a:lnTo>
                      <a:pt x="151" y="212"/>
                    </a:lnTo>
                    <a:lnTo>
                      <a:pt x="151" y="228"/>
                    </a:lnTo>
                    <a:lnTo>
                      <a:pt x="189" y="228"/>
                    </a:lnTo>
                    <a:lnTo>
                      <a:pt x="189" y="212"/>
                    </a:lnTo>
                    <a:close/>
                    <a:moveTo>
                      <a:pt x="189" y="172"/>
                    </a:moveTo>
                    <a:lnTo>
                      <a:pt x="189" y="172"/>
                    </a:lnTo>
                    <a:lnTo>
                      <a:pt x="151" y="172"/>
                    </a:lnTo>
                    <a:lnTo>
                      <a:pt x="151" y="188"/>
                    </a:lnTo>
                    <a:lnTo>
                      <a:pt x="189" y="188"/>
                    </a:lnTo>
                    <a:lnTo>
                      <a:pt x="189" y="172"/>
                    </a:lnTo>
                    <a:close/>
                    <a:moveTo>
                      <a:pt x="149" y="146"/>
                    </a:moveTo>
                    <a:lnTo>
                      <a:pt x="149" y="146"/>
                    </a:lnTo>
                    <a:lnTo>
                      <a:pt x="189" y="146"/>
                    </a:lnTo>
                    <a:lnTo>
                      <a:pt x="189" y="132"/>
                    </a:lnTo>
                    <a:lnTo>
                      <a:pt x="136" y="132"/>
                    </a:lnTo>
                    <a:cubicBezTo>
                      <a:pt x="123" y="132"/>
                      <a:pt x="114" y="132"/>
                      <a:pt x="106" y="133"/>
                    </a:cubicBezTo>
                    <a:cubicBezTo>
                      <a:pt x="110" y="138"/>
                      <a:pt x="111" y="139"/>
                      <a:pt x="117" y="145"/>
                    </a:cubicBezTo>
                    <a:cubicBezTo>
                      <a:pt x="126" y="145"/>
                      <a:pt x="134" y="146"/>
                      <a:pt x="149" y="146"/>
                    </a:cubicBezTo>
                    <a:close/>
                    <a:moveTo>
                      <a:pt x="118" y="176"/>
                    </a:moveTo>
                    <a:lnTo>
                      <a:pt x="118" y="176"/>
                    </a:lnTo>
                    <a:cubicBezTo>
                      <a:pt x="118" y="166"/>
                      <a:pt x="118" y="159"/>
                      <a:pt x="117" y="152"/>
                    </a:cubicBezTo>
                    <a:cubicBezTo>
                      <a:pt x="109" y="160"/>
                      <a:pt x="107" y="163"/>
                      <a:pt x="100" y="175"/>
                    </a:cubicBezTo>
                    <a:cubicBezTo>
                      <a:pt x="92" y="164"/>
                      <a:pt x="87" y="155"/>
                      <a:pt x="81" y="139"/>
                    </a:cubicBezTo>
                    <a:cubicBezTo>
                      <a:pt x="82" y="150"/>
                      <a:pt x="82" y="165"/>
                      <a:pt x="82" y="187"/>
                    </a:cubicBezTo>
                    <a:lnTo>
                      <a:pt x="82" y="270"/>
                    </a:lnTo>
                    <a:cubicBezTo>
                      <a:pt x="82" y="287"/>
                      <a:pt x="83" y="300"/>
                      <a:pt x="84" y="311"/>
                    </a:cubicBezTo>
                    <a:lnTo>
                      <a:pt x="47" y="311"/>
                    </a:lnTo>
                    <a:cubicBezTo>
                      <a:pt x="48" y="300"/>
                      <a:pt x="49" y="286"/>
                      <a:pt x="49" y="270"/>
                    </a:cubicBezTo>
                    <a:lnTo>
                      <a:pt x="49" y="205"/>
                    </a:lnTo>
                    <a:cubicBezTo>
                      <a:pt x="49" y="192"/>
                      <a:pt x="50" y="175"/>
                      <a:pt x="52" y="159"/>
                    </a:cubicBezTo>
                    <a:cubicBezTo>
                      <a:pt x="40" y="194"/>
                      <a:pt x="35" y="206"/>
                      <a:pt x="22" y="227"/>
                    </a:cubicBezTo>
                    <a:cubicBezTo>
                      <a:pt x="17" y="216"/>
                      <a:pt x="12" y="210"/>
                      <a:pt x="0" y="198"/>
                    </a:cubicBezTo>
                    <a:cubicBezTo>
                      <a:pt x="20" y="169"/>
                      <a:pt x="36" y="132"/>
                      <a:pt x="45" y="94"/>
                    </a:cubicBezTo>
                    <a:lnTo>
                      <a:pt x="34" y="94"/>
                    </a:lnTo>
                    <a:cubicBezTo>
                      <a:pt x="23" y="94"/>
                      <a:pt x="17" y="95"/>
                      <a:pt x="11" y="96"/>
                    </a:cubicBezTo>
                    <a:lnTo>
                      <a:pt x="11" y="60"/>
                    </a:lnTo>
                    <a:cubicBezTo>
                      <a:pt x="17" y="61"/>
                      <a:pt x="23" y="62"/>
                      <a:pt x="34" y="62"/>
                    </a:cubicBezTo>
                    <a:lnTo>
                      <a:pt x="49" y="62"/>
                    </a:lnTo>
                    <a:lnTo>
                      <a:pt x="49" y="34"/>
                    </a:lnTo>
                    <a:cubicBezTo>
                      <a:pt x="49" y="17"/>
                      <a:pt x="48" y="8"/>
                      <a:pt x="47" y="0"/>
                    </a:cubicBezTo>
                    <a:lnTo>
                      <a:pt x="84" y="0"/>
                    </a:lnTo>
                    <a:cubicBezTo>
                      <a:pt x="83" y="9"/>
                      <a:pt x="82" y="18"/>
                      <a:pt x="82" y="34"/>
                    </a:cubicBezTo>
                    <a:lnTo>
                      <a:pt x="82" y="62"/>
                    </a:lnTo>
                    <a:lnTo>
                      <a:pt x="90" y="62"/>
                    </a:lnTo>
                    <a:cubicBezTo>
                      <a:pt x="99" y="62"/>
                      <a:pt x="103" y="61"/>
                      <a:pt x="110" y="60"/>
                    </a:cubicBezTo>
                    <a:lnTo>
                      <a:pt x="110" y="96"/>
                    </a:lnTo>
                    <a:cubicBezTo>
                      <a:pt x="104" y="95"/>
                      <a:pt x="98" y="94"/>
                      <a:pt x="91" y="94"/>
                    </a:cubicBezTo>
                    <a:lnTo>
                      <a:pt x="85" y="94"/>
                    </a:lnTo>
                    <a:cubicBezTo>
                      <a:pt x="90" y="107"/>
                      <a:pt x="96" y="118"/>
                      <a:pt x="105" y="131"/>
                    </a:cubicBezTo>
                    <a:lnTo>
                      <a:pt x="105" y="102"/>
                    </a:lnTo>
                    <a:cubicBezTo>
                      <a:pt x="112" y="104"/>
                      <a:pt x="120" y="104"/>
                      <a:pt x="134" y="104"/>
                    </a:cubicBezTo>
                    <a:lnTo>
                      <a:pt x="152" y="104"/>
                    </a:lnTo>
                    <a:lnTo>
                      <a:pt x="152" y="90"/>
                    </a:lnTo>
                    <a:lnTo>
                      <a:pt x="144" y="90"/>
                    </a:lnTo>
                    <a:cubicBezTo>
                      <a:pt x="132" y="90"/>
                      <a:pt x="125" y="90"/>
                      <a:pt x="118" y="91"/>
                    </a:cubicBezTo>
                    <a:lnTo>
                      <a:pt x="118" y="64"/>
                    </a:lnTo>
                    <a:cubicBezTo>
                      <a:pt x="126" y="65"/>
                      <a:pt x="133" y="65"/>
                      <a:pt x="144" y="65"/>
                    </a:cubicBezTo>
                    <a:lnTo>
                      <a:pt x="152" y="65"/>
                    </a:lnTo>
                    <a:lnTo>
                      <a:pt x="152" y="51"/>
                    </a:lnTo>
                    <a:lnTo>
                      <a:pt x="138" y="51"/>
                    </a:lnTo>
                    <a:cubicBezTo>
                      <a:pt x="127" y="51"/>
                      <a:pt x="119" y="51"/>
                      <a:pt x="110" y="52"/>
                    </a:cubicBezTo>
                    <a:lnTo>
                      <a:pt x="110" y="24"/>
                    </a:lnTo>
                    <a:cubicBezTo>
                      <a:pt x="119" y="25"/>
                      <a:pt x="126" y="25"/>
                      <a:pt x="138" y="25"/>
                    </a:cubicBezTo>
                    <a:lnTo>
                      <a:pt x="152" y="25"/>
                    </a:lnTo>
                    <a:cubicBezTo>
                      <a:pt x="152" y="12"/>
                      <a:pt x="152" y="8"/>
                      <a:pt x="150" y="1"/>
                    </a:cubicBezTo>
                    <a:lnTo>
                      <a:pt x="187" y="1"/>
                    </a:lnTo>
                    <a:cubicBezTo>
                      <a:pt x="185" y="7"/>
                      <a:pt x="185" y="12"/>
                      <a:pt x="185" y="25"/>
                    </a:cubicBezTo>
                    <a:lnTo>
                      <a:pt x="228" y="25"/>
                    </a:lnTo>
                    <a:cubicBezTo>
                      <a:pt x="228" y="11"/>
                      <a:pt x="228" y="7"/>
                      <a:pt x="226" y="1"/>
                    </a:cubicBezTo>
                    <a:lnTo>
                      <a:pt x="263" y="1"/>
                    </a:lnTo>
                    <a:cubicBezTo>
                      <a:pt x="261" y="8"/>
                      <a:pt x="261" y="14"/>
                      <a:pt x="261" y="25"/>
                    </a:cubicBezTo>
                    <a:lnTo>
                      <a:pt x="283" y="25"/>
                    </a:lnTo>
                    <a:cubicBezTo>
                      <a:pt x="294" y="25"/>
                      <a:pt x="301" y="25"/>
                      <a:pt x="311" y="24"/>
                    </a:cubicBezTo>
                    <a:lnTo>
                      <a:pt x="311" y="53"/>
                    </a:lnTo>
                    <a:cubicBezTo>
                      <a:pt x="303" y="51"/>
                      <a:pt x="296" y="51"/>
                      <a:pt x="283" y="51"/>
                    </a:cubicBezTo>
                    <a:lnTo>
                      <a:pt x="261" y="51"/>
                    </a:lnTo>
                    <a:lnTo>
                      <a:pt x="261" y="65"/>
                    </a:lnTo>
                    <a:lnTo>
                      <a:pt x="276" y="65"/>
                    </a:lnTo>
                    <a:cubicBezTo>
                      <a:pt x="285" y="65"/>
                      <a:pt x="294" y="65"/>
                      <a:pt x="301" y="64"/>
                    </a:cubicBezTo>
                    <a:lnTo>
                      <a:pt x="301" y="91"/>
                    </a:lnTo>
                    <a:cubicBezTo>
                      <a:pt x="294" y="90"/>
                      <a:pt x="288" y="90"/>
                      <a:pt x="276" y="90"/>
                    </a:cubicBezTo>
                    <a:lnTo>
                      <a:pt x="261" y="90"/>
                    </a:lnTo>
                    <a:lnTo>
                      <a:pt x="261" y="104"/>
                    </a:lnTo>
                    <a:lnTo>
                      <a:pt x="285" y="104"/>
                    </a:lnTo>
                    <a:cubicBezTo>
                      <a:pt x="298" y="104"/>
                      <a:pt x="306" y="104"/>
                      <a:pt x="316" y="102"/>
                    </a:cubicBezTo>
                    <a:lnTo>
                      <a:pt x="316" y="134"/>
                    </a:lnTo>
                    <a:cubicBezTo>
                      <a:pt x="306" y="132"/>
                      <a:pt x="299" y="132"/>
                      <a:pt x="284" y="132"/>
                    </a:cubicBezTo>
                    <a:lnTo>
                      <a:pt x="221" y="132"/>
                    </a:lnTo>
                    <a:lnTo>
                      <a:pt x="221" y="146"/>
                    </a:lnTo>
                    <a:lnTo>
                      <a:pt x="265" y="146"/>
                    </a:lnTo>
                    <a:cubicBezTo>
                      <a:pt x="279" y="146"/>
                      <a:pt x="288" y="145"/>
                      <a:pt x="296" y="144"/>
                    </a:cubicBezTo>
                    <a:cubicBezTo>
                      <a:pt x="295" y="153"/>
                      <a:pt x="294" y="162"/>
                      <a:pt x="294" y="178"/>
                    </a:cubicBezTo>
                    <a:lnTo>
                      <a:pt x="294" y="228"/>
                    </a:lnTo>
                    <a:cubicBezTo>
                      <a:pt x="306" y="228"/>
                      <a:pt x="310" y="227"/>
                      <a:pt x="317" y="226"/>
                    </a:cubicBezTo>
                    <a:lnTo>
                      <a:pt x="317" y="257"/>
                    </a:lnTo>
                    <a:cubicBezTo>
                      <a:pt x="310" y="256"/>
                      <a:pt x="305" y="256"/>
                      <a:pt x="294" y="256"/>
                    </a:cubicBezTo>
                    <a:lnTo>
                      <a:pt x="294" y="276"/>
                    </a:lnTo>
                    <a:cubicBezTo>
                      <a:pt x="294" y="302"/>
                      <a:pt x="287" y="307"/>
                      <a:pt x="251" y="307"/>
                    </a:cubicBezTo>
                    <a:cubicBezTo>
                      <a:pt x="245" y="307"/>
                      <a:pt x="235" y="307"/>
                      <a:pt x="225" y="307"/>
                    </a:cubicBezTo>
                    <a:cubicBezTo>
                      <a:pt x="224" y="294"/>
                      <a:pt x="223" y="287"/>
                      <a:pt x="219" y="277"/>
                    </a:cubicBezTo>
                    <a:cubicBezTo>
                      <a:pt x="232" y="279"/>
                      <a:pt x="241" y="279"/>
                      <a:pt x="248" y="279"/>
                    </a:cubicBezTo>
                    <a:cubicBezTo>
                      <a:pt x="259" y="279"/>
                      <a:pt x="262" y="278"/>
                      <a:pt x="262" y="272"/>
                    </a:cubicBezTo>
                    <a:lnTo>
                      <a:pt x="262" y="256"/>
                    </a:lnTo>
                    <a:lnTo>
                      <a:pt x="151" y="256"/>
                    </a:lnTo>
                    <a:lnTo>
                      <a:pt x="151" y="269"/>
                    </a:lnTo>
                    <a:cubicBezTo>
                      <a:pt x="151" y="292"/>
                      <a:pt x="152" y="299"/>
                      <a:pt x="153" y="311"/>
                    </a:cubicBezTo>
                    <a:lnTo>
                      <a:pt x="116" y="311"/>
                    </a:lnTo>
                    <a:cubicBezTo>
                      <a:pt x="118" y="298"/>
                      <a:pt x="118" y="290"/>
                      <a:pt x="118" y="269"/>
                    </a:cubicBezTo>
                    <a:lnTo>
                      <a:pt x="118" y="256"/>
                    </a:lnTo>
                    <a:cubicBezTo>
                      <a:pt x="109" y="256"/>
                      <a:pt x="104" y="256"/>
                      <a:pt x="98" y="257"/>
                    </a:cubicBezTo>
                    <a:lnTo>
                      <a:pt x="98" y="226"/>
                    </a:lnTo>
                    <a:cubicBezTo>
                      <a:pt x="104" y="227"/>
                      <a:pt x="109" y="228"/>
                      <a:pt x="118" y="228"/>
                    </a:cubicBezTo>
                    <a:lnTo>
                      <a:pt x="118" y="176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355B0A3B-20F6-4ECB-B263-909632E9C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495" y="151524"/>
                <a:ext cx="408272" cy="325793"/>
              </a:xfrm>
              <a:custGeom>
                <a:avLst/>
                <a:gdLst>
                  <a:gd name="T0" fmla="*/ 456 w 658"/>
                  <a:gd name="T1" fmla="*/ 522 h 522"/>
                  <a:gd name="T2" fmla="*/ 456 w 658"/>
                  <a:gd name="T3" fmla="*/ 522 h 522"/>
                  <a:gd name="T4" fmla="*/ 658 w 658"/>
                  <a:gd name="T5" fmla="*/ 0 h 522"/>
                  <a:gd name="T6" fmla="*/ 537 w 658"/>
                  <a:gd name="T7" fmla="*/ 0 h 522"/>
                  <a:gd name="T8" fmla="*/ 423 w 658"/>
                  <a:gd name="T9" fmla="*/ 286 h 522"/>
                  <a:gd name="T10" fmla="*/ 374 w 658"/>
                  <a:gd name="T11" fmla="*/ 59 h 522"/>
                  <a:gd name="T12" fmla="*/ 300 w 658"/>
                  <a:gd name="T13" fmla="*/ 0 h 522"/>
                  <a:gd name="T14" fmla="*/ 207 w 658"/>
                  <a:gd name="T15" fmla="*/ 0 h 522"/>
                  <a:gd name="T16" fmla="*/ 0 w 658"/>
                  <a:gd name="T17" fmla="*/ 522 h 522"/>
                  <a:gd name="T18" fmla="*/ 128 w 658"/>
                  <a:gd name="T19" fmla="*/ 522 h 522"/>
                  <a:gd name="T20" fmla="*/ 267 w 658"/>
                  <a:gd name="T21" fmla="*/ 153 h 522"/>
                  <a:gd name="T22" fmla="*/ 330 w 658"/>
                  <a:gd name="T23" fmla="*/ 476 h 522"/>
                  <a:gd name="T24" fmla="*/ 396 w 658"/>
                  <a:gd name="T25" fmla="*/ 522 h 522"/>
                  <a:gd name="T26" fmla="*/ 456 w 658"/>
                  <a:gd name="T27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522">
                    <a:moveTo>
                      <a:pt x="456" y="522"/>
                    </a:moveTo>
                    <a:lnTo>
                      <a:pt x="456" y="522"/>
                    </a:lnTo>
                    <a:lnTo>
                      <a:pt x="658" y="0"/>
                    </a:lnTo>
                    <a:lnTo>
                      <a:pt x="537" y="0"/>
                    </a:lnTo>
                    <a:lnTo>
                      <a:pt x="423" y="286"/>
                    </a:lnTo>
                    <a:lnTo>
                      <a:pt x="374" y="59"/>
                    </a:lnTo>
                    <a:cubicBezTo>
                      <a:pt x="364" y="16"/>
                      <a:pt x="347" y="0"/>
                      <a:pt x="300" y="0"/>
                    </a:cubicBezTo>
                    <a:lnTo>
                      <a:pt x="207" y="0"/>
                    </a:lnTo>
                    <a:lnTo>
                      <a:pt x="0" y="522"/>
                    </a:lnTo>
                    <a:lnTo>
                      <a:pt x="128" y="522"/>
                    </a:lnTo>
                    <a:lnTo>
                      <a:pt x="267" y="153"/>
                    </a:lnTo>
                    <a:lnTo>
                      <a:pt x="330" y="476"/>
                    </a:lnTo>
                    <a:cubicBezTo>
                      <a:pt x="337" y="511"/>
                      <a:pt x="353" y="522"/>
                      <a:pt x="396" y="522"/>
                    </a:cubicBezTo>
                    <a:lnTo>
                      <a:pt x="456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E88E977F-536B-4A94-843E-BE4D5DFF0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765" y="-251593"/>
                <a:ext cx="883560" cy="739221"/>
              </a:xfrm>
              <a:custGeom>
                <a:avLst/>
                <a:gdLst>
                  <a:gd name="T0" fmla="*/ 1270 w 1424"/>
                  <a:gd name="T1" fmla="*/ 197 h 1185"/>
                  <a:gd name="T2" fmla="*/ 1270 w 1424"/>
                  <a:gd name="T3" fmla="*/ 197 h 1185"/>
                  <a:gd name="T4" fmla="*/ 177 w 1424"/>
                  <a:gd name="T5" fmla="*/ 470 h 1185"/>
                  <a:gd name="T6" fmla="*/ 0 w 1424"/>
                  <a:gd name="T7" fmla="*/ 623 h 1185"/>
                  <a:gd name="T8" fmla="*/ 26 w 1424"/>
                  <a:gd name="T9" fmla="*/ 623 h 1185"/>
                  <a:gd name="T10" fmla="*/ 123 w 1424"/>
                  <a:gd name="T11" fmla="*/ 542 h 1185"/>
                  <a:gd name="T12" fmla="*/ 1049 w 1424"/>
                  <a:gd name="T13" fmla="*/ 311 h 1185"/>
                  <a:gd name="T14" fmla="*/ 1041 w 1424"/>
                  <a:gd name="T15" fmla="*/ 628 h 1185"/>
                  <a:gd name="T16" fmla="*/ 1107 w 1424"/>
                  <a:gd name="T17" fmla="*/ 628 h 1185"/>
                  <a:gd name="T18" fmla="*/ 1048 w 1424"/>
                  <a:gd name="T19" fmla="*/ 786 h 1185"/>
                  <a:gd name="T20" fmla="*/ 950 w 1424"/>
                  <a:gd name="T21" fmla="*/ 786 h 1185"/>
                  <a:gd name="T22" fmla="*/ 836 w 1424"/>
                  <a:gd name="T23" fmla="*/ 929 h 1185"/>
                  <a:gd name="T24" fmla="*/ 741 w 1424"/>
                  <a:gd name="T25" fmla="*/ 1185 h 1185"/>
                  <a:gd name="T26" fmla="*/ 1270 w 1424"/>
                  <a:gd name="T27" fmla="*/ 197 h 1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24" h="1185">
                    <a:moveTo>
                      <a:pt x="1270" y="197"/>
                    </a:moveTo>
                    <a:lnTo>
                      <a:pt x="1270" y="197"/>
                    </a:lnTo>
                    <a:cubicBezTo>
                      <a:pt x="1116" y="0"/>
                      <a:pt x="627" y="121"/>
                      <a:pt x="177" y="470"/>
                    </a:cubicBezTo>
                    <a:cubicBezTo>
                      <a:pt x="114" y="520"/>
                      <a:pt x="54" y="571"/>
                      <a:pt x="0" y="623"/>
                    </a:cubicBezTo>
                    <a:lnTo>
                      <a:pt x="26" y="623"/>
                    </a:lnTo>
                    <a:cubicBezTo>
                      <a:pt x="57" y="595"/>
                      <a:pt x="89" y="568"/>
                      <a:pt x="123" y="542"/>
                    </a:cubicBezTo>
                    <a:cubicBezTo>
                      <a:pt x="504" y="246"/>
                      <a:pt x="918" y="143"/>
                      <a:pt x="1049" y="311"/>
                    </a:cubicBezTo>
                    <a:cubicBezTo>
                      <a:pt x="1106" y="385"/>
                      <a:pt x="1099" y="499"/>
                      <a:pt x="1041" y="628"/>
                    </a:cubicBezTo>
                    <a:lnTo>
                      <a:pt x="1107" y="628"/>
                    </a:lnTo>
                    <a:lnTo>
                      <a:pt x="1048" y="786"/>
                    </a:lnTo>
                    <a:lnTo>
                      <a:pt x="950" y="786"/>
                    </a:lnTo>
                    <a:cubicBezTo>
                      <a:pt x="917" y="833"/>
                      <a:pt x="879" y="881"/>
                      <a:pt x="836" y="929"/>
                    </a:cubicBezTo>
                    <a:lnTo>
                      <a:pt x="741" y="1185"/>
                    </a:lnTo>
                    <a:cubicBezTo>
                      <a:pt x="1187" y="837"/>
                      <a:pt x="1424" y="395"/>
                      <a:pt x="1270" y="197"/>
                    </a:cubicBez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F50CF8E8-9C8B-4A5F-935E-58B16D51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2840" y="188640"/>
                <a:ext cx="750562" cy="594882"/>
              </a:xfrm>
              <a:custGeom>
                <a:avLst/>
                <a:gdLst>
                  <a:gd name="T0" fmla="*/ 1035 w 1210"/>
                  <a:gd name="T1" fmla="*/ 475 h 954"/>
                  <a:gd name="T2" fmla="*/ 1035 w 1210"/>
                  <a:gd name="T3" fmla="*/ 475 h 954"/>
                  <a:gd name="T4" fmla="*/ 150 w 1210"/>
                  <a:gd name="T5" fmla="*/ 676 h 954"/>
                  <a:gd name="T6" fmla="*/ 383 w 1210"/>
                  <a:gd name="T7" fmla="*/ 35 h 954"/>
                  <a:gd name="T8" fmla="*/ 396 w 1210"/>
                  <a:gd name="T9" fmla="*/ 0 h 954"/>
                  <a:gd name="T10" fmla="*/ 121 w 1210"/>
                  <a:gd name="T11" fmla="*/ 756 h 954"/>
                  <a:gd name="T12" fmla="*/ 1210 w 1210"/>
                  <a:gd name="T13" fmla="*/ 487 h 954"/>
                  <a:gd name="T14" fmla="*/ 1030 w 1210"/>
                  <a:gd name="T15" fmla="*/ 487 h 954"/>
                  <a:gd name="T16" fmla="*/ 1035 w 1210"/>
                  <a:gd name="T17" fmla="*/ 475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0" h="954">
                    <a:moveTo>
                      <a:pt x="1035" y="475"/>
                    </a:moveTo>
                    <a:lnTo>
                      <a:pt x="1035" y="475"/>
                    </a:lnTo>
                    <a:cubicBezTo>
                      <a:pt x="666" y="747"/>
                      <a:pt x="276" y="838"/>
                      <a:pt x="150" y="676"/>
                    </a:cubicBezTo>
                    <a:cubicBezTo>
                      <a:pt x="47" y="544"/>
                      <a:pt x="150" y="284"/>
                      <a:pt x="383" y="35"/>
                    </a:cubicBezTo>
                    <a:lnTo>
                      <a:pt x="396" y="0"/>
                    </a:lnTo>
                    <a:cubicBezTo>
                      <a:pt x="121" y="294"/>
                      <a:pt x="0" y="601"/>
                      <a:pt x="121" y="756"/>
                    </a:cubicBezTo>
                    <a:cubicBezTo>
                      <a:pt x="275" y="954"/>
                      <a:pt x="761" y="833"/>
                      <a:pt x="1210" y="487"/>
                    </a:cubicBezTo>
                    <a:lnTo>
                      <a:pt x="1030" y="487"/>
                    </a:lnTo>
                    <a:lnTo>
                      <a:pt x="1035" y="475"/>
                    </a:lnTo>
                    <a:close/>
                  </a:path>
                </a:pathLst>
              </a:custGeom>
              <a:solidFill>
                <a:srgbClr val="0080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8FF9ACE0-66E5-42E2-96E6-4888A6090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757" y="151523"/>
                <a:ext cx="312391" cy="328886"/>
              </a:xfrm>
              <a:custGeom>
                <a:avLst/>
                <a:gdLst>
                  <a:gd name="T0" fmla="*/ 381 w 504"/>
                  <a:gd name="T1" fmla="*/ 401 h 528"/>
                  <a:gd name="T2" fmla="*/ 381 w 504"/>
                  <a:gd name="T3" fmla="*/ 401 h 528"/>
                  <a:gd name="T4" fmla="*/ 198 w 504"/>
                  <a:gd name="T5" fmla="*/ 400 h 528"/>
                  <a:gd name="T6" fmla="*/ 139 w 504"/>
                  <a:gd name="T7" fmla="*/ 331 h 528"/>
                  <a:gd name="T8" fmla="*/ 212 w 504"/>
                  <a:gd name="T9" fmla="*/ 161 h 528"/>
                  <a:gd name="T10" fmla="*/ 304 w 504"/>
                  <a:gd name="T11" fmla="*/ 117 h 528"/>
                  <a:gd name="T12" fmla="*/ 463 w 504"/>
                  <a:gd name="T13" fmla="*/ 116 h 528"/>
                  <a:gd name="T14" fmla="*/ 504 w 504"/>
                  <a:gd name="T15" fmla="*/ 6 h 528"/>
                  <a:gd name="T16" fmla="*/ 292 w 504"/>
                  <a:gd name="T17" fmla="*/ 5 h 528"/>
                  <a:gd name="T18" fmla="*/ 126 w 504"/>
                  <a:gd name="T19" fmla="*/ 86 h 528"/>
                  <a:gd name="T20" fmla="*/ 2 w 504"/>
                  <a:gd name="T21" fmla="*/ 390 h 528"/>
                  <a:gd name="T22" fmla="*/ 111 w 504"/>
                  <a:gd name="T23" fmla="*/ 520 h 528"/>
                  <a:gd name="T24" fmla="*/ 337 w 504"/>
                  <a:gd name="T25" fmla="*/ 520 h 528"/>
                  <a:gd name="T26" fmla="*/ 381 w 504"/>
                  <a:gd name="T27" fmla="*/ 40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04" h="528">
                    <a:moveTo>
                      <a:pt x="381" y="401"/>
                    </a:moveTo>
                    <a:lnTo>
                      <a:pt x="381" y="401"/>
                    </a:lnTo>
                    <a:cubicBezTo>
                      <a:pt x="314" y="404"/>
                      <a:pt x="256" y="404"/>
                      <a:pt x="198" y="400"/>
                    </a:cubicBezTo>
                    <a:cubicBezTo>
                      <a:pt x="157" y="397"/>
                      <a:pt x="137" y="364"/>
                      <a:pt x="139" y="331"/>
                    </a:cubicBezTo>
                    <a:cubicBezTo>
                      <a:pt x="142" y="280"/>
                      <a:pt x="185" y="191"/>
                      <a:pt x="212" y="161"/>
                    </a:cubicBezTo>
                    <a:cubicBezTo>
                      <a:pt x="238" y="132"/>
                      <a:pt x="261" y="122"/>
                      <a:pt x="304" y="117"/>
                    </a:cubicBezTo>
                    <a:cubicBezTo>
                      <a:pt x="343" y="112"/>
                      <a:pt x="394" y="113"/>
                      <a:pt x="463" y="116"/>
                    </a:cubicBezTo>
                    <a:lnTo>
                      <a:pt x="504" y="6"/>
                    </a:lnTo>
                    <a:cubicBezTo>
                      <a:pt x="437" y="1"/>
                      <a:pt x="338" y="0"/>
                      <a:pt x="292" y="5"/>
                    </a:cubicBezTo>
                    <a:cubicBezTo>
                      <a:pt x="224" y="12"/>
                      <a:pt x="169" y="34"/>
                      <a:pt x="126" y="86"/>
                    </a:cubicBezTo>
                    <a:cubicBezTo>
                      <a:pt x="60" y="165"/>
                      <a:pt x="4" y="296"/>
                      <a:pt x="2" y="390"/>
                    </a:cubicBezTo>
                    <a:cubicBezTo>
                      <a:pt x="0" y="465"/>
                      <a:pt x="50" y="514"/>
                      <a:pt x="111" y="520"/>
                    </a:cubicBezTo>
                    <a:cubicBezTo>
                      <a:pt x="183" y="528"/>
                      <a:pt x="267" y="526"/>
                      <a:pt x="337" y="520"/>
                    </a:cubicBezTo>
                    <a:lnTo>
                      <a:pt x="381" y="401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390CA90C-2F5E-4A5C-86F6-2ABCDD85D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612" y="154615"/>
                <a:ext cx="304143" cy="322700"/>
              </a:xfrm>
              <a:custGeom>
                <a:avLst/>
                <a:gdLst>
                  <a:gd name="T0" fmla="*/ 41 w 490"/>
                  <a:gd name="T1" fmla="*/ 0 h 517"/>
                  <a:gd name="T2" fmla="*/ 41 w 490"/>
                  <a:gd name="T3" fmla="*/ 0 h 517"/>
                  <a:gd name="T4" fmla="*/ 0 w 490"/>
                  <a:gd name="T5" fmla="*/ 110 h 517"/>
                  <a:gd name="T6" fmla="*/ 161 w 490"/>
                  <a:gd name="T7" fmla="*/ 110 h 517"/>
                  <a:gd name="T8" fmla="*/ 4 w 490"/>
                  <a:gd name="T9" fmla="*/ 517 h 517"/>
                  <a:gd name="T10" fmla="*/ 139 w 490"/>
                  <a:gd name="T11" fmla="*/ 517 h 517"/>
                  <a:gd name="T12" fmla="*/ 291 w 490"/>
                  <a:gd name="T13" fmla="*/ 110 h 517"/>
                  <a:gd name="T14" fmla="*/ 449 w 490"/>
                  <a:gd name="T15" fmla="*/ 110 h 517"/>
                  <a:gd name="T16" fmla="*/ 490 w 490"/>
                  <a:gd name="T17" fmla="*/ 0 h 517"/>
                  <a:gd name="T18" fmla="*/ 41 w 490"/>
                  <a:gd name="T19" fmla="*/ 0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0" h="517">
                    <a:moveTo>
                      <a:pt x="41" y="0"/>
                    </a:moveTo>
                    <a:lnTo>
                      <a:pt x="41" y="0"/>
                    </a:lnTo>
                    <a:lnTo>
                      <a:pt x="0" y="110"/>
                    </a:lnTo>
                    <a:lnTo>
                      <a:pt x="161" y="110"/>
                    </a:lnTo>
                    <a:lnTo>
                      <a:pt x="4" y="517"/>
                    </a:lnTo>
                    <a:lnTo>
                      <a:pt x="139" y="517"/>
                    </a:lnTo>
                    <a:lnTo>
                      <a:pt x="291" y="110"/>
                    </a:lnTo>
                    <a:lnTo>
                      <a:pt x="449" y="110"/>
                    </a:lnTo>
                    <a:lnTo>
                      <a:pt x="49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77AB6F09-EE82-4F73-B32E-60FB1DD81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363" y="151522"/>
                <a:ext cx="204136" cy="325792"/>
              </a:xfrm>
              <a:custGeom>
                <a:avLst/>
                <a:gdLst>
                  <a:gd name="T0" fmla="*/ 0 w 328"/>
                  <a:gd name="T1" fmla="*/ 522 h 522"/>
                  <a:gd name="T2" fmla="*/ 0 w 328"/>
                  <a:gd name="T3" fmla="*/ 522 h 522"/>
                  <a:gd name="T4" fmla="*/ 130 w 328"/>
                  <a:gd name="T5" fmla="*/ 522 h 522"/>
                  <a:gd name="T6" fmla="*/ 328 w 328"/>
                  <a:gd name="T7" fmla="*/ 0 h 522"/>
                  <a:gd name="T8" fmla="*/ 202 w 328"/>
                  <a:gd name="T9" fmla="*/ 0 h 522"/>
                  <a:gd name="T10" fmla="*/ 0 w 328"/>
                  <a:gd name="T11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522">
                    <a:moveTo>
                      <a:pt x="0" y="522"/>
                    </a:moveTo>
                    <a:lnTo>
                      <a:pt x="0" y="522"/>
                    </a:lnTo>
                    <a:lnTo>
                      <a:pt x="130" y="522"/>
                    </a:lnTo>
                    <a:lnTo>
                      <a:pt x="328" y="0"/>
                    </a:lnTo>
                    <a:lnTo>
                      <a:pt x="202" y="0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2056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</p:grpSp>
      <p:sp>
        <p:nvSpPr>
          <p:cNvPr id="55" name="Line 54">
            <a:extLst>
              <a:ext uri="{FF2B5EF4-FFF2-40B4-BE49-F238E27FC236}">
                <a16:creationId xmlns:a16="http://schemas.microsoft.com/office/drawing/2014/main" id="{A02D588C-5239-45D6-83D4-5C418134AD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23887" y="4562476"/>
            <a:ext cx="7996237" cy="0"/>
          </a:xfrm>
          <a:prstGeom prst="line">
            <a:avLst/>
          </a:prstGeom>
          <a:noFill/>
          <a:ln w="38100" cmpd="dbl">
            <a:solidFill>
              <a:srgbClr val="4A7EBB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391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0F363-9DC3-48DE-9B03-03C8DB3C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86EED-61FD-4360-92AC-33EA3E596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914400"/>
            <a:ext cx="3886200" cy="52625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C4A867-9CE1-4177-B10A-9B5EEFB9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14400"/>
            <a:ext cx="3886200" cy="52625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5035CD-CCDD-4AA0-A80A-A0DB07CC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8AEC77-5ABD-48CA-B81B-9B8C17D8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F9BD5C-8034-49F6-B594-24CBA0B1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8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2E3E9-BF3F-47B2-8F55-F2D9692B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8E6329-A020-4410-B1F0-4546CBCF1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93440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9AB0C6-590F-479C-BFC4-2BB30F1CA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58315"/>
            <a:ext cx="3868340" cy="443134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C5BE7D-FEA2-4022-8CE6-CCE4EBDE4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93440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B87ABD-9AAD-4D3D-8F3E-156B2E2D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758315"/>
            <a:ext cx="3887391" cy="443134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4A39A9-68AB-4914-95D0-40EE9F08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CDFCA8-9C67-4BA1-9448-1DE222C9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25CA8E-8A1B-4028-9E6B-601E38A3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94035-8AF0-4BA6-8513-2158F978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00B286-0DF6-4A74-A10F-AB46E48D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2A7166-96D0-44A3-BB3A-69816BCE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B12890-6646-4D4E-A39A-FBAE60F2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1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84DF30-0116-4919-89B4-F8E27EA10C34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45FE6C-B578-4B1D-94D1-86A69003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B41DB-0D1A-403B-920B-ED563FFC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ED5977-662F-42E4-A9E5-38DF82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D9F4D6-6397-4A59-8533-FC75F31E5BA8}"/>
              </a:ext>
            </a:extLst>
          </p:cNvPr>
          <p:cNvSpPr/>
          <p:nvPr userDrawn="1"/>
        </p:nvSpPr>
        <p:spPr>
          <a:xfrm>
            <a:off x="906780" y="647700"/>
            <a:ext cx="8237220" cy="474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BC7682-74BA-4B37-8E0A-384081F7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74DD6-C57C-4B0D-A5F5-8E0D5001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31F318-1925-44C1-814E-39730F011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B390F-6C8D-44A3-85B2-ED0ADDB2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78445-3D83-48B9-8652-0262AF44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946C6-036A-437E-920B-6D55FB92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18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BDDA85A-2716-455E-927A-062768DAB104}"/>
              </a:ext>
            </a:extLst>
          </p:cNvPr>
          <p:cNvSpPr/>
          <p:nvPr userDrawn="1"/>
        </p:nvSpPr>
        <p:spPr>
          <a:xfrm>
            <a:off x="906780" y="647700"/>
            <a:ext cx="8237220" cy="474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69CDA0-914E-4840-BE5D-537AAA0F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AE2DEF-718F-4DF7-9065-7E64BC2EC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7F352D-13C7-4C96-B70F-F41ADF71C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5A23CD-45D9-4E64-95EC-C4D68E5E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E1889A-3ADF-4D8F-AA45-F92FB5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7F7CE9-E052-47B5-AF67-69D31B4E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E75E75-9DF3-415A-A4D6-67F5C9FD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C716A6-C8F2-406D-97BC-037651C2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22020"/>
            <a:ext cx="7886700" cy="525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6685A168-E86B-44CB-A3C0-81CA80D64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83362"/>
            <a:ext cx="9144000" cy="274638"/>
          </a:xfrm>
          <a:prstGeom prst="rect">
            <a:avLst/>
          </a:prstGeom>
          <a:solidFill>
            <a:srgbClr val="2056AD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60">
            <a:extLst>
              <a:ext uri="{FF2B5EF4-FFF2-40B4-BE49-F238E27FC236}">
                <a16:creationId xmlns:a16="http://schemas.microsoft.com/office/drawing/2014/main" id="{759E1D93-6A44-4D04-A719-969953B931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94860" y="6605623"/>
            <a:ext cx="4549140" cy="2613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ja-JP" sz="800" b="1" i="0" dirty="0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Atsushi</a:t>
            </a:r>
            <a:r>
              <a:rPr lang="en-US" altLang="ja-JP" sz="800" b="1" i="0" baseline="0" dirty="0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 </a:t>
            </a:r>
            <a:r>
              <a:rPr lang="en-US" altLang="ja-JP" sz="800" b="1" i="0" baseline="0" dirty="0" err="1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Ooka</a:t>
            </a:r>
            <a:r>
              <a:rPr lang="ja-JP" altLang="en-US" sz="800" b="1" i="0" dirty="0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　 </a:t>
            </a:r>
            <a:r>
              <a:rPr lang="en-US" altLang="ja-JP" sz="800" b="1" i="0" dirty="0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a-ooka@nict.go.jp</a:t>
            </a:r>
          </a:p>
          <a:p>
            <a:pPr algn="r"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ja-JP" sz="800" b="1" i="0" dirty="0">
                <a:solidFill>
                  <a:schemeClr val="bg1"/>
                </a:solidFill>
                <a:latin typeface="+mj-lt"/>
                <a:ea typeface="Meiryo" charset="-128"/>
                <a:cs typeface="Meiryo" charset="-128"/>
              </a:rPr>
              <a:t>© 2019 National Institute of Information and Communications Technology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92F9E-84C2-4182-B914-DEAC128BF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717393"/>
            <a:ext cx="2057400" cy="106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2019/8/22</a:t>
            </a:r>
            <a:r>
              <a:rPr lang="ja-JP" altLang="en-US"/>
              <a:t>（木）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9EB74-58BC-494D-9236-53CD13960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83362"/>
            <a:ext cx="3086100" cy="106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第</a:t>
            </a:r>
            <a:r>
              <a:rPr lang="en-US" altLang="ja-JP"/>
              <a:t>16</a:t>
            </a:r>
            <a:r>
              <a:rPr lang="ja-JP" altLang="en-US"/>
              <a:t>回 </a:t>
            </a:r>
            <a:r>
              <a:rPr lang="en-US" altLang="ja-JP"/>
              <a:t>ICN</a:t>
            </a:r>
            <a:r>
              <a:rPr lang="ja-JP" altLang="en-US"/>
              <a:t>研究会ワークショップ ハンズオン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36719F-21FA-45B8-AB7C-9721E96BA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87CB13-E021-46EA-AE9B-5B2C76432B7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Line 54">
            <a:extLst>
              <a:ext uri="{FF2B5EF4-FFF2-40B4-BE49-F238E27FC236}">
                <a16:creationId xmlns:a16="http://schemas.microsoft.com/office/drawing/2014/main" id="{5D3D7855-1AD8-432A-A0F7-289349707B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3450" y="762000"/>
            <a:ext cx="7673975" cy="0"/>
          </a:xfrm>
          <a:prstGeom prst="line">
            <a:avLst/>
          </a:prstGeom>
          <a:noFill/>
          <a:ln w="38100" cmpd="sng">
            <a:solidFill>
              <a:srgbClr val="0080CB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D89B3AC-2303-4007-A880-BEB9FD839E0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2778" y="49303"/>
            <a:ext cx="1151744" cy="7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kern="1200" spc="150" baseline="0">
          <a:solidFill>
            <a:srgbClr val="0080CB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10000"/>
        </a:lnSpc>
        <a:spcBef>
          <a:spcPts val="750"/>
        </a:spcBef>
        <a:buFont typeface="Wingdings" panose="05000000000000000000" pitchFamily="2" charset="2"/>
        <a:buChar char="n"/>
        <a:defRPr kumimoji="1" sz="24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82575" algn="l" defTabSz="685800" rtl="0" eaLnBrk="1" latinLnBrk="0" hangingPunct="1">
        <a:lnSpc>
          <a:spcPct val="110000"/>
        </a:lnSpc>
        <a:spcBef>
          <a:spcPts val="375"/>
        </a:spcBef>
        <a:buFont typeface="Wingdings" panose="05000000000000000000" pitchFamily="2" charset="2"/>
        <a:buChar char="l"/>
        <a:defRPr kumimoji="1" sz="22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kumimoji="1" sz="20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kumimoji="1" sz="18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kumimoji="1" sz="16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wmf"/><Relationship Id="rId7" Type="http://schemas.openxmlformats.org/officeDocument/2006/relationships/image" Target="../media/image8.svg"/><Relationship Id="rId12" Type="http://schemas.openxmlformats.org/officeDocument/2006/relationships/image" Target="../media/image1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tiff"/><Relationship Id="rId5" Type="http://schemas.openxmlformats.org/officeDocument/2006/relationships/image" Target="../media/image4.sv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3.tiff"/><Relationship Id="rId7" Type="http://schemas.openxmlformats.org/officeDocument/2006/relationships/image" Target="../media/image9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</a:t>
            </a:r>
            <a:r>
              <a:rPr lang="en-US" altLang="ja-JP" dirty="0"/>
              <a:t>8</a:t>
            </a:r>
            <a:r>
              <a:rPr lang="ja-JP" altLang="en-US"/>
              <a:t>月</a:t>
            </a:r>
            <a:r>
              <a:rPr lang="en-US" altLang="ja-JP" dirty="0"/>
              <a:t>26,27</a:t>
            </a:r>
            <a:r>
              <a:rPr lang="ja-JP" altLang="en-US"/>
              <a:t>日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ctrTitle"/>
          </p:nvPr>
        </p:nvSpPr>
        <p:spPr>
          <a:xfrm>
            <a:off x="899592" y="1268627"/>
            <a:ext cx="7344816" cy="2252423"/>
          </a:xfrm>
        </p:spPr>
        <p:txBody>
          <a:bodyPr>
            <a:normAutofit/>
          </a:bodyPr>
          <a:lstStyle/>
          <a:p>
            <a:r>
              <a:rPr lang="ja-JP" altLang="en-US" sz="2000"/>
              <a:t>第</a:t>
            </a:r>
            <a:r>
              <a:rPr lang="en-US" altLang="ja-JP" sz="2000" dirty="0"/>
              <a:t>19</a:t>
            </a:r>
            <a:r>
              <a:rPr lang="ja-JP" altLang="en-US" sz="2000"/>
              <a:t>回</a:t>
            </a:r>
            <a:r>
              <a:rPr lang="en-US" altLang="ja-JP" sz="2000" dirty="0"/>
              <a:t>ICN</a:t>
            </a:r>
            <a:r>
              <a:rPr lang="ja-JP" altLang="en-US" sz="2000" dirty="0"/>
              <a:t>研究会ワークショップ</a:t>
            </a:r>
            <a:br>
              <a:rPr lang="en-US" altLang="ja-JP" sz="2000" dirty="0"/>
            </a:br>
            <a:br>
              <a:rPr lang="en-US" altLang="ja-JP" sz="3200" dirty="0"/>
            </a:br>
            <a:r>
              <a:rPr lang="en-US" altLang="ja-JP" sz="3200" dirty="0" err="1"/>
              <a:t>Cefore</a:t>
            </a:r>
            <a:r>
              <a:rPr lang="en-US" altLang="ja-JP" sz="3200" dirty="0"/>
              <a:t>/</a:t>
            </a:r>
            <a:r>
              <a:rPr lang="en-US" altLang="ja-JP" sz="3200" dirty="0" err="1"/>
              <a:t>Cefpyco</a:t>
            </a:r>
            <a:r>
              <a:rPr lang="ja-JP" altLang="en-US" sz="3200"/>
              <a:t>を用いた</a:t>
            </a:r>
            <a:r>
              <a:rPr lang="en-US" altLang="ja-JP" sz="3200" dirty="0"/>
              <a:t>ICN</a:t>
            </a:r>
            <a:r>
              <a:rPr lang="ja-JP" altLang="en-US" sz="3200"/>
              <a:t>による</a:t>
            </a:r>
            <a:br>
              <a:rPr lang="en-US" altLang="ja-JP" sz="3200" dirty="0"/>
            </a:br>
            <a:r>
              <a:rPr lang="ja-JP" altLang="en-US" sz="3200"/>
              <a:t>ネットワーク機能呼び出し</a:t>
            </a:r>
            <a:r>
              <a:rPr lang="ja-JP" altLang="en-US"/>
              <a:t>実装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3E36B3-1F8F-4E14-9D2F-5A9575CA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A6063-2571-4243-A028-850A4917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FCD426-B855-436D-9F45-C6EBF543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98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72C8B-38FE-3843-A98E-21CB1114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実行準備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460F1-D8D9-BC49-876A-D7274625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8407846" cy="5531316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前準備</a:t>
            </a:r>
            <a:endParaRPr kumimoji="1" lang="en-US" altLang="ja-JP" dirty="0"/>
          </a:p>
          <a:p>
            <a:pPr lvl="1"/>
            <a:r>
              <a:rPr lang="ja-JP" altLang="en-US"/>
              <a:t>センサー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1)</a:t>
            </a:r>
          </a:p>
          <a:p>
            <a:pPr lvl="2"/>
            <a:r>
              <a:rPr lang="en-US" altLang="ja-JP" dirty="0"/>
              <a:t>FIB</a:t>
            </a:r>
            <a:r>
              <a:rPr lang="ja-JP" altLang="en-US"/>
              <a:t>設定を行う。以下のコマンドを実行。</a:t>
            </a:r>
            <a:endParaRPr lang="en-US" altLang="ja-JP" dirty="0"/>
          </a:p>
          <a:p>
            <a:pPr marL="685800" lvl="2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$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 err="1">
                <a:solidFill>
                  <a:srgbClr val="FF0000"/>
                </a:solidFill>
              </a:rPr>
              <a:t>cefroute</a:t>
            </a:r>
            <a:r>
              <a:rPr kumimoji="1" lang="en-US" altLang="ja-JP" dirty="0">
                <a:solidFill>
                  <a:srgbClr val="FF0000"/>
                </a:solidFill>
              </a:rPr>
              <a:t> add </a:t>
            </a:r>
            <a:r>
              <a:rPr kumimoji="1" lang="en-US" altLang="ja-JP" dirty="0" err="1">
                <a:solidFill>
                  <a:srgbClr val="FF0000"/>
                </a:solidFill>
              </a:rPr>
              <a:t>ccn</a:t>
            </a:r>
            <a:r>
              <a:rPr lang="en-US" altLang="ja-JP" dirty="0" err="1">
                <a:solidFill>
                  <a:srgbClr val="FF0000"/>
                </a:solidFill>
              </a:rPr>
              <a:t>x</a:t>
            </a:r>
            <a:r>
              <a:rPr lang="en-US" altLang="ja-JP" dirty="0">
                <a:solidFill>
                  <a:srgbClr val="FF0000"/>
                </a:solidFill>
              </a:rPr>
              <a:t>:/_</a:t>
            </a:r>
            <a:r>
              <a:rPr lang="en-US" altLang="ja-JP" dirty="0" err="1">
                <a:solidFill>
                  <a:srgbClr val="FF0000"/>
                </a:solidFill>
              </a:rPr>
              <a:t>SF_abcdef</a:t>
            </a:r>
            <a:r>
              <a:rPr lang="en-US" altLang="ja-JP" dirty="0">
                <a:solidFill>
                  <a:srgbClr val="FF0000"/>
                </a:solidFill>
              </a:rPr>
              <a:t>_ </a:t>
            </a:r>
            <a:r>
              <a:rPr lang="en-US" altLang="ja-JP" dirty="0" err="1">
                <a:solidFill>
                  <a:srgbClr val="FF0000"/>
                </a:solidFill>
              </a:rPr>
              <a:t>udp</a:t>
            </a:r>
            <a:r>
              <a:rPr lang="en-US" altLang="ja-JP" dirty="0">
                <a:solidFill>
                  <a:srgbClr val="FF0000"/>
                </a:solidFill>
              </a:rPr>
              <a:t> 172.16.0.2</a:t>
            </a:r>
          </a:p>
          <a:p>
            <a:pPr lvl="1"/>
            <a:r>
              <a:rPr kumimoji="1" lang="ja-JP" altLang="en-US"/>
              <a:t>サーバー</a:t>
            </a:r>
            <a:r>
              <a:rPr kumimoji="1" lang="en-US" altLang="ja-JP" dirty="0"/>
              <a:t>(</a:t>
            </a:r>
            <a:r>
              <a:rPr kumimoji="1" lang="ja-JP" altLang="en-US"/>
              <a:t>コンテナ２</a:t>
            </a:r>
            <a:r>
              <a:rPr kumimoji="1" lang="en-US" altLang="ja-JP" dirty="0"/>
              <a:t>)</a:t>
            </a:r>
          </a:p>
          <a:p>
            <a:pPr lvl="2"/>
            <a:r>
              <a:rPr lang="en-US" altLang="ja-JP" dirty="0"/>
              <a:t>FIB</a:t>
            </a:r>
            <a:r>
              <a:rPr lang="ja-JP" altLang="en-US"/>
              <a:t>設定を行う。以下のコマンドを実行</a:t>
            </a:r>
            <a:endParaRPr lang="en-US" altLang="ja-JP" dirty="0"/>
          </a:p>
          <a:p>
            <a:pPr marL="1028700" lvl="3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</a:t>
            </a:r>
            <a:r>
              <a:rPr lang="en-US" altLang="ja-JP" dirty="0" err="1">
                <a:solidFill>
                  <a:srgbClr val="FF0000"/>
                </a:solidFill>
              </a:rPr>
              <a:t>cefroute</a:t>
            </a:r>
            <a:r>
              <a:rPr lang="en-US" altLang="ja-JP" dirty="0">
                <a:solidFill>
                  <a:srgbClr val="FF0000"/>
                </a:solidFill>
              </a:rPr>
              <a:t> add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:/Current-Temp </a:t>
            </a:r>
            <a:r>
              <a:rPr lang="en-US" altLang="ja-JP" dirty="0" err="1">
                <a:solidFill>
                  <a:srgbClr val="FF0000"/>
                </a:solidFill>
              </a:rPr>
              <a:t>udp</a:t>
            </a:r>
            <a:r>
              <a:rPr lang="en-US" altLang="ja-JP" dirty="0">
                <a:solidFill>
                  <a:srgbClr val="FF0000"/>
                </a:solidFill>
              </a:rPr>
              <a:t> 172.16.0.2</a:t>
            </a:r>
          </a:p>
          <a:p>
            <a:pPr lvl="2"/>
            <a:r>
              <a:rPr lang="ja-JP" altLang="en-US"/>
              <a:t>キャッシュを行う必要があるため、</a:t>
            </a:r>
            <a:r>
              <a:rPr lang="en-US" altLang="ja-JP" dirty="0"/>
              <a:t>CS_MODE=1 (Local-Cache</a:t>
            </a:r>
            <a:r>
              <a:rPr lang="ja-JP" altLang="en-US"/>
              <a:t>を有効化</a:t>
            </a:r>
            <a:r>
              <a:rPr lang="en-US" altLang="ja-JP" dirty="0"/>
              <a:t>)</a:t>
            </a:r>
            <a:r>
              <a:rPr lang="ja-JP" altLang="en-US"/>
              <a:t>で実行する。</a:t>
            </a:r>
            <a:r>
              <a:rPr lang="en-US" altLang="ja-JP" dirty="0"/>
              <a:t>(</a:t>
            </a:r>
            <a:r>
              <a:rPr lang="ja-JP" altLang="en-US"/>
              <a:t>または、</a:t>
            </a:r>
            <a:r>
              <a:rPr lang="en-US" altLang="ja-JP" dirty="0"/>
              <a:t>CS_MODE=2 (use </a:t>
            </a:r>
            <a:r>
              <a:rPr lang="en-US" altLang="ja-JP" dirty="0" err="1"/>
              <a:t>csmgrd</a:t>
            </a:r>
            <a:r>
              <a:rPr lang="en-US" altLang="ja-JP" dirty="0"/>
              <a:t>)</a:t>
            </a:r>
            <a:r>
              <a:rPr lang="ja-JP" altLang="en-US"/>
              <a:t>で</a:t>
            </a:r>
            <a:r>
              <a:rPr lang="en-US" altLang="ja-JP" dirty="0" err="1"/>
              <a:t>Csmgrd</a:t>
            </a:r>
            <a:r>
              <a:rPr lang="ja-JP" altLang="en-US"/>
              <a:t>を使って実行しても良い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kumimoji="1" lang="en-US" altLang="ja-JP" dirty="0"/>
          </a:p>
          <a:p>
            <a:pPr lvl="3"/>
            <a:r>
              <a:rPr kumimoji="1" lang="en-US" altLang="ja-JP" dirty="0">
                <a:solidFill>
                  <a:srgbClr val="FF0000"/>
                </a:solidFill>
              </a:rPr>
              <a:t>Loca</a:t>
            </a:r>
            <a:r>
              <a:rPr lang="en-US" altLang="ja-JP" dirty="0">
                <a:solidFill>
                  <a:srgbClr val="FF0000"/>
                </a:solidFill>
              </a:rPr>
              <a:t>l-Cache</a:t>
            </a:r>
            <a:r>
              <a:rPr lang="ja-JP" altLang="en-US">
                <a:solidFill>
                  <a:srgbClr val="FF0000"/>
                </a:solidFill>
              </a:rPr>
              <a:t>を有効にする手順</a:t>
            </a:r>
            <a:endParaRPr lang="en-US" altLang="ja-JP" dirty="0">
              <a:solidFill>
                <a:srgbClr val="FF0000"/>
              </a:solidFill>
            </a:endParaRPr>
          </a:p>
          <a:p>
            <a:pPr lvl="4"/>
            <a:r>
              <a:rPr lang="en-US" altLang="ja-JP" dirty="0"/>
              <a:t>1) /</a:t>
            </a:r>
            <a:r>
              <a:rPr lang="en-US" altLang="ja-JP" dirty="0" err="1"/>
              <a:t>usr</a:t>
            </a:r>
            <a:r>
              <a:rPr lang="en-US" altLang="ja-JP" dirty="0"/>
              <a:t>/local/</a:t>
            </a:r>
            <a:r>
              <a:rPr lang="en-US" altLang="ja-JP" dirty="0" err="1"/>
              <a:t>cefore</a:t>
            </a:r>
            <a:r>
              <a:rPr lang="en-US" altLang="ja-JP" dirty="0"/>
              <a:t>/</a:t>
            </a:r>
            <a:r>
              <a:rPr lang="en-US" altLang="ja-JP" dirty="0" err="1"/>
              <a:t>cefnetd.conf</a:t>
            </a:r>
            <a:r>
              <a:rPr lang="ja-JP" altLang="en-US"/>
              <a:t>を編集し、</a:t>
            </a:r>
            <a:r>
              <a:rPr lang="en-US" altLang="ja-JP" dirty="0"/>
              <a:t>CS_MODE</a:t>
            </a:r>
            <a:r>
              <a:rPr lang="ja-JP" altLang="en-US"/>
              <a:t>を以下にする</a:t>
            </a:r>
            <a:endParaRPr lang="en-US" altLang="ja-JP" dirty="0"/>
          </a:p>
          <a:p>
            <a:pPr lvl="5"/>
            <a:r>
              <a:rPr lang="en-US" altLang="ja-JP" dirty="0"/>
              <a:t>CS_MODE=1</a:t>
            </a:r>
          </a:p>
          <a:p>
            <a:pPr lvl="4"/>
            <a:r>
              <a:rPr lang="en-US" altLang="ja-JP" dirty="0"/>
              <a:t>2) </a:t>
            </a:r>
            <a:r>
              <a:rPr lang="en-US" altLang="ja-JP" dirty="0" err="1"/>
              <a:t>cefnetd</a:t>
            </a:r>
            <a:r>
              <a:rPr lang="ja-JP" altLang="en-US"/>
              <a:t>の再起動</a:t>
            </a:r>
            <a:endParaRPr lang="en-US" altLang="ja-JP" dirty="0"/>
          </a:p>
          <a:p>
            <a:pPr lvl="5"/>
            <a:r>
              <a:rPr lang="en-US" altLang="ja-JP" dirty="0"/>
              <a:t>$ </a:t>
            </a:r>
            <a:r>
              <a:rPr lang="en-US" altLang="ja-JP" dirty="0" err="1"/>
              <a:t>cefnetdstop</a:t>
            </a:r>
            <a:endParaRPr lang="en-US" altLang="ja-JP" dirty="0"/>
          </a:p>
          <a:p>
            <a:pPr lvl="5"/>
            <a:r>
              <a:rPr lang="en-US" altLang="ja-JP" dirty="0"/>
              <a:t>$ </a:t>
            </a:r>
            <a:r>
              <a:rPr lang="en-US" altLang="ja-JP" dirty="0" err="1"/>
              <a:t>cefnetdstart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CBF1AB-BDCD-F849-9DAB-FD9F88BC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A77E5-3868-6844-91A2-B9270108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CD5C92-B06F-364F-896C-D7C6DA68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995037-4A48-114B-84D0-B2BAB4F8B697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39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72C8B-38FE-3843-A98E-21CB1114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実行準備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460F1-D8D9-BC49-876A-D7274625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8335838" cy="5531316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/>
              <a:t>実行する前に確かめよう</a:t>
            </a:r>
            <a:endParaRPr kumimoji="1" lang="en-US" altLang="ja-JP" dirty="0"/>
          </a:p>
          <a:p>
            <a:pPr lvl="1"/>
            <a:r>
              <a:rPr lang="ja-JP" altLang="en-US"/>
              <a:t>センサー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1)</a:t>
            </a:r>
            <a:r>
              <a:rPr lang="ja-JP" altLang="en-US"/>
              <a:t>の</a:t>
            </a:r>
            <a:r>
              <a:rPr lang="en-US" altLang="ja-JP" dirty="0"/>
              <a:t>FIB</a:t>
            </a:r>
            <a:r>
              <a:rPr lang="ja-JP" altLang="en-US"/>
              <a:t>設定はできているか？</a:t>
            </a:r>
            <a:endParaRPr lang="en-US" altLang="ja-JP" dirty="0"/>
          </a:p>
          <a:p>
            <a:pPr lvl="2"/>
            <a:r>
              <a:rPr lang="ja-JP" altLang="en-US"/>
              <a:t>コマンド</a:t>
            </a:r>
            <a:r>
              <a:rPr lang="en-US" altLang="ja-JP" dirty="0"/>
              <a:t>”</a:t>
            </a:r>
            <a:r>
              <a:rPr lang="en-US" altLang="ja-JP" dirty="0" err="1"/>
              <a:t>cefstatus</a:t>
            </a:r>
            <a:r>
              <a:rPr lang="en-US" altLang="ja-JP" dirty="0"/>
              <a:t>”</a:t>
            </a:r>
            <a:r>
              <a:rPr lang="ja-JP" altLang="en-US"/>
              <a:t>を実行して、下記が表示されるか？</a:t>
            </a:r>
            <a:endParaRPr lang="en-US" altLang="ja-JP" dirty="0"/>
          </a:p>
          <a:p>
            <a:pPr lvl="3"/>
            <a:r>
              <a:rPr lang="en-US" altLang="ja-JP" dirty="0" err="1"/>
              <a:t>faceid</a:t>
            </a:r>
            <a:r>
              <a:rPr lang="en-US" altLang="ja-JP" dirty="0"/>
              <a:t> = XX : address = </a:t>
            </a:r>
            <a:r>
              <a:rPr lang="en-US" altLang="ja-JP" dirty="0">
                <a:solidFill>
                  <a:srgbClr val="FF0000"/>
                </a:solidFill>
              </a:rPr>
              <a:t>172.16.0.2</a:t>
            </a:r>
            <a:r>
              <a:rPr lang="en-US" altLang="ja-JP" dirty="0"/>
              <a:t>:9896 (</a:t>
            </a:r>
            <a:r>
              <a:rPr lang="en-US" altLang="ja-JP" dirty="0" err="1"/>
              <a:t>udp</a:t>
            </a:r>
            <a:r>
              <a:rPr lang="en-US" altLang="ja-JP" dirty="0"/>
              <a:t>)</a:t>
            </a:r>
          </a:p>
          <a:p>
            <a:pPr lvl="3"/>
            <a:r>
              <a:rPr lang="en-US" altLang="ja-JP" dirty="0"/>
              <a:t>FIB: 1</a:t>
            </a:r>
          </a:p>
          <a:p>
            <a:pPr lvl="4"/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:/_</a:t>
            </a:r>
            <a:r>
              <a:rPr lang="en-US" altLang="ja-JP" dirty="0" err="1">
                <a:solidFill>
                  <a:srgbClr val="FF0000"/>
                </a:solidFill>
              </a:rPr>
              <a:t>SF_abcdef</a:t>
            </a:r>
            <a:r>
              <a:rPr lang="en-US" altLang="ja-JP" dirty="0">
                <a:solidFill>
                  <a:srgbClr val="FF0000"/>
                </a:solidFill>
              </a:rPr>
              <a:t>_</a:t>
            </a:r>
          </a:p>
          <a:p>
            <a:pPr lvl="5"/>
            <a:r>
              <a:rPr lang="en-US" altLang="ja-JP" dirty="0"/>
              <a:t>Faces: XX (-s-)</a:t>
            </a:r>
          </a:p>
          <a:p>
            <a:pPr lvl="1"/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の</a:t>
            </a:r>
            <a:r>
              <a:rPr lang="en-US" altLang="ja-JP" dirty="0"/>
              <a:t>FIB</a:t>
            </a:r>
            <a:r>
              <a:rPr lang="ja-JP" altLang="en-US"/>
              <a:t>設定は出来ているか？</a:t>
            </a:r>
            <a:endParaRPr lang="en-US" altLang="ja-JP" dirty="0"/>
          </a:p>
          <a:p>
            <a:pPr lvl="2"/>
            <a:r>
              <a:rPr lang="ja-JP" altLang="en-US"/>
              <a:t>コマンド</a:t>
            </a:r>
            <a:r>
              <a:rPr lang="en-US" altLang="ja-JP" dirty="0"/>
              <a:t>”</a:t>
            </a:r>
            <a:r>
              <a:rPr lang="en-US" altLang="ja-JP" dirty="0" err="1"/>
              <a:t>cefstatus</a:t>
            </a:r>
            <a:r>
              <a:rPr lang="en-US" altLang="ja-JP" dirty="0"/>
              <a:t>”</a:t>
            </a:r>
            <a:r>
              <a:rPr lang="ja-JP" altLang="en-US"/>
              <a:t>を実行して、下記が表示されるか？</a:t>
            </a:r>
            <a:endParaRPr lang="en-US" altLang="ja-JP" dirty="0"/>
          </a:p>
          <a:p>
            <a:pPr lvl="3"/>
            <a:r>
              <a:rPr lang="en-US" altLang="ja-JP" dirty="0" err="1"/>
              <a:t>faceid</a:t>
            </a:r>
            <a:r>
              <a:rPr lang="en-US" altLang="ja-JP" dirty="0"/>
              <a:t> = YY : address = </a:t>
            </a:r>
            <a:r>
              <a:rPr lang="en-US" altLang="ja-JP" dirty="0">
                <a:solidFill>
                  <a:srgbClr val="FF0000"/>
                </a:solidFill>
              </a:rPr>
              <a:t>172.16.0.1</a:t>
            </a:r>
            <a:r>
              <a:rPr lang="en-US" altLang="ja-JP" dirty="0"/>
              <a:t>:9896 (</a:t>
            </a:r>
            <a:r>
              <a:rPr lang="en-US" altLang="ja-JP" dirty="0" err="1"/>
              <a:t>udp</a:t>
            </a:r>
            <a:r>
              <a:rPr lang="en-US" altLang="ja-JP" dirty="0"/>
              <a:t>)</a:t>
            </a:r>
          </a:p>
          <a:p>
            <a:pPr lvl="3"/>
            <a:r>
              <a:rPr lang="en-US" altLang="ja-JP" dirty="0"/>
              <a:t>FIB: 1</a:t>
            </a:r>
          </a:p>
          <a:p>
            <a:pPr lvl="4"/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:/Current-Temp</a:t>
            </a:r>
          </a:p>
          <a:p>
            <a:pPr lvl="5"/>
            <a:r>
              <a:rPr lang="en-US" altLang="ja-JP" dirty="0"/>
              <a:t>Faces: YY (-s-)</a:t>
            </a:r>
          </a:p>
          <a:p>
            <a:pPr lvl="1"/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のキャッシュモードは、</a:t>
            </a:r>
            <a:r>
              <a:rPr lang="en-US" altLang="ja-JP" dirty="0"/>
              <a:t>CS_MODE=1 (Local-Cache)</a:t>
            </a:r>
            <a:r>
              <a:rPr lang="ja-JP" altLang="en-US"/>
              <a:t>になっているか？</a:t>
            </a:r>
            <a:r>
              <a:rPr lang="en-US" altLang="ja-JP" dirty="0"/>
              <a:t>(</a:t>
            </a:r>
            <a:r>
              <a:rPr lang="ja-JP" altLang="en-US"/>
              <a:t>または、</a:t>
            </a:r>
            <a:r>
              <a:rPr lang="en-US" altLang="ja-JP" dirty="0"/>
              <a:t>CS_MODE=2 (use </a:t>
            </a:r>
            <a:r>
              <a:rPr lang="en-US" altLang="ja-JP" dirty="0" err="1"/>
              <a:t>csmgrd</a:t>
            </a:r>
            <a:r>
              <a:rPr lang="en-US" altLang="ja-JP" dirty="0"/>
              <a:t>))</a:t>
            </a:r>
          </a:p>
          <a:p>
            <a:pPr lvl="2"/>
            <a:r>
              <a:rPr lang="ja-JP" altLang="en-US"/>
              <a:t>コマンド</a:t>
            </a:r>
            <a:r>
              <a:rPr lang="en-US" altLang="ja-JP" dirty="0"/>
              <a:t>”</a:t>
            </a:r>
            <a:r>
              <a:rPr lang="en-US" altLang="ja-JP" dirty="0" err="1"/>
              <a:t>cefstatus</a:t>
            </a:r>
            <a:r>
              <a:rPr lang="en-US" altLang="ja-JP" dirty="0"/>
              <a:t>”</a:t>
            </a:r>
            <a:r>
              <a:rPr lang="ja-JP" altLang="en-US"/>
              <a:t>を実行して、下記が表示されるか？</a:t>
            </a:r>
            <a:endParaRPr lang="en-US" altLang="ja-JP" dirty="0"/>
          </a:p>
          <a:p>
            <a:pPr lvl="3"/>
            <a:r>
              <a:rPr kumimoji="1" lang="en-US" altLang="ja-JP" dirty="0"/>
              <a:t>Cache Mode : 1 (</a:t>
            </a:r>
            <a:r>
              <a:rPr kumimoji="1" lang="ja-JP" altLang="en-US"/>
              <a:t>または、</a:t>
            </a:r>
            <a:r>
              <a:rPr kumimoji="1" lang="en-US" altLang="ja-JP" dirty="0" err="1"/>
              <a:t>Cace_Mode</a:t>
            </a:r>
            <a:r>
              <a:rPr kumimoji="1" lang="en-US" altLang="ja-JP" dirty="0"/>
              <a:t> : 2)</a:t>
            </a:r>
          </a:p>
          <a:p>
            <a:pPr lvl="1"/>
            <a:r>
              <a:rPr lang="en-US" altLang="ja-JP" dirty="0"/>
              <a:t>2</a:t>
            </a:r>
            <a:r>
              <a:rPr lang="ja-JP" altLang="en-US"/>
              <a:t>ページ前のプログラム変更は適切に行えているか？打ち間違えは無いか？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CBF1AB-BDCD-F849-9DAB-FD9F88BC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A77E5-3868-6844-91A2-B9270108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CD5C92-B06F-364F-896C-D7C6DA68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55F8F3-ECE4-9044-B1E9-A92923BED28C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70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6AEEC-4075-ED40-99EA-9A1CB7EC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実行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8138D5-71EA-0049-A0E0-881701E0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7886700" cy="545930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/>
              <a:t>1) </a:t>
            </a:r>
            <a:r>
              <a:rPr kumimoji="1" lang="ja-JP" altLang="en-US"/>
              <a:t>サーバー</a:t>
            </a:r>
            <a:r>
              <a:rPr kumimoji="1" lang="en-US" altLang="ja-JP" dirty="0"/>
              <a:t>(</a:t>
            </a:r>
            <a:r>
              <a:rPr kumimoji="1" lang="ja-JP" altLang="en-US"/>
              <a:t>コンテンナ</a:t>
            </a:r>
            <a:r>
              <a:rPr lang="en-US" altLang="ja-JP" dirty="0"/>
              <a:t>2)</a:t>
            </a:r>
            <a:r>
              <a:rPr lang="ja-JP" altLang="en-US"/>
              <a:t>で下記コマンドを実行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kumimoji="1" lang="en-US" altLang="ja-JP" dirty="0">
                <a:solidFill>
                  <a:srgbClr val="FF0000"/>
                </a:solidFill>
              </a:rPr>
              <a:t> python3 Push-</a:t>
            </a:r>
            <a:r>
              <a:rPr lang="en-US" altLang="ja-JP" dirty="0" err="1">
                <a:solidFill>
                  <a:srgbClr val="FF0000"/>
                </a:solidFill>
              </a:rPr>
              <a:t>Server.py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2) </a:t>
            </a:r>
            <a:r>
              <a:rPr kumimoji="1" lang="ja-JP" altLang="en-US"/>
              <a:t>センサー</a:t>
            </a:r>
            <a:r>
              <a:rPr kumimoji="1" lang="en-US" altLang="ja-JP" dirty="0"/>
              <a:t>(</a:t>
            </a:r>
            <a:r>
              <a:rPr kumimoji="1" lang="ja-JP" altLang="en-US"/>
              <a:t>コンテナ</a:t>
            </a:r>
            <a:r>
              <a:rPr kumimoji="1" lang="en-US" altLang="ja-JP" dirty="0"/>
              <a:t>1)</a:t>
            </a:r>
            <a:r>
              <a:rPr kumimoji="1" lang="ja-JP" altLang="en-US"/>
              <a:t>で下記コマンドを実行</a:t>
            </a:r>
            <a:endParaRPr kumimoji="1"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python3 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3) </a:t>
            </a:r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で適切にキャッシュされているか確認してみよう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</a:t>
            </a:r>
            <a:r>
              <a:rPr lang="en-US" altLang="ja-JP" dirty="0" err="1">
                <a:solidFill>
                  <a:srgbClr val="FF0000"/>
                </a:solidFill>
              </a:rPr>
              <a:t>cefgetfile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:/Current-Temp –f ./cache-</a:t>
            </a:r>
            <a:r>
              <a:rPr lang="en-US" altLang="ja-JP" dirty="0" err="1">
                <a:solidFill>
                  <a:srgbClr val="FF0000"/>
                </a:solidFill>
              </a:rPr>
              <a:t>data.txt</a:t>
            </a:r>
            <a:endParaRPr lang="en-US" altLang="ja-JP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$ cat cache-</a:t>
            </a:r>
            <a:r>
              <a:rPr lang="en-US" altLang="ja-JP" dirty="0" err="1">
                <a:solidFill>
                  <a:srgbClr val="FF0000"/>
                </a:solidFill>
              </a:rPr>
              <a:t>data.txt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kumimoji="1" lang="en-US" altLang="ja-JP" dirty="0"/>
              <a:t>(“30</a:t>
            </a:r>
            <a:r>
              <a:rPr lang="en-US" altLang="ja-JP" dirty="0"/>
              <a:t> degree </a:t>
            </a:r>
            <a:r>
              <a:rPr lang="en-US" altLang="ja-JP" dirty="0" err="1"/>
              <a:t>celsius</a:t>
            </a:r>
            <a:r>
              <a:rPr lang="en-US" altLang="ja-JP" dirty="0"/>
              <a:t>”</a:t>
            </a:r>
            <a:r>
              <a:rPr lang="ja-JP" altLang="en-US"/>
              <a:t>という内容がチャンク数分だけ表示されるはず</a:t>
            </a:r>
            <a:r>
              <a:rPr lang="en-US" altLang="ja-JP" dirty="0"/>
              <a:t>!!)</a:t>
            </a:r>
          </a:p>
          <a:p>
            <a:pPr lvl="2"/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/>
              <a:t>もう一度実行する場合</a:t>
            </a:r>
            <a:endParaRPr lang="en-US" altLang="ja-JP" dirty="0"/>
          </a:p>
          <a:p>
            <a:pPr lvl="1"/>
            <a:r>
              <a:rPr kumimoji="1" lang="ja-JP" altLang="en-US"/>
              <a:t>サーバ</a:t>
            </a:r>
            <a:r>
              <a:rPr lang="ja-JP" altLang="en-US"/>
              <a:t>ー</a:t>
            </a:r>
            <a:r>
              <a:rPr kumimoji="1" lang="ja-JP" altLang="en-US"/>
              <a:t>にキャッシュが残っているので、キャッシュを消すために、サーバーにて</a:t>
            </a:r>
            <a:r>
              <a:rPr kumimoji="1" lang="en-US" altLang="ja-JP" dirty="0" err="1"/>
              <a:t>cefnetd</a:t>
            </a:r>
            <a:r>
              <a:rPr kumimoji="1" lang="ja-JP" altLang="en-US"/>
              <a:t>を一旦終了し、再起動しよう</a:t>
            </a:r>
            <a:endParaRPr kumimoji="1" lang="en-US" altLang="ja-JP" dirty="0"/>
          </a:p>
          <a:p>
            <a:pPr lvl="2"/>
            <a:r>
              <a:rPr lang="en-US" altLang="ja-JP" dirty="0"/>
              <a:t>$ </a:t>
            </a:r>
            <a:r>
              <a:rPr lang="en-US" altLang="ja-JP" dirty="0" err="1"/>
              <a:t>cefnetdstop</a:t>
            </a:r>
            <a:endParaRPr lang="en-US" altLang="ja-JP" dirty="0"/>
          </a:p>
          <a:p>
            <a:pPr lvl="2"/>
            <a:r>
              <a:rPr kumimoji="1" lang="en-US" altLang="ja-JP" dirty="0"/>
              <a:t>$ </a:t>
            </a:r>
            <a:r>
              <a:rPr kumimoji="1" lang="en-US" altLang="ja-JP" dirty="0" err="1"/>
              <a:t>cfnetdstart</a:t>
            </a:r>
            <a:endParaRPr kumimoji="1" lang="en-US" altLang="ja-JP" dirty="0"/>
          </a:p>
          <a:p>
            <a:pPr lvl="2"/>
            <a:r>
              <a:rPr lang="en-US" altLang="ja-JP" dirty="0"/>
              <a:t>$ python3 Push-</a:t>
            </a:r>
            <a:r>
              <a:rPr lang="en-US" altLang="ja-JP" dirty="0" err="1"/>
              <a:t>Server.py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5D2E6-47C6-5942-8FA7-01FF370B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6A088-76B1-0347-80F6-E903E63F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25B95-3E6B-0D46-81C2-4FC1FD51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C38F3BA-00AD-9140-A232-E89FA9D93CF7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55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4BA44-7F83-4540-926E-DFF0EBBA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試してみよう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EC2B5-3EAB-2B46-8859-1CDEEEA0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7886700" cy="5531316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b="1" dirty="0"/>
              <a:t>Push</a:t>
            </a:r>
            <a:r>
              <a:rPr kumimoji="1" lang="ja-JP" altLang="en-US" b="1"/>
              <a:t>機能を呼び出す名前と</a:t>
            </a:r>
            <a:r>
              <a:rPr kumimoji="1" lang="en-US" altLang="ja-JP" b="1" dirty="0"/>
              <a:t>Push</a:t>
            </a:r>
            <a:r>
              <a:rPr kumimoji="1" lang="ja-JP" altLang="en-US" b="1"/>
              <a:t>するデータ名を自分で決めてみよう</a:t>
            </a:r>
            <a:endParaRPr kumimoji="1" lang="en-US" altLang="ja-JP" b="1" dirty="0"/>
          </a:p>
          <a:p>
            <a:r>
              <a:rPr lang="ja-JP" altLang="en-US"/>
              <a:t>下記は、２つのサンプルプログラム</a:t>
            </a:r>
            <a:r>
              <a:rPr lang="en-US" altLang="ja-JP" dirty="0"/>
              <a:t>(Push-</a:t>
            </a:r>
            <a:r>
              <a:rPr lang="en-US" altLang="ja-JP" dirty="0" err="1"/>
              <a:t>Server.py</a:t>
            </a:r>
            <a:r>
              <a:rPr lang="en-US" altLang="ja-JP" dirty="0"/>
              <a:t>, Push-</a:t>
            </a:r>
            <a:r>
              <a:rPr lang="en-US" altLang="ja-JP" dirty="0" err="1"/>
              <a:t>Consumer.py</a:t>
            </a:r>
            <a:r>
              <a:rPr lang="en-US" altLang="ja-JP" dirty="0"/>
              <a:t>)</a:t>
            </a:r>
            <a:r>
              <a:rPr lang="ja-JP" altLang="en-US"/>
              <a:t>から抜粋</a:t>
            </a:r>
            <a:endParaRPr kumimoji="1" lang="en-US" altLang="ja-JP" dirty="0"/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SF_abcdef</a:t>
            </a:r>
            <a:r>
              <a:rPr lang="en-US" altLang="ja-JP" dirty="0"/>
              <a:t>_/K/Name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  <a:p>
            <a:pPr lvl="1"/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342900" lvl="1" indent="0">
              <a:buNone/>
            </a:pPr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-15875">
              <a:buNone/>
            </a:pPr>
            <a:r>
              <a:rPr lang="ja-JP" altLang="en-US"/>
              <a:t>①</a:t>
            </a:r>
            <a:r>
              <a:rPr lang="ja-JP" altLang="en-US" b="1"/>
              <a:t>ネットワーク機能名</a:t>
            </a:r>
            <a:endParaRPr lang="en-US" altLang="ja-JP" b="1" dirty="0"/>
          </a:p>
          <a:p>
            <a:pPr marL="685800" lvl="1" indent="-342900"/>
            <a:r>
              <a:rPr lang="en-US" altLang="ja-JP" dirty="0"/>
              <a:t>“_</a:t>
            </a:r>
            <a:r>
              <a:rPr lang="en-US" altLang="ja-JP" dirty="0" err="1"/>
              <a:t>abcdef</a:t>
            </a:r>
            <a:r>
              <a:rPr lang="en-US" altLang="ja-JP" dirty="0"/>
              <a:t>_”</a:t>
            </a:r>
            <a:r>
              <a:rPr lang="ja-JP" altLang="en-US"/>
              <a:t>の部分を自分で定義して、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の該当箇所を変更してみよう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②</a:t>
            </a:r>
            <a:r>
              <a:rPr lang="ja-JP" altLang="en-US" b="1"/>
              <a:t>チャンク数</a:t>
            </a:r>
            <a:endParaRPr lang="en-US" altLang="ja-JP" b="1" dirty="0"/>
          </a:p>
          <a:p>
            <a:pPr lvl="1"/>
            <a:r>
              <a:rPr lang="ja-JP" altLang="en-US"/>
              <a:t>チャンク数は一つでも良いので、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の該当箇所</a:t>
            </a:r>
            <a:r>
              <a:rPr lang="en-US" altLang="ja-JP" dirty="0">
                <a:solidFill>
                  <a:srgbClr val="FF0000"/>
                </a:solidFill>
              </a:rPr>
              <a:t>”k”</a:t>
            </a:r>
            <a:r>
              <a:rPr lang="ja-JP" altLang="en-US">
                <a:solidFill>
                  <a:srgbClr val="FF0000"/>
                </a:solidFill>
              </a:rPr>
              <a:t>を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>
                <a:solidFill>
                  <a:srgbClr val="FF0000"/>
                </a:solidFill>
              </a:rPr>
              <a:t>に変更してみよう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③キャッシュさせたい</a:t>
            </a:r>
            <a:r>
              <a:rPr lang="ja-JP" altLang="en-US" b="1"/>
              <a:t>データの名前</a:t>
            </a:r>
            <a:endParaRPr lang="en-US" altLang="ja-JP" b="1" dirty="0"/>
          </a:p>
          <a:p>
            <a:pPr lvl="1"/>
            <a:r>
              <a:rPr lang="ja-JP" altLang="en-US"/>
              <a:t>データの名前を決めて、</a:t>
            </a:r>
            <a:r>
              <a:rPr lang="ja-JP" altLang="en-US">
                <a:solidFill>
                  <a:srgbClr val="FF0000"/>
                </a:solidFill>
              </a:rPr>
              <a:t>２つのサンプルプログラムの該当箇所</a:t>
            </a:r>
            <a:r>
              <a:rPr lang="en-US" altLang="ja-JP" dirty="0">
                <a:solidFill>
                  <a:srgbClr val="FF0000"/>
                </a:solidFill>
              </a:rPr>
              <a:t>“Name”</a:t>
            </a:r>
            <a:r>
              <a:rPr lang="ja-JP" altLang="en-US">
                <a:solidFill>
                  <a:srgbClr val="FF0000"/>
                </a:solidFill>
              </a:rPr>
              <a:t>を変更してみよう</a:t>
            </a:r>
            <a:r>
              <a:rPr lang="ja-JP" altLang="en-US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342900" lvl="1" indent="0">
              <a:buNone/>
            </a:pPr>
            <a:endParaRPr lang="en-US" altLang="ja-JP" dirty="0"/>
          </a:p>
          <a:p>
            <a:r>
              <a:rPr lang="en-US" altLang="ja-JP" dirty="0"/>
              <a:t>PUSH</a:t>
            </a:r>
            <a:r>
              <a:rPr lang="ja-JP" altLang="en-US"/>
              <a:t>機能を呼び出す</a:t>
            </a:r>
            <a:r>
              <a:rPr lang="en-US" altLang="ja-JP" dirty="0"/>
              <a:t>Interest</a:t>
            </a:r>
            <a:r>
              <a:rPr lang="ja-JP" altLang="en-US"/>
              <a:t>の名前例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:/_SF_PUSH_/1/Current-Temp-</a:t>
            </a:r>
            <a:r>
              <a:rPr lang="en-US" altLang="ja-JP" dirty="0" err="1"/>
              <a:t>MySensor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0A373-22B4-8743-B89A-E4BAB5CE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58130-2BEA-0241-87DD-C2F0E8F2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F91F4-0F1E-7F49-AB17-C2335365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FB2625F4-29B1-FD44-80DF-8050079F9DBF}"/>
              </a:ext>
            </a:extLst>
          </p:cNvPr>
          <p:cNvSpPr/>
          <p:nvPr/>
        </p:nvSpPr>
        <p:spPr>
          <a:xfrm rot="16200000">
            <a:off x="2376549" y="1447988"/>
            <a:ext cx="168704" cy="1250405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3C6E1A-3C0E-9E4D-A2D4-31E5A08E27F5}"/>
              </a:ext>
            </a:extLst>
          </p:cNvPr>
          <p:cNvSpPr txBox="1"/>
          <p:nvPr/>
        </p:nvSpPr>
        <p:spPr>
          <a:xfrm>
            <a:off x="2226778" y="21575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①</a:t>
            </a:r>
            <a:endParaRPr kumimoji="1" lang="ja-JP" altLang="en-US" spc="150" dirty="0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F9CF1FF2-2394-3B42-AD42-F4C952200F05}"/>
              </a:ext>
            </a:extLst>
          </p:cNvPr>
          <p:cNvSpPr/>
          <p:nvPr/>
        </p:nvSpPr>
        <p:spPr>
          <a:xfrm rot="16200000">
            <a:off x="3110336" y="1966355"/>
            <a:ext cx="150376" cy="231999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D4AE3-1730-704A-ABC5-8FB88FDB654E}"/>
              </a:ext>
            </a:extLst>
          </p:cNvPr>
          <p:cNvSpPr txBox="1"/>
          <p:nvPr/>
        </p:nvSpPr>
        <p:spPr>
          <a:xfrm>
            <a:off x="2987824" y="21490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pc="150"/>
              <a:t>②</a:t>
            </a:r>
            <a:endParaRPr kumimoji="1" lang="ja-JP" altLang="en-US" spc="150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8ACABA6D-021B-E542-BD1B-4B89FD807385}"/>
              </a:ext>
            </a:extLst>
          </p:cNvPr>
          <p:cNvSpPr/>
          <p:nvPr/>
        </p:nvSpPr>
        <p:spPr>
          <a:xfrm rot="16200000">
            <a:off x="3574445" y="1808059"/>
            <a:ext cx="144156" cy="554815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092826-AE67-4B47-82F7-927AC3C70A69}"/>
              </a:ext>
            </a:extLst>
          </p:cNvPr>
          <p:cNvSpPr txBox="1"/>
          <p:nvPr/>
        </p:nvSpPr>
        <p:spPr>
          <a:xfrm>
            <a:off x="3455877" y="21575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5635C1-9DB1-8B43-BCE4-94D058B6244E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14700F-A436-0C4E-B8DB-B1CC41FF8D39}"/>
              </a:ext>
            </a:extLst>
          </p:cNvPr>
          <p:cNvSpPr txBox="1"/>
          <p:nvPr/>
        </p:nvSpPr>
        <p:spPr>
          <a:xfrm>
            <a:off x="5055752" y="4869160"/>
            <a:ext cx="37994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センサーとサーバーの</a:t>
            </a:r>
            <a:r>
              <a:rPr kumimoji="1" lang="en-US" altLang="ja-JP" spc="150" dirty="0"/>
              <a:t>FIB</a:t>
            </a:r>
            <a:r>
              <a:rPr kumimoji="1" lang="ja-JP" altLang="en-US" spc="150"/>
              <a:t>設定を</a:t>
            </a:r>
            <a:endParaRPr kumimoji="1" lang="en-US" altLang="ja-JP" spc="150" dirty="0"/>
          </a:p>
          <a:p>
            <a:pPr algn="l"/>
            <a:r>
              <a:rPr lang="ja-JP" altLang="en-US" spc="150"/>
              <a:t>適切に反映することを忘れずに</a:t>
            </a:r>
            <a:endParaRPr kumimoji="1" lang="ja-JP" altLang="en-US" spc="150" dirty="0"/>
          </a:p>
        </p:txBody>
      </p:sp>
    </p:spTree>
    <p:extLst>
      <p:ext uri="{BB962C8B-B14F-4D97-AF65-F5344CB8AC3E}">
        <p14:creationId xmlns:p14="http://schemas.microsoft.com/office/powerpoint/2010/main" val="181993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85B7A-7F52-EB48-AC61-DC33595A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</a:t>
            </a:r>
            <a:r>
              <a:rPr lang="ja-JP" altLang="en-US"/>
              <a:t>発展課題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1AC31-B060-5F43-88E0-538D12EB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色々</a:t>
            </a:r>
            <a:r>
              <a:rPr kumimoji="1" lang="ja-JP" altLang="en-US"/>
              <a:t>考えてみよう</a:t>
            </a:r>
            <a:endParaRPr kumimoji="1" lang="en-US" altLang="ja-JP" dirty="0"/>
          </a:p>
          <a:p>
            <a:pPr lvl="1"/>
            <a:r>
              <a:rPr lang="ja-JP" altLang="en-US"/>
              <a:t>サーバー側の</a:t>
            </a:r>
            <a:r>
              <a:rPr lang="en-US" altLang="ja-JP" dirty="0"/>
              <a:t>FIB</a:t>
            </a:r>
            <a:r>
              <a:rPr lang="ja-JP" altLang="en-US"/>
              <a:t>設定に関して</a:t>
            </a:r>
            <a:endParaRPr lang="en-US" altLang="ja-JP" dirty="0"/>
          </a:p>
          <a:p>
            <a:pPr lvl="2"/>
            <a:r>
              <a:rPr lang="ja-JP" altLang="en-US"/>
              <a:t>サーバーがセンサーから</a:t>
            </a:r>
            <a:r>
              <a:rPr lang="en-US" altLang="ja-JP" dirty="0"/>
              <a:t>PUSH</a:t>
            </a:r>
            <a:r>
              <a:rPr lang="ja-JP" altLang="en-US"/>
              <a:t>機能要求を受信した際に、自動的に</a:t>
            </a:r>
            <a:r>
              <a:rPr lang="en-US" altLang="ja-JP" dirty="0"/>
              <a:t>FIB</a:t>
            </a:r>
            <a:r>
              <a:rPr lang="ja-JP" altLang="en-US"/>
              <a:t>設定するにはどうしたら良いだろうか？</a:t>
            </a:r>
            <a:endParaRPr kumimoji="1" lang="en-US" altLang="ja-JP" dirty="0"/>
          </a:p>
          <a:p>
            <a:pPr lvl="1"/>
            <a:r>
              <a:rPr kumimoji="1" lang="ja-JP" altLang="en-US"/>
              <a:t>中継ノード</a:t>
            </a:r>
            <a:r>
              <a:rPr lang="en-US" altLang="ja-JP" dirty="0"/>
              <a:t>(</a:t>
            </a:r>
            <a:r>
              <a:rPr lang="ja-JP" altLang="en-US"/>
              <a:t>ルータ</a:t>
            </a:r>
            <a:r>
              <a:rPr lang="en-US" altLang="ja-JP" dirty="0"/>
              <a:t>)</a:t>
            </a:r>
            <a:r>
              <a:rPr kumimoji="1" lang="ja-JP" altLang="en-US"/>
              <a:t>を介して</a:t>
            </a:r>
            <a:r>
              <a:rPr kumimoji="1" lang="en-US" altLang="ja-JP" dirty="0"/>
              <a:t>Push</a:t>
            </a:r>
            <a:r>
              <a:rPr kumimoji="1" lang="ja-JP" altLang="en-US"/>
              <a:t>を行う場合、ルータはどの様な機能が必要か？</a:t>
            </a:r>
            <a:endParaRPr kumimoji="1" lang="en-US" altLang="ja-JP" dirty="0"/>
          </a:p>
          <a:p>
            <a:pPr lvl="2"/>
            <a:r>
              <a:rPr kumimoji="1" lang="ja-JP" altLang="en-US"/>
              <a:t>（サーバ</a:t>
            </a:r>
            <a:r>
              <a:rPr kumimoji="1" lang="en-US" altLang="ja-JP" dirty="0"/>
              <a:t>)</a:t>
            </a:r>
            <a:r>
              <a:rPr lang="en-US" altLang="ja-JP" dirty="0">
                <a:sym typeface="Wingdings" pitchFamily="2" charset="2"/>
              </a:rPr>
              <a:t>&lt;--&gt;</a:t>
            </a:r>
            <a:r>
              <a:rPr kumimoji="1" lang="en-US" altLang="ja-JP" dirty="0"/>
              <a:t> (</a:t>
            </a:r>
            <a:r>
              <a:rPr kumimoji="1" lang="ja-JP" altLang="en-US"/>
              <a:t>中継ノード</a:t>
            </a:r>
            <a:r>
              <a:rPr kumimoji="1" lang="en-US" altLang="ja-JP" dirty="0"/>
              <a:t>(</a:t>
            </a:r>
            <a:r>
              <a:rPr kumimoji="1" lang="ja-JP" altLang="en-US"/>
              <a:t>ルータ</a:t>
            </a:r>
            <a:r>
              <a:rPr kumimoji="1" lang="en-US" altLang="ja-JP" dirty="0"/>
              <a:t>))</a:t>
            </a:r>
            <a:r>
              <a:rPr lang="en-US" altLang="ja-JP" dirty="0">
                <a:sym typeface="Wingdings" pitchFamily="2" charset="2"/>
              </a:rPr>
              <a:t>&lt;--&gt;</a:t>
            </a:r>
            <a:r>
              <a:rPr kumimoji="1" lang="en-US" altLang="ja-JP" dirty="0"/>
              <a:t> (</a:t>
            </a:r>
            <a:r>
              <a:rPr kumimoji="1" lang="ja-JP" altLang="en-US"/>
              <a:t>センサー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/>
              <a:t>様々な場所に温度センサー等が散らばっている状況で、複数センサーが現在の温度データを同一サーバに</a:t>
            </a:r>
            <a:r>
              <a:rPr lang="en-US" altLang="ja-JP" dirty="0"/>
              <a:t>Push</a:t>
            </a:r>
            <a:r>
              <a:rPr lang="ja-JP" altLang="en-US"/>
              <a:t>する場合、</a:t>
            </a:r>
            <a:endParaRPr lang="en-US" altLang="ja-JP" dirty="0"/>
          </a:p>
          <a:p>
            <a:pPr lvl="2"/>
            <a:r>
              <a:rPr lang="ja-JP" altLang="en-US"/>
              <a:t>どの様な</a:t>
            </a:r>
            <a:r>
              <a:rPr lang="en-US" altLang="ja-JP" dirty="0"/>
              <a:t>PUSH</a:t>
            </a:r>
            <a:r>
              <a:rPr lang="ja-JP" altLang="en-US"/>
              <a:t>通信を行う必要があるだろうか？</a:t>
            </a:r>
            <a:endParaRPr lang="en-US" altLang="ja-JP" dirty="0"/>
          </a:p>
          <a:p>
            <a:pPr lvl="2"/>
            <a:r>
              <a:rPr lang="ja-JP" altLang="en-US"/>
              <a:t>また、どんなメリットやデメリットがあり得るだろうか。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BEBA98-61A6-E846-A233-08865E32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A877AF-46C8-9E47-A40F-5049953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2763D-34D2-154E-BD60-27384526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70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1EDA3-DACB-4F67-A619-D53E726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ネットワーク機能呼び出し</a:t>
            </a:r>
            <a:br>
              <a:rPr lang="en-US" altLang="ja-JP" dirty="0"/>
            </a:br>
            <a:r>
              <a:rPr lang="ja-JP" altLang="en-US"/>
              <a:t> </a:t>
            </a:r>
            <a:r>
              <a:rPr lang="en-US" altLang="ja-JP" dirty="0"/>
              <a:t>Practice</a:t>
            </a:r>
            <a:r>
              <a:rPr lang="ja-JP" altLang="en-US"/>
              <a:t>（</a:t>
            </a:r>
            <a:r>
              <a:rPr lang="en-US" altLang="ja-JP" dirty="0"/>
              <a:t>2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384992-8575-4843-83A7-84B951A3C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Push</a:t>
            </a:r>
            <a:r>
              <a:rPr lang="ja-JP" altLang="en-US"/>
              <a:t>型通信応用</a:t>
            </a:r>
            <a:r>
              <a:rPr kumimoji="1" lang="ja-JP" altLang="en-US"/>
              <a:t>編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F6B5E-8B77-420D-AA87-C0B0DA56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95BCF4-66FE-4FAA-A448-1322D3A4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</p:spTree>
    <p:extLst>
      <p:ext uri="{BB962C8B-B14F-4D97-AF65-F5344CB8AC3E}">
        <p14:creationId xmlns:p14="http://schemas.microsoft.com/office/powerpoint/2010/main" val="222590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20F59E5-EE71-4499-B5C7-DC29AE64E3F6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D15E87-5921-4E56-B769-7693FB24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による</a:t>
            </a:r>
            <a:r>
              <a:rPr kumimoji="1" lang="en-US" altLang="ja-JP" dirty="0"/>
              <a:t>Push</a:t>
            </a:r>
            <a:r>
              <a:rPr kumimoji="1" lang="ja-JP" altLang="en-US"/>
              <a:t>型通信</a:t>
            </a:r>
            <a:r>
              <a:rPr kumimoji="1" lang="en-US" altLang="ja-JP" dirty="0"/>
              <a:t>: </a:t>
            </a:r>
            <a:r>
              <a:rPr kumimoji="1" lang="ja-JP" altLang="en-US"/>
              <a:t>応用編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461BEC-6021-46BC-B487-E882B9B1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22021"/>
            <a:ext cx="8496944" cy="3875132"/>
          </a:xfrm>
        </p:spPr>
        <p:txBody>
          <a:bodyPr>
            <a:normAutofit fontScale="92500"/>
          </a:bodyPr>
          <a:lstStyle/>
          <a:p>
            <a:r>
              <a:rPr lang="en-US" altLang="ja-JP" dirty="0"/>
              <a:t>PUSH</a:t>
            </a:r>
            <a:r>
              <a:rPr lang="ja-JP" altLang="en-US"/>
              <a:t>型通信用いた</a:t>
            </a:r>
            <a:r>
              <a:rPr kumimoji="1" lang="ja-JP" altLang="en-US"/>
              <a:t>ネットワーク機能の利用</a:t>
            </a:r>
            <a:endParaRPr kumimoji="1" lang="en-US" altLang="ja-JP" dirty="0"/>
          </a:p>
          <a:p>
            <a:r>
              <a:rPr lang="ja-JP" altLang="en-US"/>
              <a:t>例えばネットワーク符号化</a:t>
            </a:r>
            <a:r>
              <a:rPr lang="en-US" altLang="ja-JP" dirty="0"/>
              <a:t>(NC)</a:t>
            </a:r>
          </a:p>
          <a:p>
            <a:pPr lvl="1"/>
            <a:r>
              <a:rPr lang="ja-JP" altLang="en-US"/>
              <a:t>シナリオ例</a:t>
            </a:r>
            <a:r>
              <a:rPr lang="en-US" altLang="ja-JP" dirty="0"/>
              <a:t>:</a:t>
            </a:r>
          </a:p>
          <a:p>
            <a:pPr marL="685800" lvl="2" indent="0">
              <a:buNone/>
            </a:pPr>
            <a:r>
              <a:rPr kumimoji="1" lang="en-US" altLang="ja-JP" dirty="0"/>
              <a:t>1) </a:t>
            </a:r>
            <a:r>
              <a:rPr kumimoji="1" lang="ja-JP" altLang="en-US"/>
              <a:t>計算機性能が乏しいノード、あるいは復号化機能が無いノードが符号化データ</a:t>
            </a:r>
            <a:r>
              <a:rPr lang="en-US" altLang="ja-JP" dirty="0"/>
              <a:t>K</a:t>
            </a:r>
            <a:r>
              <a:rPr lang="ja-JP" altLang="en-US"/>
              <a:t>個</a:t>
            </a:r>
            <a:r>
              <a:rPr kumimoji="1" lang="ja-JP" altLang="en-US"/>
              <a:t>受信。</a:t>
            </a:r>
            <a:endParaRPr kumimoji="1" lang="en-US" altLang="ja-JP" dirty="0"/>
          </a:p>
          <a:p>
            <a:pPr lvl="3"/>
            <a:r>
              <a:rPr lang="ja-JP" altLang="en-US"/>
              <a:t>符号化データ</a:t>
            </a:r>
            <a:r>
              <a:rPr lang="en-US" altLang="ja-JP" dirty="0"/>
              <a:t>: </a:t>
            </a:r>
            <a:r>
              <a:rPr lang="ja-JP" altLang="en-US"/>
              <a:t>オリジナルデータ</a:t>
            </a:r>
            <a:r>
              <a:rPr lang="en-US" altLang="ja-JP" dirty="0"/>
              <a:t>(K</a:t>
            </a:r>
            <a:r>
              <a:rPr lang="ja-JP" altLang="en-US"/>
              <a:t>個</a:t>
            </a:r>
            <a:r>
              <a:rPr lang="en-US" altLang="ja-JP" dirty="0"/>
              <a:t>)</a:t>
            </a:r>
            <a:r>
              <a:rPr lang="ja-JP" altLang="en-US"/>
              <a:t>を元に作成され、オリジナルデータとは異なるデータ</a:t>
            </a:r>
            <a:endParaRPr lang="en-US" altLang="ja-JP" dirty="0"/>
          </a:p>
          <a:p>
            <a:pPr lvl="3"/>
            <a:r>
              <a:rPr lang="ja-JP" altLang="en-US"/>
              <a:t>復号化：符号化データ</a:t>
            </a:r>
            <a:r>
              <a:rPr lang="en-US" altLang="ja-JP" dirty="0"/>
              <a:t>(K</a:t>
            </a:r>
            <a:r>
              <a:rPr lang="ja-JP" altLang="en-US"/>
              <a:t>個</a:t>
            </a:r>
            <a:r>
              <a:rPr lang="en-US" altLang="ja-JP" dirty="0"/>
              <a:t>)</a:t>
            </a:r>
            <a:r>
              <a:rPr lang="ja-JP" altLang="en-US"/>
              <a:t>を元にオリジナルデータ</a:t>
            </a:r>
            <a:r>
              <a:rPr lang="en-US" altLang="ja-JP" dirty="0"/>
              <a:t>(K</a:t>
            </a:r>
            <a:r>
              <a:rPr lang="ja-JP" altLang="en-US"/>
              <a:t>個</a:t>
            </a:r>
            <a:r>
              <a:rPr lang="en-US" altLang="ja-JP" dirty="0"/>
              <a:t>)</a:t>
            </a:r>
            <a:r>
              <a:rPr lang="ja-JP" altLang="en-US"/>
              <a:t>を生成</a:t>
            </a:r>
            <a:endParaRPr lang="en-US" altLang="ja-JP" dirty="0"/>
          </a:p>
          <a:p>
            <a:pPr marL="685800" lvl="2" indent="0">
              <a:buNone/>
            </a:pPr>
            <a:r>
              <a:rPr kumimoji="1" lang="en-US" altLang="ja-JP" dirty="0"/>
              <a:t>2) </a:t>
            </a:r>
            <a:r>
              <a:rPr kumimoji="1" lang="ja-JP" altLang="en-US">
                <a:solidFill>
                  <a:srgbClr val="FF0000"/>
                </a:solidFill>
              </a:rPr>
              <a:t>符号化データを</a:t>
            </a:r>
            <a:r>
              <a:rPr lang="ja-JP" altLang="en-US">
                <a:solidFill>
                  <a:srgbClr val="FF0000"/>
                </a:solidFill>
              </a:rPr>
              <a:t>サーバに渡し、復号化・キャッシュしてもらう</a:t>
            </a:r>
            <a:endParaRPr lang="en-US" altLang="ja-JP" dirty="0">
              <a:solidFill>
                <a:srgbClr val="FF0000"/>
              </a:solidFill>
            </a:endParaRPr>
          </a:p>
          <a:p>
            <a:pPr marL="685800" lvl="2" indent="0">
              <a:buNone/>
            </a:pPr>
            <a:r>
              <a:rPr lang="en-US" altLang="ja-JP" dirty="0"/>
              <a:t>3) </a:t>
            </a:r>
            <a:r>
              <a:rPr lang="ja-JP" altLang="en-US"/>
              <a:t>サーバにキャッシュされてあるオリジナルデータを受信</a:t>
            </a:r>
            <a:endParaRPr kumimoji="1" lang="en-US" altLang="ja-JP" dirty="0"/>
          </a:p>
        </p:txBody>
      </p:sp>
      <p:sp>
        <p:nvSpPr>
          <p:cNvPr id="31" name="日付プレースホルダー 30">
            <a:extLst>
              <a:ext uri="{FF2B5EF4-FFF2-40B4-BE49-F238E27FC236}">
                <a16:creationId xmlns:a16="http://schemas.microsoft.com/office/drawing/2014/main" id="{4A5CA257-003B-4993-8685-C54C59D6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717393"/>
            <a:ext cx="2057400" cy="106962"/>
          </a:xfrm>
        </p:spPr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32" name="フッター プレースホルダー 31">
            <a:extLst>
              <a:ext uri="{FF2B5EF4-FFF2-40B4-BE49-F238E27FC236}">
                <a16:creationId xmlns:a16="http://schemas.microsoft.com/office/drawing/2014/main" id="{071C0ACD-B180-4509-9A0A-938BF41E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78422"/>
            <a:ext cx="3086100" cy="106962"/>
          </a:xfrm>
        </p:spPr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16</a:t>
            </a:r>
            <a:r>
              <a:rPr kumimoji="1" lang="ja-JP" altLang="en-US"/>
              <a:t>回 </a:t>
            </a:r>
            <a:r>
              <a:rPr kumimoji="1" lang="en-US" altLang="ja-JP" dirty="0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08ADFD2F-C43C-4149-9473-7290662F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5" name="雲 34">
            <a:extLst>
              <a:ext uri="{FF2B5EF4-FFF2-40B4-BE49-F238E27FC236}">
                <a16:creationId xmlns:a16="http://schemas.microsoft.com/office/drawing/2014/main" id="{4EA50C29-6662-B74D-B78F-7340D8B1C390}"/>
              </a:ext>
            </a:extLst>
          </p:cNvPr>
          <p:cNvSpPr/>
          <p:nvPr/>
        </p:nvSpPr>
        <p:spPr>
          <a:xfrm>
            <a:off x="2699792" y="4903900"/>
            <a:ext cx="2736304" cy="1824203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7FA41ED7-023B-0243-B56C-832458A4C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1" y="5037280"/>
            <a:ext cx="887898" cy="757470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24613DF-A060-0043-B638-CEDF2F26D9D3}"/>
              </a:ext>
            </a:extLst>
          </p:cNvPr>
          <p:cNvCxnSpPr>
            <a:cxnSpLocks/>
          </p:cNvCxnSpPr>
          <p:nvPr/>
        </p:nvCxnSpPr>
        <p:spPr>
          <a:xfrm>
            <a:off x="1339757" y="5501970"/>
            <a:ext cx="4960435" cy="0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8CD1A3-C684-C348-A610-F560CEC2708E}"/>
              </a:ext>
            </a:extLst>
          </p:cNvPr>
          <p:cNvSpPr txBox="1"/>
          <p:nvPr/>
        </p:nvSpPr>
        <p:spPr>
          <a:xfrm>
            <a:off x="7596336" y="1643811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B1F5D9F-2626-0D42-A474-05BD37A1A4FA}"/>
              </a:ext>
            </a:extLst>
          </p:cNvPr>
          <p:cNvSpPr/>
          <p:nvPr/>
        </p:nvSpPr>
        <p:spPr>
          <a:xfrm>
            <a:off x="5339156" y="1369983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FEBFC37-9630-9B47-A59D-832A10B03833}"/>
              </a:ext>
            </a:extLst>
          </p:cNvPr>
          <p:cNvSpPr/>
          <p:nvPr/>
        </p:nvSpPr>
        <p:spPr>
          <a:xfrm>
            <a:off x="5771204" y="1369982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E0A3451-D54D-084A-860B-397885ED9F36}"/>
              </a:ext>
            </a:extLst>
          </p:cNvPr>
          <p:cNvSpPr/>
          <p:nvPr/>
        </p:nvSpPr>
        <p:spPr>
          <a:xfrm>
            <a:off x="6203252" y="1363676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D39316E-22F8-D54B-841F-B328EFD6491C}"/>
              </a:ext>
            </a:extLst>
          </p:cNvPr>
          <p:cNvSpPr/>
          <p:nvPr/>
        </p:nvSpPr>
        <p:spPr>
          <a:xfrm>
            <a:off x="7747084" y="1378256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E28BEB1-5FE4-AC4A-B407-0FD7AD656025}"/>
              </a:ext>
            </a:extLst>
          </p:cNvPr>
          <p:cNvSpPr/>
          <p:nvPr/>
        </p:nvSpPr>
        <p:spPr>
          <a:xfrm>
            <a:off x="8179132" y="1383163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C747665-A73E-5E40-AC87-04F426DB2591}"/>
              </a:ext>
            </a:extLst>
          </p:cNvPr>
          <p:cNvSpPr/>
          <p:nvPr/>
        </p:nvSpPr>
        <p:spPr>
          <a:xfrm>
            <a:off x="8611180" y="1371949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4BC6B65-00C4-204B-977E-7CC80B0DC9BA}"/>
              </a:ext>
            </a:extLst>
          </p:cNvPr>
          <p:cNvSpPr txBox="1"/>
          <p:nvPr/>
        </p:nvSpPr>
        <p:spPr>
          <a:xfrm>
            <a:off x="4932040" y="1643811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Original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8" name="グラフィックス 67">
            <a:extLst>
              <a:ext uri="{FF2B5EF4-FFF2-40B4-BE49-F238E27FC236}">
                <a16:creationId xmlns:a16="http://schemas.microsoft.com/office/drawing/2014/main" id="{21AB1C40-B66D-434F-A65C-BC1092D00B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110" t="11374" r="14889" b="16014"/>
          <a:stretch/>
        </p:blipFill>
        <p:spPr>
          <a:xfrm>
            <a:off x="6514391" y="4931451"/>
            <a:ext cx="881725" cy="1293197"/>
          </a:xfrm>
          <a:prstGeom prst="rect">
            <a:avLst/>
          </a:prstGeom>
        </p:spPr>
      </p:pic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F7D46CF-31FE-7140-8DF3-6304EE1701C1}"/>
              </a:ext>
            </a:extLst>
          </p:cNvPr>
          <p:cNvSpPr/>
          <p:nvPr/>
        </p:nvSpPr>
        <p:spPr>
          <a:xfrm>
            <a:off x="1691680" y="5309024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CF95089-BD9A-8D4F-BD5F-0A0FB64E0FEE}"/>
              </a:ext>
            </a:extLst>
          </p:cNvPr>
          <p:cNvSpPr/>
          <p:nvPr/>
        </p:nvSpPr>
        <p:spPr>
          <a:xfrm>
            <a:off x="2123728" y="5313931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EE70283-7716-BB4D-90A8-1D609F90DD40}"/>
              </a:ext>
            </a:extLst>
          </p:cNvPr>
          <p:cNvSpPr/>
          <p:nvPr/>
        </p:nvSpPr>
        <p:spPr>
          <a:xfrm>
            <a:off x="2555776" y="5302717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B9543096-82EB-2F45-90CE-6B29F651B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194" y="5912090"/>
            <a:ext cx="658248" cy="673073"/>
          </a:xfrm>
          <a:prstGeom prst="rect">
            <a:avLst/>
          </a:prstGeom>
        </p:spPr>
      </p:pic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01572567-8D53-9F4F-B0CD-C3246452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992641" y="6118211"/>
            <a:ext cx="543918" cy="599182"/>
          </a:xfrm>
          <a:prstGeom prst="rect">
            <a:avLst/>
          </a:prstGeom>
          <a:effectLst>
            <a:outerShdw dist="25400" dir="18000000" sx="103000" sy="103000" rotWithShape="0">
              <a:schemeClr val="bg1"/>
            </a:outerShdw>
          </a:effectLst>
        </p:spPr>
      </p:pic>
      <p:sp>
        <p:nvSpPr>
          <p:cNvPr id="77" name="フリーフォーム 76">
            <a:extLst>
              <a:ext uri="{FF2B5EF4-FFF2-40B4-BE49-F238E27FC236}">
                <a16:creationId xmlns:a16="http://schemas.microsoft.com/office/drawing/2014/main" id="{BC4CEC2C-2F33-FF4D-9C8C-4A912F45C9CD}"/>
              </a:ext>
            </a:extLst>
          </p:cNvPr>
          <p:cNvSpPr/>
          <p:nvPr/>
        </p:nvSpPr>
        <p:spPr>
          <a:xfrm>
            <a:off x="5759248" y="5558629"/>
            <a:ext cx="246012" cy="942873"/>
          </a:xfrm>
          <a:custGeom>
            <a:avLst/>
            <a:gdLst>
              <a:gd name="connsiteX0" fmla="*/ 300359 w 300359"/>
              <a:gd name="connsiteY0" fmla="*/ 0 h 832514"/>
              <a:gd name="connsiteX1" fmla="*/ 108 w 300359"/>
              <a:gd name="connsiteY1" fmla="*/ 409433 h 832514"/>
              <a:gd name="connsiteX2" fmla="*/ 273063 w 300359"/>
              <a:gd name="connsiteY2" fmla="*/ 832514 h 83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359" h="832514">
                <a:moveTo>
                  <a:pt x="300359" y="0"/>
                </a:moveTo>
                <a:cubicBezTo>
                  <a:pt x="152508" y="135340"/>
                  <a:pt x="4657" y="270681"/>
                  <a:pt x="108" y="409433"/>
                </a:cubicBezTo>
                <a:cubicBezTo>
                  <a:pt x="-4441" y="548185"/>
                  <a:pt x="134311" y="690349"/>
                  <a:pt x="273063" y="832514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C080433-645D-6545-8A36-71AE7A9089DC}"/>
              </a:ext>
            </a:extLst>
          </p:cNvPr>
          <p:cNvSpPr/>
          <p:nvPr/>
        </p:nvSpPr>
        <p:spPr>
          <a:xfrm>
            <a:off x="5434284" y="6507815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33767C0-1D9C-344E-A897-0060E1C87618}"/>
              </a:ext>
            </a:extLst>
          </p:cNvPr>
          <p:cNvSpPr/>
          <p:nvPr/>
        </p:nvSpPr>
        <p:spPr>
          <a:xfrm>
            <a:off x="5866332" y="6507814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2895FE6-58F6-8744-9373-42D508F65FCD}"/>
              </a:ext>
            </a:extLst>
          </p:cNvPr>
          <p:cNvSpPr/>
          <p:nvPr/>
        </p:nvSpPr>
        <p:spPr>
          <a:xfrm>
            <a:off x="6298380" y="6501508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EB27FB9-8B2F-B140-AE77-3255172D1631}"/>
              </a:ext>
            </a:extLst>
          </p:cNvPr>
          <p:cNvSpPr txBox="1"/>
          <p:nvPr/>
        </p:nvSpPr>
        <p:spPr>
          <a:xfrm>
            <a:off x="5338223" y="5860321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復号化</a:t>
            </a:r>
            <a:endParaRPr kumimoji="1" lang="ja-JP" altLang="en-US" spc="150" dirty="0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50F18A7-DBB0-1A42-9403-593A1F78C3F7}"/>
              </a:ext>
            </a:extLst>
          </p:cNvPr>
          <p:cNvCxnSpPr>
            <a:cxnSpLocks/>
          </p:cNvCxnSpPr>
          <p:nvPr/>
        </p:nvCxnSpPr>
        <p:spPr>
          <a:xfrm>
            <a:off x="1303020" y="5646588"/>
            <a:ext cx="4035203" cy="854914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AD2565F-A46D-A64C-82F2-451705D8A59E}"/>
              </a:ext>
            </a:extLst>
          </p:cNvPr>
          <p:cNvSpPr txBox="1"/>
          <p:nvPr/>
        </p:nvSpPr>
        <p:spPr>
          <a:xfrm>
            <a:off x="2691512" y="5628794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B1F3445-3176-5344-9A4D-5901BC1B9AEC}"/>
              </a:ext>
            </a:extLst>
          </p:cNvPr>
          <p:cNvCxnSpPr>
            <a:cxnSpLocks/>
          </p:cNvCxnSpPr>
          <p:nvPr/>
        </p:nvCxnSpPr>
        <p:spPr>
          <a:xfrm flipH="1" flipV="1">
            <a:off x="1267749" y="5794750"/>
            <a:ext cx="3954212" cy="843807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45631BA-4BA9-D041-A8C7-0D7EDFAB2878}"/>
              </a:ext>
            </a:extLst>
          </p:cNvPr>
          <p:cNvSpPr txBox="1"/>
          <p:nvPr/>
        </p:nvSpPr>
        <p:spPr>
          <a:xfrm>
            <a:off x="6249001" y="4627492"/>
            <a:ext cx="190175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ja-JP" altLang="en-US" sz="1400" spc="150">
                <a:solidFill>
                  <a:schemeClr val="bg1"/>
                </a:solidFill>
              </a:rPr>
              <a:t>ネットワーク符号化</a:t>
            </a:r>
            <a:r>
              <a:rPr lang="en-US" altLang="ja-JP" sz="1400" spc="150" dirty="0">
                <a:solidFill>
                  <a:schemeClr val="bg1"/>
                </a:solidFill>
              </a:rPr>
              <a:t>/</a:t>
            </a:r>
            <a:r>
              <a:rPr lang="ja-JP" altLang="en-US" sz="1400" spc="150">
                <a:solidFill>
                  <a:schemeClr val="bg1"/>
                </a:solidFill>
              </a:rPr>
              <a:t>復号化</a:t>
            </a:r>
            <a:r>
              <a:rPr kumimoji="1" lang="ja-JP" altLang="en-US" sz="1400" spc="150">
                <a:solidFill>
                  <a:schemeClr val="bg1"/>
                </a:solidFill>
              </a:rPr>
              <a:t>サーバ</a:t>
            </a:r>
            <a:endParaRPr kumimoji="1" lang="ja-JP" altLang="en-US" sz="1400" spc="150" dirty="0">
              <a:solidFill>
                <a:schemeClr val="bg1"/>
              </a:solidFill>
            </a:endParaRPr>
          </a:p>
        </p:txBody>
      </p:sp>
      <p:sp>
        <p:nvSpPr>
          <p:cNvPr id="91" name="右矢印 90">
            <a:extLst>
              <a:ext uri="{FF2B5EF4-FFF2-40B4-BE49-F238E27FC236}">
                <a16:creationId xmlns:a16="http://schemas.microsoft.com/office/drawing/2014/main" id="{55F21D80-5CE4-AC45-8D7D-42CBF36A808F}"/>
              </a:ext>
            </a:extLst>
          </p:cNvPr>
          <p:cNvSpPr/>
          <p:nvPr/>
        </p:nvSpPr>
        <p:spPr>
          <a:xfrm>
            <a:off x="6677269" y="1070617"/>
            <a:ext cx="978408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86B8AF2-EAF1-4F46-996E-D70CA345F0C1}"/>
              </a:ext>
            </a:extLst>
          </p:cNvPr>
          <p:cNvSpPr txBox="1"/>
          <p:nvPr/>
        </p:nvSpPr>
        <p:spPr>
          <a:xfrm>
            <a:off x="6815353" y="828166"/>
            <a:ext cx="7809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z="1400" spc="150"/>
              <a:t>符号化</a:t>
            </a:r>
            <a:endParaRPr kumimoji="1" lang="ja-JP" altLang="en-US" sz="1400" spc="15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8CEADFA-2559-2D49-8BD4-B72E5A653225}"/>
              </a:ext>
            </a:extLst>
          </p:cNvPr>
          <p:cNvSpPr txBox="1"/>
          <p:nvPr/>
        </p:nvSpPr>
        <p:spPr>
          <a:xfrm>
            <a:off x="234395" y="6167045"/>
            <a:ext cx="218521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ja-JP" altLang="en-US" spc="150"/>
              <a:t>オリジナルデータ</a:t>
            </a:r>
            <a:endParaRPr lang="en-US" altLang="ja-JP" spc="150" dirty="0"/>
          </a:p>
          <a:p>
            <a:pPr algn="l"/>
            <a:r>
              <a:rPr kumimoji="1" lang="ja-JP" altLang="en-US" spc="150"/>
              <a:t>受信</a:t>
            </a:r>
            <a:endParaRPr kumimoji="1" lang="ja-JP" altLang="en-US" spc="15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114DAAB-291B-1643-BCA7-35C3C90E9891}"/>
              </a:ext>
            </a:extLst>
          </p:cNvPr>
          <p:cNvSpPr txBox="1"/>
          <p:nvPr/>
        </p:nvSpPr>
        <p:spPr>
          <a:xfrm>
            <a:off x="3309361" y="4922144"/>
            <a:ext cx="131625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Data-Push</a:t>
            </a:r>
          </a:p>
        </p:txBody>
      </p:sp>
      <p:sp>
        <p:nvSpPr>
          <p:cNvPr id="97" name="右矢印 96">
            <a:extLst>
              <a:ext uri="{FF2B5EF4-FFF2-40B4-BE49-F238E27FC236}">
                <a16:creationId xmlns:a16="http://schemas.microsoft.com/office/drawing/2014/main" id="{D632D8FC-A74F-524E-B787-822E313AA54C}"/>
              </a:ext>
            </a:extLst>
          </p:cNvPr>
          <p:cNvSpPr/>
          <p:nvPr/>
        </p:nvSpPr>
        <p:spPr>
          <a:xfrm rot="10800000">
            <a:off x="6651830" y="1334346"/>
            <a:ext cx="978408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0414BC-719E-C641-9292-754023A3CE4A}"/>
              </a:ext>
            </a:extLst>
          </p:cNvPr>
          <p:cNvSpPr txBox="1"/>
          <p:nvPr/>
        </p:nvSpPr>
        <p:spPr>
          <a:xfrm>
            <a:off x="6829318" y="1772816"/>
            <a:ext cx="7809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ja-JP" altLang="en-US" sz="1400" spc="150"/>
              <a:t>復号</a:t>
            </a:r>
            <a:r>
              <a:rPr kumimoji="1" lang="ja-JP" altLang="en-US" sz="1400" spc="150"/>
              <a:t>化</a:t>
            </a:r>
            <a:endParaRPr kumimoji="1" lang="ja-JP" altLang="en-US" sz="1400" spc="15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98DDA50-B2C3-E749-9AFA-69C2FAD4F515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08ADFD2F-C43C-4149-9473-7290662F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A1B66FEC-9567-3C4C-99EC-F2DF1156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</p:spPr>
        <p:txBody>
          <a:bodyPr>
            <a:normAutofit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3DF94A2-B9B9-BF48-AD54-F22DA823EA99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C471D8-E5B4-074E-889E-C67A40B2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4681750" cy="1966645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/>
              <a:t>手順</a:t>
            </a:r>
            <a:r>
              <a:rPr lang="en-US" altLang="ja-JP" dirty="0"/>
              <a:t>1: ”</a:t>
            </a:r>
            <a:r>
              <a:rPr lang="en-US" altLang="ja-JP" dirty="0" err="1"/>
              <a:t>testCoded.jpg</a:t>
            </a:r>
            <a:r>
              <a:rPr lang="en-US" altLang="ja-JP" dirty="0"/>
              <a:t>”(</a:t>
            </a:r>
            <a:r>
              <a:rPr lang="ja-JP" altLang="en-US"/>
              <a:t>ファイル</a:t>
            </a:r>
            <a:r>
              <a:rPr lang="en-US" altLang="ja-JP" dirty="0"/>
              <a:t>)</a:t>
            </a:r>
            <a:r>
              <a:rPr lang="ja-JP" altLang="en-US"/>
              <a:t>を</a:t>
            </a:r>
            <a:r>
              <a:rPr lang="en-US" altLang="ja-JP" dirty="0"/>
              <a:t>NICT</a:t>
            </a:r>
            <a:r>
              <a:rPr lang="ja-JP" altLang="en-US"/>
              <a:t>サーバに</a:t>
            </a:r>
            <a:r>
              <a:rPr lang="en-US" altLang="ja-JP" dirty="0"/>
              <a:t>Push</a:t>
            </a:r>
            <a:r>
              <a:rPr lang="ja-JP" altLang="en-US"/>
              <a:t>して、復号化・キャッシュしてもらう</a:t>
            </a:r>
            <a:endParaRPr lang="en-US" altLang="ja-JP" dirty="0"/>
          </a:p>
          <a:p>
            <a:pPr lvl="1"/>
            <a:r>
              <a:rPr lang="en-US" altLang="ja-JP" dirty="0"/>
              <a:t>”</a:t>
            </a:r>
            <a:r>
              <a:rPr lang="en-US" altLang="ja-JP" dirty="0" err="1"/>
              <a:t>testCoded.jpg</a:t>
            </a:r>
            <a:r>
              <a:rPr lang="en-US" altLang="ja-JP" dirty="0"/>
              <a:t>”</a:t>
            </a:r>
            <a:r>
              <a:rPr lang="ja-JP" altLang="en-US"/>
              <a:t>はコンテナ１のホームディレクトリにあります。</a:t>
            </a:r>
            <a:endParaRPr lang="en-US" altLang="ja-JP" dirty="0"/>
          </a:p>
          <a:p>
            <a:r>
              <a:rPr lang="ja-JP" altLang="en-US"/>
              <a:t>手順２</a:t>
            </a:r>
            <a:r>
              <a:rPr lang="en-US" altLang="ja-JP" dirty="0"/>
              <a:t>: </a:t>
            </a:r>
            <a:r>
              <a:rPr lang="en-US" altLang="ja-JP" dirty="0" err="1"/>
              <a:t>cefgetfile</a:t>
            </a:r>
            <a:r>
              <a:rPr lang="ja-JP" altLang="en-US"/>
              <a:t>で復号化したオリジナルファイルを取得</a:t>
            </a:r>
          </a:p>
        </p:txBody>
      </p: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E3943C59-8710-2B47-95D5-B168A01F513B}"/>
              </a:ext>
            </a:extLst>
          </p:cNvPr>
          <p:cNvSpPr/>
          <p:nvPr/>
        </p:nvSpPr>
        <p:spPr>
          <a:xfrm>
            <a:off x="467544" y="3427128"/>
            <a:ext cx="4006841" cy="2909855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dirty="0"/>
              <a:t>     </a:t>
            </a:r>
            <a:endParaRPr kumimoji="1" lang="ja-JP" altLang="en-US" sz="280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7FEA3B-DB8B-274B-AECF-7E47F4059171}"/>
              </a:ext>
            </a:extLst>
          </p:cNvPr>
          <p:cNvSpPr txBox="1"/>
          <p:nvPr/>
        </p:nvSpPr>
        <p:spPr>
          <a:xfrm>
            <a:off x="1469398" y="3209923"/>
            <a:ext cx="2408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nc</a:t>
            </a:r>
            <a:r>
              <a:rPr kumimoji="1" lang="en-US" altLang="ja-JP" spc="150" dirty="0"/>
              <a:t>-push-consumer</a:t>
            </a:r>
            <a:endParaRPr kumimoji="1" lang="ja-JP" altLang="en-US" spc="15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F15D284-A4FD-E44D-BA97-14921D7F5724}"/>
              </a:ext>
            </a:extLst>
          </p:cNvPr>
          <p:cNvSpPr txBox="1"/>
          <p:nvPr/>
        </p:nvSpPr>
        <p:spPr>
          <a:xfrm>
            <a:off x="1841775" y="287189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10.0.1.100</a:t>
            </a:r>
            <a:endParaRPr kumimoji="1" lang="ja-JP" altLang="en-US" spc="150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7D32999-8799-1B41-96F4-9D465E11596F}"/>
              </a:ext>
            </a:extLst>
          </p:cNvPr>
          <p:cNvGrpSpPr/>
          <p:nvPr/>
        </p:nvGrpSpPr>
        <p:grpSpPr>
          <a:xfrm>
            <a:off x="0" y="5620229"/>
            <a:ext cx="1402963" cy="757470"/>
            <a:chOff x="6625418" y="5301209"/>
            <a:chExt cx="1402963" cy="757470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9B0C4334-AF7B-0F40-827E-313558401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78" name="グラフィックス 77">
              <a:extLst>
                <a:ext uri="{FF2B5EF4-FFF2-40B4-BE49-F238E27FC236}">
                  <a16:creationId xmlns:a16="http://schemas.microsoft.com/office/drawing/2014/main" id="{B17C7FF1-09A9-0547-AA32-FF8199CF1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3DAD6C6-6C73-4F41-83BF-D19BE4DE4A86}"/>
              </a:ext>
            </a:extLst>
          </p:cNvPr>
          <p:cNvSpPr/>
          <p:nvPr/>
        </p:nvSpPr>
        <p:spPr>
          <a:xfrm>
            <a:off x="2910009" y="3815230"/>
            <a:ext cx="1395056" cy="15363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 err="1">
                <a:solidFill>
                  <a:schemeClr val="bg1"/>
                </a:solidFill>
              </a:rPr>
              <a:t>Cefnetd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1063C51-30D8-754C-A07F-9C730BA31D80}"/>
              </a:ext>
            </a:extLst>
          </p:cNvPr>
          <p:cNvSpPr/>
          <p:nvPr/>
        </p:nvSpPr>
        <p:spPr>
          <a:xfrm>
            <a:off x="660784" y="3798357"/>
            <a:ext cx="1739399" cy="146115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NC-Push-</a:t>
            </a:r>
          </a:p>
          <a:p>
            <a:pPr algn="ctr"/>
            <a:r>
              <a:rPr lang="en-US" altLang="ja-JP" spc="150" dirty="0" err="1">
                <a:solidFill>
                  <a:schemeClr val="bg1"/>
                </a:solidFill>
              </a:rPr>
              <a:t>Consumer.py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pic>
        <p:nvPicPr>
          <p:cNvPr id="101" name="グラフィックス 100">
            <a:extLst>
              <a:ext uri="{FF2B5EF4-FFF2-40B4-BE49-F238E27FC236}">
                <a16:creationId xmlns:a16="http://schemas.microsoft.com/office/drawing/2014/main" id="{C63727D0-9CE9-7F4A-AE80-C467F8FA53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5110" t="11374" r="14889" b="16014"/>
          <a:stretch/>
        </p:blipFill>
        <p:spPr>
          <a:xfrm>
            <a:off x="6965827" y="4204676"/>
            <a:ext cx="698539" cy="1024524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7C89F896-3A16-A249-BEAB-7F97FC1C33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802" y="4880883"/>
            <a:ext cx="481328" cy="492168"/>
          </a:xfrm>
          <a:prstGeom prst="rect">
            <a:avLst/>
          </a:prstGeom>
        </p:spPr>
      </p:pic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528BDECB-7983-E04C-A977-2A52B5B77A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680956" y="5016942"/>
            <a:ext cx="543918" cy="599182"/>
          </a:xfrm>
          <a:prstGeom prst="rect">
            <a:avLst/>
          </a:prstGeom>
          <a:effectLst>
            <a:outerShdw dist="25400" dir="18000000" sx="103000" sy="103000" rotWithShape="0">
              <a:schemeClr val="bg1"/>
            </a:outerShdw>
          </a:effectLst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0E170CE-9F3B-634F-998A-E25CE6481B27}"/>
              </a:ext>
            </a:extLst>
          </p:cNvPr>
          <p:cNvSpPr txBox="1"/>
          <p:nvPr/>
        </p:nvSpPr>
        <p:spPr>
          <a:xfrm>
            <a:off x="6869248" y="3707197"/>
            <a:ext cx="15825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bg1"/>
                </a:solidFill>
              </a:rPr>
              <a:t>NICT</a:t>
            </a:r>
            <a:r>
              <a:rPr kumimoji="1" lang="ja-JP" altLang="en-US" spc="150">
                <a:solidFill>
                  <a:schemeClr val="bg1"/>
                </a:solidFill>
              </a:rPr>
              <a:t>サーバ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AE286D6C-2F50-DF4E-B6A2-E0C75DF1AA4B}"/>
              </a:ext>
            </a:extLst>
          </p:cNvPr>
          <p:cNvCxnSpPr>
            <a:cxnSpLocks/>
          </p:cNvCxnSpPr>
          <p:nvPr/>
        </p:nvCxnSpPr>
        <p:spPr>
          <a:xfrm>
            <a:off x="2455471" y="3951850"/>
            <a:ext cx="4276771" cy="0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5AAE8C20-9811-DF46-B3E0-B4B7D4C3E1A8}"/>
              </a:ext>
            </a:extLst>
          </p:cNvPr>
          <p:cNvCxnSpPr>
            <a:cxnSpLocks/>
          </p:cNvCxnSpPr>
          <p:nvPr/>
        </p:nvCxnSpPr>
        <p:spPr>
          <a:xfrm flipH="1">
            <a:off x="2406308" y="4145969"/>
            <a:ext cx="4325934" cy="0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2E904B05-9F2A-9943-9D33-B2B24F828DCE}"/>
              </a:ext>
            </a:extLst>
          </p:cNvPr>
          <p:cNvCxnSpPr>
            <a:cxnSpLocks/>
          </p:cNvCxnSpPr>
          <p:nvPr/>
        </p:nvCxnSpPr>
        <p:spPr>
          <a:xfrm>
            <a:off x="2455471" y="4292351"/>
            <a:ext cx="4415331" cy="0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3C3E0D4B-A54C-5845-94EA-8F526FFCD6E8}"/>
              </a:ext>
            </a:extLst>
          </p:cNvPr>
          <p:cNvSpPr/>
          <p:nvPr/>
        </p:nvSpPr>
        <p:spPr>
          <a:xfrm>
            <a:off x="4868663" y="4403805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79E5F84-7098-BF4C-A316-DE26C08F98EA}"/>
              </a:ext>
            </a:extLst>
          </p:cNvPr>
          <p:cNvSpPr/>
          <p:nvPr/>
        </p:nvSpPr>
        <p:spPr>
          <a:xfrm>
            <a:off x="5300711" y="4408712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12B1C05-FD35-9F45-B501-AF89B27CF1B1}"/>
              </a:ext>
            </a:extLst>
          </p:cNvPr>
          <p:cNvSpPr/>
          <p:nvPr/>
        </p:nvSpPr>
        <p:spPr>
          <a:xfrm>
            <a:off x="6086067" y="4397498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37C761D-F1AD-4E48-A85B-EEEEFAB08331}"/>
              </a:ext>
            </a:extLst>
          </p:cNvPr>
          <p:cNvSpPr txBox="1"/>
          <p:nvPr/>
        </p:nvSpPr>
        <p:spPr>
          <a:xfrm>
            <a:off x="4812181" y="4688387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CF9FAFF-D191-E646-A2D7-33B494FAD673}"/>
              </a:ext>
            </a:extLst>
          </p:cNvPr>
          <p:cNvSpPr txBox="1"/>
          <p:nvPr/>
        </p:nvSpPr>
        <p:spPr>
          <a:xfrm>
            <a:off x="5685440" y="43190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14CB9BD-472C-7547-BA72-C72EF6C669F5}"/>
              </a:ext>
            </a:extLst>
          </p:cNvPr>
          <p:cNvSpPr txBox="1"/>
          <p:nvPr/>
        </p:nvSpPr>
        <p:spPr>
          <a:xfrm>
            <a:off x="4721851" y="3918492"/>
            <a:ext cx="141256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Data-Push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A9BB364-151C-534A-ADE9-353C85CFD704}"/>
              </a:ext>
            </a:extLst>
          </p:cNvPr>
          <p:cNvSpPr/>
          <p:nvPr/>
        </p:nvSpPr>
        <p:spPr>
          <a:xfrm>
            <a:off x="1650099" y="5623435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9F7CB329-7167-7948-A735-8814B06B5F09}"/>
              </a:ext>
            </a:extLst>
          </p:cNvPr>
          <p:cNvSpPr/>
          <p:nvPr/>
        </p:nvSpPr>
        <p:spPr>
          <a:xfrm>
            <a:off x="2082147" y="5628342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18022B9-B99B-C845-9E58-2B67023D4001}"/>
              </a:ext>
            </a:extLst>
          </p:cNvPr>
          <p:cNvSpPr/>
          <p:nvPr/>
        </p:nvSpPr>
        <p:spPr>
          <a:xfrm>
            <a:off x="2867503" y="5617128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57C7D65A-751F-154F-B9C5-691EF8A3ABFD}"/>
              </a:ext>
            </a:extLst>
          </p:cNvPr>
          <p:cNvSpPr txBox="1"/>
          <p:nvPr/>
        </p:nvSpPr>
        <p:spPr>
          <a:xfrm>
            <a:off x="1532808" y="5974243"/>
            <a:ext cx="185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testCoded.jpg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9139420-8385-034B-B821-FEF416FD21F7}"/>
              </a:ext>
            </a:extLst>
          </p:cNvPr>
          <p:cNvSpPr txBox="1"/>
          <p:nvPr/>
        </p:nvSpPr>
        <p:spPr>
          <a:xfrm>
            <a:off x="2466876" y="553868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C355D7B5-F2DE-B54F-AC6B-03542A5806D2}"/>
              </a:ext>
            </a:extLst>
          </p:cNvPr>
          <p:cNvSpPr/>
          <p:nvPr/>
        </p:nvSpPr>
        <p:spPr>
          <a:xfrm>
            <a:off x="7069337" y="998358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32C4AB45-39B0-8641-B90A-12CAADF315A9}"/>
              </a:ext>
            </a:extLst>
          </p:cNvPr>
          <p:cNvSpPr/>
          <p:nvPr/>
        </p:nvSpPr>
        <p:spPr>
          <a:xfrm>
            <a:off x="7501385" y="998357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EDA0A70-F228-5B41-8511-EDA68350BA63}"/>
              </a:ext>
            </a:extLst>
          </p:cNvPr>
          <p:cNvSpPr/>
          <p:nvPr/>
        </p:nvSpPr>
        <p:spPr>
          <a:xfrm>
            <a:off x="8318315" y="992051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38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1474BC5-2800-6846-AF57-B1D880016665}"/>
              </a:ext>
            </a:extLst>
          </p:cNvPr>
          <p:cNvSpPr/>
          <p:nvPr/>
        </p:nvSpPr>
        <p:spPr>
          <a:xfrm>
            <a:off x="7137629" y="2595604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403B5045-1420-114D-B234-218633672B0B}"/>
              </a:ext>
            </a:extLst>
          </p:cNvPr>
          <p:cNvSpPr/>
          <p:nvPr/>
        </p:nvSpPr>
        <p:spPr>
          <a:xfrm>
            <a:off x="7569677" y="2600511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55E624D3-693A-0545-A346-B3BDB04152BF}"/>
              </a:ext>
            </a:extLst>
          </p:cNvPr>
          <p:cNvSpPr/>
          <p:nvPr/>
        </p:nvSpPr>
        <p:spPr>
          <a:xfrm>
            <a:off x="8355033" y="2589297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A6C45896-D643-E74B-ABC6-F08BC0934656}"/>
              </a:ext>
            </a:extLst>
          </p:cNvPr>
          <p:cNvSpPr txBox="1"/>
          <p:nvPr/>
        </p:nvSpPr>
        <p:spPr>
          <a:xfrm>
            <a:off x="7022261" y="1272186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Original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EF245EA0-C48B-DF4F-AA1D-27B0904CD228}"/>
              </a:ext>
            </a:extLst>
          </p:cNvPr>
          <p:cNvSpPr txBox="1"/>
          <p:nvPr/>
        </p:nvSpPr>
        <p:spPr>
          <a:xfrm>
            <a:off x="7100911" y="2861159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3714830-87F7-8E4E-BC42-9A80EAB2E42B}"/>
              </a:ext>
            </a:extLst>
          </p:cNvPr>
          <p:cNvSpPr txBox="1"/>
          <p:nvPr/>
        </p:nvSpPr>
        <p:spPr>
          <a:xfrm>
            <a:off x="7900025" y="94745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2FF2321D-AF52-3146-9704-4C502DBF36BF}"/>
              </a:ext>
            </a:extLst>
          </p:cNvPr>
          <p:cNvSpPr txBox="1"/>
          <p:nvPr/>
        </p:nvSpPr>
        <p:spPr>
          <a:xfrm>
            <a:off x="7954406" y="251085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29" name="左右矢印 128">
            <a:extLst>
              <a:ext uri="{FF2B5EF4-FFF2-40B4-BE49-F238E27FC236}">
                <a16:creationId xmlns:a16="http://schemas.microsoft.com/office/drawing/2014/main" id="{F97D50EB-9747-F74C-8E99-A07C0877DF33}"/>
              </a:ext>
            </a:extLst>
          </p:cNvPr>
          <p:cNvSpPr/>
          <p:nvPr/>
        </p:nvSpPr>
        <p:spPr>
          <a:xfrm>
            <a:off x="6446107" y="1007502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7D3BA543-2B91-AE4E-8FEA-65E1E409A51A}"/>
              </a:ext>
            </a:extLst>
          </p:cNvPr>
          <p:cNvSpPr txBox="1"/>
          <p:nvPr/>
        </p:nvSpPr>
        <p:spPr>
          <a:xfrm>
            <a:off x="5404215" y="1660495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testOrg.jpg</a:t>
            </a:r>
            <a:endParaRPr kumimoji="1" lang="ja-JP" altLang="en-US" spc="150" dirty="0"/>
          </a:p>
        </p:txBody>
      </p:sp>
      <p:pic>
        <p:nvPicPr>
          <p:cNvPr id="131" name="図 130">
            <a:extLst>
              <a:ext uri="{FF2B5EF4-FFF2-40B4-BE49-F238E27FC236}">
                <a16:creationId xmlns:a16="http://schemas.microsoft.com/office/drawing/2014/main" id="{B9B469F6-18A1-AC46-AEAD-4EA2F6A7C2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6442" y="883070"/>
            <a:ext cx="719665" cy="835167"/>
          </a:xfrm>
          <a:prstGeom prst="rect">
            <a:avLst/>
          </a:prstGeom>
        </p:spPr>
      </p:pic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DA091C8-1471-F545-BDE0-26B4C6A1D022}"/>
              </a:ext>
            </a:extLst>
          </p:cNvPr>
          <p:cNvSpPr txBox="1"/>
          <p:nvPr/>
        </p:nvSpPr>
        <p:spPr>
          <a:xfrm>
            <a:off x="5793491" y="11151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JPG</a:t>
            </a:r>
            <a:endParaRPr kumimoji="1" lang="ja-JP" altLang="en-US" spc="150" dirty="0"/>
          </a:p>
        </p:txBody>
      </p:sp>
      <p:pic>
        <p:nvPicPr>
          <p:cNvPr id="133" name="図 132">
            <a:extLst>
              <a:ext uri="{FF2B5EF4-FFF2-40B4-BE49-F238E27FC236}">
                <a16:creationId xmlns:a16="http://schemas.microsoft.com/office/drawing/2014/main" id="{742AD914-ACEB-DE47-85B9-5D4CB045E6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71913" y="2310040"/>
            <a:ext cx="760320" cy="882347"/>
          </a:xfrm>
          <a:prstGeom prst="rect">
            <a:avLst/>
          </a:prstGeom>
        </p:spPr>
      </p:pic>
      <p:sp>
        <p:nvSpPr>
          <p:cNvPr id="134" name="左右矢印 133">
            <a:extLst>
              <a:ext uri="{FF2B5EF4-FFF2-40B4-BE49-F238E27FC236}">
                <a16:creationId xmlns:a16="http://schemas.microsoft.com/office/drawing/2014/main" id="{FC8D7876-1110-4F43-A4D9-6266943E3CD3}"/>
              </a:ext>
            </a:extLst>
          </p:cNvPr>
          <p:cNvSpPr/>
          <p:nvPr/>
        </p:nvSpPr>
        <p:spPr>
          <a:xfrm>
            <a:off x="6459073" y="2600145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67D941FA-473A-1A4F-AC06-1FF6D69596AD}"/>
              </a:ext>
            </a:extLst>
          </p:cNvPr>
          <p:cNvSpPr txBox="1"/>
          <p:nvPr/>
        </p:nvSpPr>
        <p:spPr>
          <a:xfrm>
            <a:off x="5365987" y="3115318"/>
            <a:ext cx="17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testCoded.jpg</a:t>
            </a:r>
            <a:endParaRPr kumimoji="1" lang="ja-JP" altLang="en-US" spc="150" dirty="0"/>
          </a:p>
        </p:txBody>
      </p:sp>
      <p:sp>
        <p:nvSpPr>
          <p:cNvPr id="136" name="右矢印 135">
            <a:extLst>
              <a:ext uri="{FF2B5EF4-FFF2-40B4-BE49-F238E27FC236}">
                <a16:creationId xmlns:a16="http://schemas.microsoft.com/office/drawing/2014/main" id="{D90276AA-9149-3045-9A79-F854BEA69CCC}"/>
              </a:ext>
            </a:extLst>
          </p:cNvPr>
          <p:cNvSpPr/>
          <p:nvPr/>
        </p:nvSpPr>
        <p:spPr>
          <a:xfrm rot="5400000">
            <a:off x="6964035" y="1843826"/>
            <a:ext cx="1006315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7D8C52B-9FA5-A24E-9CAF-9CAF44434B01}"/>
              </a:ext>
            </a:extLst>
          </p:cNvPr>
          <p:cNvSpPr txBox="1"/>
          <p:nvPr/>
        </p:nvSpPr>
        <p:spPr>
          <a:xfrm>
            <a:off x="6937111" y="1867196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符号化</a:t>
            </a:r>
            <a:endParaRPr kumimoji="1" lang="ja-JP" altLang="en-US" spc="150" dirty="0"/>
          </a:p>
        </p:txBody>
      </p:sp>
      <p:sp>
        <p:nvSpPr>
          <p:cNvPr id="138" name="右矢印 137">
            <a:extLst>
              <a:ext uri="{FF2B5EF4-FFF2-40B4-BE49-F238E27FC236}">
                <a16:creationId xmlns:a16="http://schemas.microsoft.com/office/drawing/2014/main" id="{1C0744CE-711D-154A-B662-0257C7209263}"/>
              </a:ext>
            </a:extLst>
          </p:cNvPr>
          <p:cNvSpPr/>
          <p:nvPr/>
        </p:nvSpPr>
        <p:spPr>
          <a:xfrm rot="16200000">
            <a:off x="7982530" y="1813191"/>
            <a:ext cx="945047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099C720-8186-E447-A301-D65BAEDB1E43}"/>
              </a:ext>
            </a:extLst>
          </p:cNvPr>
          <p:cNvSpPr txBox="1"/>
          <p:nvPr/>
        </p:nvSpPr>
        <p:spPr>
          <a:xfrm>
            <a:off x="8004167" y="1899368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復号化</a:t>
            </a:r>
            <a:endParaRPr kumimoji="1" lang="ja-JP" altLang="en-US" spc="150" dirty="0"/>
          </a:p>
        </p:txBody>
      </p:sp>
      <p:pic>
        <p:nvPicPr>
          <p:cNvPr id="140" name="図 139">
            <a:extLst>
              <a:ext uri="{FF2B5EF4-FFF2-40B4-BE49-F238E27FC236}">
                <a16:creationId xmlns:a16="http://schemas.microsoft.com/office/drawing/2014/main" id="{D913BE6E-2350-4349-B09B-7009D9119C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0217" y="5649395"/>
            <a:ext cx="504740" cy="585748"/>
          </a:xfrm>
          <a:prstGeom prst="rect">
            <a:avLst/>
          </a:prstGeom>
        </p:spPr>
      </p:pic>
      <p:sp>
        <p:nvSpPr>
          <p:cNvPr id="143" name="フリーフォーム 142">
            <a:extLst>
              <a:ext uri="{FF2B5EF4-FFF2-40B4-BE49-F238E27FC236}">
                <a16:creationId xmlns:a16="http://schemas.microsoft.com/office/drawing/2014/main" id="{6F8A19D7-4C65-024B-B871-9656A4F92008}"/>
              </a:ext>
            </a:extLst>
          </p:cNvPr>
          <p:cNvSpPr/>
          <p:nvPr/>
        </p:nvSpPr>
        <p:spPr>
          <a:xfrm>
            <a:off x="6570264" y="5110084"/>
            <a:ext cx="169295" cy="719396"/>
          </a:xfrm>
          <a:custGeom>
            <a:avLst/>
            <a:gdLst>
              <a:gd name="connsiteX0" fmla="*/ 300359 w 300359"/>
              <a:gd name="connsiteY0" fmla="*/ 0 h 832514"/>
              <a:gd name="connsiteX1" fmla="*/ 108 w 300359"/>
              <a:gd name="connsiteY1" fmla="*/ 409433 h 832514"/>
              <a:gd name="connsiteX2" fmla="*/ 273063 w 300359"/>
              <a:gd name="connsiteY2" fmla="*/ 832514 h 83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359" h="832514">
                <a:moveTo>
                  <a:pt x="300359" y="0"/>
                </a:moveTo>
                <a:cubicBezTo>
                  <a:pt x="152508" y="135340"/>
                  <a:pt x="4657" y="270681"/>
                  <a:pt x="108" y="409433"/>
                </a:cubicBezTo>
                <a:cubicBezTo>
                  <a:pt x="-4441" y="548185"/>
                  <a:pt x="134311" y="690349"/>
                  <a:pt x="273063" y="832514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588016F5-B887-0545-A9C7-6D8B5B8286CD}"/>
              </a:ext>
            </a:extLst>
          </p:cNvPr>
          <p:cNvSpPr txBox="1"/>
          <p:nvPr/>
        </p:nvSpPr>
        <p:spPr>
          <a:xfrm>
            <a:off x="6756149" y="5352553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復号化</a:t>
            </a:r>
            <a:endParaRPr kumimoji="1" lang="ja-JP" altLang="en-US" spc="150" dirty="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AD0021FA-09EB-CE47-BDE9-D0F820391C41}"/>
              </a:ext>
            </a:extLst>
          </p:cNvPr>
          <p:cNvSpPr/>
          <p:nvPr/>
        </p:nvSpPr>
        <p:spPr>
          <a:xfrm>
            <a:off x="6209166" y="5835786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15889AA-A1F2-8B41-BA5A-69F5C6C1F99B}"/>
              </a:ext>
            </a:extLst>
          </p:cNvPr>
          <p:cNvSpPr/>
          <p:nvPr/>
        </p:nvSpPr>
        <p:spPr>
          <a:xfrm>
            <a:off x="6641214" y="5835785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B3EF0A2D-1E2F-0545-B0B3-E590A9E01035}"/>
              </a:ext>
            </a:extLst>
          </p:cNvPr>
          <p:cNvSpPr/>
          <p:nvPr/>
        </p:nvSpPr>
        <p:spPr>
          <a:xfrm>
            <a:off x="7458144" y="5829479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38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97CAD058-C0C8-D142-A8EA-A2EA9BD8FB1A}"/>
              </a:ext>
            </a:extLst>
          </p:cNvPr>
          <p:cNvSpPr txBox="1"/>
          <p:nvPr/>
        </p:nvSpPr>
        <p:spPr>
          <a:xfrm>
            <a:off x="6459073" y="6147549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Original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2E027479-BDF2-7640-98A6-E971126E9DB9}"/>
              </a:ext>
            </a:extLst>
          </p:cNvPr>
          <p:cNvSpPr txBox="1"/>
          <p:nvPr/>
        </p:nvSpPr>
        <p:spPr>
          <a:xfrm>
            <a:off x="7039854" y="57848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</p:spTree>
    <p:extLst>
      <p:ext uri="{BB962C8B-B14F-4D97-AF65-F5344CB8AC3E}">
        <p14:creationId xmlns:p14="http://schemas.microsoft.com/office/powerpoint/2010/main" val="192798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6E3A2-D2B0-0F4C-9847-55BB3A90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56F5E1-7B21-0645-ACD1-7F08AD8F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22020"/>
            <a:ext cx="8640960" cy="473922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Consumer: </a:t>
            </a:r>
            <a:r>
              <a:rPr lang="ja-JP" altLang="en-US"/>
              <a:t>符号化</a:t>
            </a:r>
            <a:r>
              <a:rPr lang="ja-JP" altLang="en-US" dirty="0"/>
              <a:t>データをサーバに送信し復号化を要求</a:t>
            </a:r>
            <a:endParaRPr lang="en-US" altLang="ja-JP" dirty="0"/>
          </a:p>
          <a:p>
            <a:pPr lvl="1"/>
            <a:r>
              <a:rPr lang="en-US" altLang="ja-JP" dirty="0"/>
              <a:t>Fib</a:t>
            </a:r>
            <a:r>
              <a:rPr lang="ja-JP" altLang="en-US" dirty="0"/>
              <a:t>を追加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$ </a:t>
            </a:r>
            <a:r>
              <a:rPr lang="en-US" altLang="ja-JP" dirty="0" err="1">
                <a:solidFill>
                  <a:srgbClr val="FF0000"/>
                </a:solidFill>
              </a:rPr>
              <a:t>sudo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cefroute</a:t>
            </a:r>
            <a:r>
              <a:rPr lang="en-US" altLang="ja-JP" dirty="0">
                <a:solidFill>
                  <a:srgbClr val="FF0000"/>
                </a:solidFill>
              </a:rPr>
              <a:t> add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:/_SF_ </a:t>
            </a:r>
            <a:r>
              <a:rPr lang="en-US" altLang="ja-JP" dirty="0" err="1">
                <a:solidFill>
                  <a:srgbClr val="FF0000"/>
                </a:solidFill>
              </a:rPr>
              <a:t>tcp</a:t>
            </a:r>
            <a:r>
              <a:rPr lang="en-US" altLang="ja-JP" dirty="0">
                <a:solidFill>
                  <a:srgbClr val="FF0000"/>
                </a:solidFill>
              </a:rPr>
              <a:t> [NICT</a:t>
            </a:r>
            <a:r>
              <a:rPr lang="ja-JP" altLang="en-US">
                <a:solidFill>
                  <a:srgbClr val="FF0000"/>
                </a:solidFill>
              </a:rPr>
              <a:t>サーバの</a:t>
            </a:r>
            <a:r>
              <a:rPr lang="en-US" altLang="ja-JP" dirty="0">
                <a:solidFill>
                  <a:srgbClr val="FF0000"/>
                </a:solidFill>
              </a:rPr>
              <a:t>IP</a:t>
            </a:r>
            <a:r>
              <a:rPr lang="ja-JP" altLang="en-US" dirty="0">
                <a:solidFill>
                  <a:srgbClr val="FF0000"/>
                </a:solidFill>
              </a:rPr>
              <a:t>アドレス</a:t>
            </a:r>
            <a:r>
              <a:rPr lang="en-US" altLang="ja-JP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altLang="ja-JP" dirty="0" err="1"/>
              <a:t>nc</a:t>
            </a:r>
            <a:r>
              <a:rPr lang="en-US" altLang="ja-JP" dirty="0"/>
              <a:t>-push-</a:t>
            </a:r>
            <a:r>
              <a:rPr lang="en-US" altLang="ja-JP" dirty="0" err="1"/>
              <a:t>consumer.py</a:t>
            </a:r>
            <a:r>
              <a:rPr lang="ja-JP" altLang="en-US"/>
              <a:t>を実行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$ python3 ./</a:t>
            </a:r>
            <a:r>
              <a:rPr lang="en-US" altLang="ja-JP" dirty="0" err="1">
                <a:solidFill>
                  <a:srgbClr val="FF0000"/>
                </a:solidFill>
              </a:rPr>
              <a:t>nc</a:t>
            </a:r>
            <a:r>
              <a:rPr lang="en-US" altLang="ja-JP" dirty="0">
                <a:solidFill>
                  <a:srgbClr val="FF0000"/>
                </a:solidFill>
              </a:rPr>
              <a:t>-push-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en-US" altLang="ja-JP" dirty="0">
                <a:solidFill>
                  <a:srgbClr val="FF0000"/>
                </a:solidFill>
              </a:rPr>
              <a:t> ./</a:t>
            </a:r>
            <a:r>
              <a:rPr lang="en-US" altLang="ja-JP" dirty="0" err="1">
                <a:solidFill>
                  <a:srgbClr val="FF0000"/>
                </a:solidFill>
              </a:rPr>
              <a:t>testCoded.jpg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 i="1">
                <a:solidFill>
                  <a:srgbClr val="FF0000"/>
                </a:solidFill>
              </a:rPr>
              <a:t>自身の苗字</a:t>
            </a:r>
            <a:endParaRPr lang="en-US" altLang="ja-JP" i="1" dirty="0">
              <a:solidFill>
                <a:srgbClr val="FF0000"/>
              </a:solidFill>
            </a:endParaRPr>
          </a:p>
          <a:p>
            <a:pPr lvl="3"/>
            <a:r>
              <a:rPr lang="en-US" altLang="ja-JP" dirty="0"/>
              <a:t> </a:t>
            </a:r>
            <a:r>
              <a:rPr lang="ja-JP" altLang="en-US"/>
              <a:t>例：</a:t>
            </a:r>
            <a:r>
              <a:rPr lang="en-US" altLang="ja-JP" dirty="0"/>
              <a:t>$ python3 ./</a:t>
            </a:r>
            <a:r>
              <a:rPr lang="en-US" altLang="ja-JP" dirty="0" err="1"/>
              <a:t>nc</a:t>
            </a:r>
            <a:r>
              <a:rPr lang="en-US" altLang="ja-JP" dirty="0"/>
              <a:t>-push-</a:t>
            </a:r>
            <a:r>
              <a:rPr lang="en-US" altLang="ja-JP" dirty="0" err="1"/>
              <a:t>consumer.py</a:t>
            </a:r>
            <a:r>
              <a:rPr lang="en-US" altLang="ja-JP" dirty="0"/>
              <a:t> ./</a:t>
            </a:r>
            <a:r>
              <a:rPr lang="en-US" altLang="ja-JP" dirty="0" err="1"/>
              <a:t>testCoded.jpg</a:t>
            </a:r>
            <a:r>
              <a:rPr lang="en-US" altLang="ja-JP" dirty="0"/>
              <a:t> </a:t>
            </a:r>
            <a:r>
              <a:rPr lang="en-US" altLang="ja-JP" dirty="0" err="1"/>
              <a:t>Matsuzono</a:t>
            </a:r>
            <a:endParaRPr lang="en-US" altLang="ja-JP" dirty="0"/>
          </a:p>
          <a:p>
            <a:pPr lvl="1"/>
            <a:r>
              <a:rPr lang="ja-JP" altLang="en-US"/>
              <a:t>実行内容</a:t>
            </a:r>
            <a:endParaRPr lang="en-US" altLang="ja-JP" dirty="0"/>
          </a:p>
          <a:p>
            <a:pPr lvl="2"/>
            <a:r>
              <a:rPr lang="ja-JP" altLang="en-US"/>
              <a:t>符号化データを</a:t>
            </a:r>
            <a:r>
              <a:rPr lang="en-US" altLang="ja-JP" dirty="0"/>
              <a:t>Push</a:t>
            </a:r>
            <a:r>
              <a:rPr lang="ja-JP" altLang="en-US"/>
              <a:t>するための</a:t>
            </a:r>
            <a:r>
              <a:rPr lang="en-US" altLang="ja-JP" dirty="0"/>
              <a:t>Interest</a:t>
            </a:r>
            <a:r>
              <a:rPr lang="ja-JP" altLang="en-US"/>
              <a:t>送信</a:t>
            </a:r>
            <a:endParaRPr lang="en-US" altLang="ja-JP" dirty="0"/>
          </a:p>
          <a:p>
            <a:pPr lvl="3"/>
            <a:r>
              <a:rPr lang="ja-JP" altLang="en-US"/>
              <a:t>名前</a:t>
            </a:r>
            <a:r>
              <a:rPr lang="en-US" altLang="ja-JP" dirty="0"/>
              <a:t>: </a:t>
            </a:r>
            <a:r>
              <a:rPr lang="en-US" altLang="ja-JP" dirty="0" err="1">
                <a:solidFill>
                  <a:srgbClr val="0432FF"/>
                </a:solidFill>
              </a:rPr>
              <a:t>ccnx</a:t>
            </a:r>
            <a:r>
              <a:rPr lang="en-US" altLang="ja-JP" dirty="0">
                <a:solidFill>
                  <a:srgbClr val="0432FF"/>
                </a:solidFill>
              </a:rPr>
              <a:t>:/_SF_/_CS.STORE_/_K.38/_</a:t>
            </a:r>
            <a:r>
              <a:rPr lang="en-US" altLang="ja-JP" dirty="0" err="1">
                <a:solidFill>
                  <a:srgbClr val="0432FF"/>
                </a:solidFill>
              </a:rPr>
              <a:t>uid.Matsuzono</a:t>
            </a:r>
            <a:r>
              <a:rPr lang="en-US" altLang="ja-JP" dirty="0">
                <a:solidFill>
                  <a:srgbClr val="0432FF"/>
                </a:solidFill>
              </a:rPr>
              <a:t>_/</a:t>
            </a:r>
          </a:p>
          <a:p>
            <a:pPr lvl="2"/>
            <a:r>
              <a:rPr lang="en-US" altLang="ja-JP" dirty="0"/>
              <a:t>NICT</a:t>
            </a:r>
            <a:r>
              <a:rPr lang="ja-JP" altLang="en-US"/>
              <a:t>サーバ</a:t>
            </a:r>
            <a:r>
              <a:rPr lang="ja-JP" altLang="en-US" dirty="0"/>
              <a:t>は、</a:t>
            </a:r>
            <a:r>
              <a:rPr lang="en-US" altLang="ja-JP" dirty="0"/>
              <a:t>consumer</a:t>
            </a:r>
            <a:r>
              <a:rPr lang="ja-JP" altLang="en-US" dirty="0"/>
              <a:t>に</a:t>
            </a:r>
            <a:r>
              <a:rPr lang="en-US" altLang="ja-JP" dirty="0"/>
              <a:t>38</a:t>
            </a:r>
            <a:r>
              <a:rPr lang="ja-JP" altLang="en-US" dirty="0"/>
              <a:t>個の</a:t>
            </a:r>
            <a:r>
              <a:rPr lang="en-US" altLang="ja-JP" dirty="0"/>
              <a:t>Interest</a:t>
            </a:r>
            <a:r>
              <a:rPr lang="ja-JP" altLang="en-US" dirty="0"/>
              <a:t>を送信</a:t>
            </a:r>
            <a:r>
              <a:rPr lang="ja-JP" altLang="en-US"/>
              <a:t>してくれます</a:t>
            </a:r>
            <a:endParaRPr lang="en-US" altLang="ja-JP" dirty="0"/>
          </a:p>
          <a:p>
            <a:pPr lvl="3"/>
            <a:r>
              <a:rPr lang="ja-JP" altLang="en-US"/>
              <a:t>名前</a:t>
            </a:r>
            <a:r>
              <a:rPr lang="en-US" altLang="ja-JP" dirty="0"/>
              <a:t>: </a:t>
            </a:r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uid.Matsuzono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CBCBB5"/>
                </a:solidFill>
              </a:rPr>
              <a:t>/chunk=0,…,37</a:t>
            </a:r>
          </a:p>
          <a:p>
            <a:pPr lvl="2"/>
            <a:r>
              <a:rPr lang="en-US" altLang="ja-JP" dirty="0" err="1"/>
              <a:t>testCoded.jpg</a:t>
            </a:r>
            <a:r>
              <a:rPr lang="ja-JP" altLang="en-US" dirty="0"/>
              <a:t>ファイルを</a:t>
            </a:r>
            <a:r>
              <a:rPr lang="en-US" altLang="ja-JP" dirty="0"/>
              <a:t>1024byte</a:t>
            </a:r>
            <a:r>
              <a:rPr lang="ja-JP" altLang="en-US" err="1"/>
              <a:t>づつ</a:t>
            </a:r>
            <a:r>
              <a:rPr lang="ja-JP" altLang="en-US"/>
              <a:t>読み込み、</a:t>
            </a:r>
            <a:r>
              <a:rPr lang="ja-JP" altLang="en-US" dirty="0"/>
              <a:t>サーバに符号化データを</a:t>
            </a:r>
            <a:r>
              <a:rPr lang="en-US" altLang="ja-JP" dirty="0"/>
              <a:t>38</a:t>
            </a:r>
            <a:r>
              <a:rPr lang="ja-JP" altLang="en-US"/>
              <a:t>個送信</a:t>
            </a:r>
            <a:r>
              <a:rPr lang="en-US" altLang="ja-JP" dirty="0"/>
              <a:t>(PUSH)</a:t>
            </a:r>
          </a:p>
          <a:p>
            <a:pPr lvl="3"/>
            <a:r>
              <a:rPr lang="ja-JP" altLang="en-US"/>
              <a:t>名前：</a:t>
            </a:r>
            <a:r>
              <a:rPr lang="en-US" altLang="ja-JP" dirty="0" err="1"/>
              <a:t>ccn</a:t>
            </a:r>
            <a:r>
              <a:rPr lang="en-US" altLang="ja-JP" dirty="0"/>
              <a:t>:/_</a:t>
            </a:r>
            <a:r>
              <a:rPr lang="en-US" altLang="ja-JP" dirty="0" err="1"/>
              <a:t>uid.Matsuzono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CBCBB5"/>
                </a:solidFill>
              </a:rPr>
              <a:t>/chunk=0,…,37</a:t>
            </a:r>
          </a:p>
          <a:p>
            <a:pPr marL="1028700" lvl="3" indent="0">
              <a:buNone/>
            </a:pPr>
            <a:endParaRPr lang="en-US" altLang="ja-JP" dirty="0"/>
          </a:p>
          <a:p>
            <a:pPr lvl="3"/>
            <a:endParaRPr lang="en-US" altLang="ja-JP" dirty="0"/>
          </a:p>
          <a:p>
            <a:pPr marL="1028700" lvl="3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84744-1234-C44F-B792-A2383DAE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04C10-4131-7F43-9DE9-A5BAAFD1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2CB6-DF16-F242-A909-C05A0424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E5A670-92B3-A146-B4B9-69D093F5995F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BD8DC13-011E-D346-A89E-4125A364E4D2}"/>
              </a:ext>
            </a:extLst>
          </p:cNvPr>
          <p:cNvSpPr/>
          <p:nvPr/>
        </p:nvSpPr>
        <p:spPr>
          <a:xfrm>
            <a:off x="7261852" y="5859916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F573AB6-8288-7448-866C-844EE6A74327}"/>
              </a:ext>
            </a:extLst>
          </p:cNvPr>
          <p:cNvSpPr/>
          <p:nvPr/>
        </p:nvSpPr>
        <p:spPr>
          <a:xfrm>
            <a:off x="7693900" y="5864823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E5DCE76-7613-2F48-ACDE-5568ACAD0245}"/>
              </a:ext>
            </a:extLst>
          </p:cNvPr>
          <p:cNvSpPr/>
          <p:nvPr/>
        </p:nvSpPr>
        <p:spPr>
          <a:xfrm>
            <a:off x="8479256" y="5853609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6364DFE-EC56-7D49-9151-1B40E5D3C934}"/>
              </a:ext>
            </a:extLst>
          </p:cNvPr>
          <p:cNvSpPr txBox="1"/>
          <p:nvPr/>
        </p:nvSpPr>
        <p:spPr>
          <a:xfrm>
            <a:off x="7225134" y="6125471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A3CF3D2-22C0-2643-BF1C-A7D30EF6BAAF}"/>
              </a:ext>
            </a:extLst>
          </p:cNvPr>
          <p:cNvSpPr txBox="1"/>
          <p:nvPr/>
        </p:nvSpPr>
        <p:spPr>
          <a:xfrm>
            <a:off x="8078629" y="577516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470E0C5-7B95-5044-A1EF-1A7657B4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5574352"/>
            <a:ext cx="760320" cy="882347"/>
          </a:xfrm>
          <a:prstGeom prst="rect">
            <a:avLst/>
          </a:prstGeom>
        </p:spPr>
      </p:pic>
      <p:sp>
        <p:nvSpPr>
          <p:cNvPr id="32" name="左右矢印 31">
            <a:extLst>
              <a:ext uri="{FF2B5EF4-FFF2-40B4-BE49-F238E27FC236}">
                <a16:creationId xmlns:a16="http://schemas.microsoft.com/office/drawing/2014/main" id="{B29E931F-7607-9A40-87F8-752D28735368}"/>
              </a:ext>
            </a:extLst>
          </p:cNvPr>
          <p:cNvSpPr/>
          <p:nvPr/>
        </p:nvSpPr>
        <p:spPr>
          <a:xfrm>
            <a:off x="6583296" y="5864457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1EDB2B4-C67A-8F40-95F5-655EB77588DA}"/>
              </a:ext>
            </a:extLst>
          </p:cNvPr>
          <p:cNvSpPr txBox="1"/>
          <p:nvPr/>
        </p:nvSpPr>
        <p:spPr>
          <a:xfrm>
            <a:off x="3966778" y="5985711"/>
            <a:ext cx="17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testCoded.jpg</a:t>
            </a:r>
            <a:endParaRPr kumimoji="1" lang="ja-JP" altLang="en-US" spc="150" dirty="0"/>
          </a:p>
        </p:txBody>
      </p:sp>
    </p:spTree>
    <p:extLst>
      <p:ext uri="{BB962C8B-B14F-4D97-AF65-F5344CB8AC3E}">
        <p14:creationId xmlns:p14="http://schemas.microsoft.com/office/powerpoint/2010/main" val="12717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1F2BA-F8B4-F94D-A22F-22F6283F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7BDAC2-C6AC-684F-92E9-E5C0830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45" y="999854"/>
            <a:ext cx="4795897" cy="5254943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/>
              <a:t>サーバ側の実行内容：</a:t>
            </a:r>
            <a:endParaRPr kumimoji="1" lang="en-US" altLang="ja-JP" dirty="0"/>
          </a:p>
          <a:p>
            <a:pPr lvl="1"/>
            <a:r>
              <a:rPr lang="en-US" altLang="ja-JP" dirty="0"/>
              <a:t>NICT</a:t>
            </a:r>
            <a:r>
              <a:rPr lang="ja-JP" altLang="en-US"/>
              <a:t>サーバは、</a:t>
            </a:r>
            <a:r>
              <a:rPr lang="en-US" altLang="ja-JP" dirty="0"/>
              <a:t>consumer</a:t>
            </a:r>
            <a:r>
              <a:rPr lang="ja-JP" altLang="en-US"/>
              <a:t>に</a:t>
            </a:r>
            <a:r>
              <a:rPr lang="en-US" altLang="ja-JP" dirty="0"/>
              <a:t>38</a:t>
            </a:r>
            <a:r>
              <a:rPr lang="ja-JP" altLang="en-US"/>
              <a:t>個の</a:t>
            </a:r>
            <a:r>
              <a:rPr lang="en-US" altLang="ja-JP" dirty="0"/>
              <a:t>Interest</a:t>
            </a:r>
            <a:r>
              <a:rPr lang="ja-JP" altLang="en-US"/>
              <a:t>を送信</a:t>
            </a:r>
            <a:endParaRPr lang="en-US" altLang="ja-JP" dirty="0"/>
          </a:p>
          <a:p>
            <a:pPr lvl="2"/>
            <a:r>
              <a:rPr lang="ja-JP" altLang="en-US"/>
              <a:t>名前</a:t>
            </a:r>
            <a:r>
              <a:rPr lang="en-US" altLang="ja-JP" dirty="0"/>
              <a:t>: </a:t>
            </a:r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uid.Matsuzono</a:t>
            </a:r>
            <a:r>
              <a:rPr lang="en-US" altLang="ja-JP" dirty="0"/>
              <a:t>_</a:t>
            </a:r>
            <a:r>
              <a:rPr lang="en-US" altLang="ja-JP" dirty="0">
                <a:solidFill>
                  <a:srgbClr val="CBCBB5"/>
                </a:solidFill>
              </a:rPr>
              <a:t>/chunk=0,…,37</a:t>
            </a:r>
          </a:p>
          <a:p>
            <a:pPr lvl="1"/>
            <a:r>
              <a:rPr lang="en-US" altLang="ja-JP" dirty="0"/>
              <a:t>38</a:t>
            </a:r>
            <a:r>
              <a:rPr lang="ja-JP" altLang="en-US"/>
              <a:t>個全ての符号化データを受信した後、オリジナルデータを復元し、以下のファイル名でキャッシュする</a:t>
            </a:r>
            <a:endParaRPr lang="en-US" altLang="ja-JP" dirty="0"/>
          </a:p>
          <a:p>
            <a:pPr lvl="2"/>
            <a:r>
              <a:rPr lang="ja-JP" altLang="en-US">
                <a:solidFill>
                  <a:srgbClr val="FF0000"/>
                </a:solidFill>
              </a:rPr>
              <a:t>ファイル名：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:/_SF_/_</a:t>
            </a:r>
            <a:r>
              <a:rPr lang="en-US" altLang="ja-JP" dirty="0" err="1">
                <a:solidFill>
                  <a:srgbClr val="FF0000"/>
                </a:solidFill>
              </a:rPr>
              <a:t>uid.Matsuzono</a:t>
            </a:r>
            <a:r>
              <a:rPr lang="en-US" altLang="ja-JP" dirty="0">
                <a:solidFill>
                  <a:srgbClr val="FF0000"/>
                </a:solidFill>
              </a:rPr>
              <a:t>_/</a:t>
            </a:r>
            <a:r>
              <a:rPr lang="en-US" altLang="ja-JP" dirty="0" err="1">
                <a:solidFill>
                  <a:srgbClr val="FF0000"/>
                </a:solidFill>
              </a:rPr>
              <a:t>OrgData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その際、チャンクデータをいくつ受信したかをステータス情報として、以下のファイル名でキャッシュ</a:t>
            </a:r>
            <a:endParaRPr lang="en-US" altLang="ja-JP" dirty="0"/>
          </a:p>
          <a:p>
            <a:pPr lvl="2"/>
            <a:r>
              <a:rPr lang="ja-JP" altLang="en-US">
                <a:solidFill>
                  <a:srgbClr val="FF0000"/>
                </a:solidFill>
              </a:rPr>
              <a:t>ファイル名：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ccnx</a:t>
            </a:r>
            <a:r>
              <a:rPr lang="en-US" altLang="ja-JP" dirty="0">
                <a:solidFill>
                  <a:srgbClr val="FF0000"/>
                </a:solidFill>
              </a:rPr>
              <a:t>:/_SF_/_</a:t>
            </a:r>
            <a:r>
              <a:rPr lang="en-US" altLang="ja-JP" dirty="0" err="1">
                <a:solidFill>
                  <a:srgbClr val="FF0000"/>
                </a:solidFill>
              </a:rPr>
              <a:t>uid.Matsuzono</a:t>
            </a:r>
            <a:r>
              <a:rPr lang="en-US" altLang="ja-JP" dirty="0">
                <a:solidFill>
                  <a:srgbClr val="FF0000"/>
                </a:solidFill>
              </a:rPr>
              <a:t>_/Status</a:t>
            </a:r>
          </a:p>
          <a:p>
            <a:pPr lvl="2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B9DDEF-0337-0A42-8680-80B5CE36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4E1EB-C48B-4048-9418-FC3C79AE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C2C5BE-218F-AC41-83D8-F3D53A69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66752A-3828-8C4D-AE69-6AB3DBC55C7E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516386-6515-4040-938D-DBCDAC9F8EAF}"/>
              </a:ext>
            </a:extLst>
          </p:cNvPr>
          <p:cNvSpPr/>
          <p:nvPr/>
        </p:nvSpPr>
        <p:spPr>
          <a:xfrm>
            <a:off x="7080756" y="3678231"/>
            <a:ext cx="360040" cy="332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bg1"/>
                </a:solidFill>
              </a:rPr>
              <a:t>1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F9A3FC-68EC-4F41-B1E3-843398C3D12A}"/>
              </a:ext>
            </a:extLst>
          </p:cNvPr>
          <p:cNvSpPr/>
          <p:nvPr/>
        </p:nvSpPr>
        <p:spPr>
          <a:xfrm>
            <a:off x="7512804" y="3678230"/>
            <a:ext cx="360040" cy="3326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2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039E18-753B-C648-8340-D9B47AFFD671}"/>
              </a:ext>
            </a:extLst>
          </p:cNvPr>
          <p:cNvSpPr/>
          <p:nvPr/>
        </p:nvSpPr>
        <p:spPr>
          <a:xfrm>
            <a:off x="8329734" y="3671924"/>
            <a:ext cx="360040" cy="3326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38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94793D-87E1-ED4C-A389-A1A17A8A734A}"/>
              </a:ext>
            </a:extLst>
          </p:cNvPr>
          <p:cNvSpPr/>
          <p:nvPr/>
        </p:nvSpPr>
        <p:spPr>
          <a:xfrm>
            <a:off x="7149048" y="5275477"/>
            <a:ext cx="360040" cy="33265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>
                <a:solidFill>
                  <a:schemeClr val="tx1"/>
                </a:solidFill>
              </a:rPr>
              <a:t>1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B107522-6738-0F4E-83E4-6779596455B2}"/>
              </a:ext>
            </a:extLst>
          </p:cNvPr>
          <p:cNvSpPr/>
          <p:nvPr/>
        </p:nvSpPr>
        <p:spPr>
          <a:xfrm>
            <a:off x="7581096" y="5280384"/>
            <a:ext cx="360040" cy="33265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2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2989DD-B417-9241-A9AB-268840D1724A}"/>
              </a:ext>
            </a:extLst>
          </p:cNvPr>
          <p:cNvSpPr/>
          <p:nvPr/>
        </p:nvSpPr>
        <p:spPr>
          <a:xfrm>
            <a:off x="8366452" y="5269170"/>
            <a:ext cx="360040" cy="33265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tx1"/>
                </a:solidFill>
              </a:rPr>
              <a:t>38</a:t>
            </a:r>
            <a:endParaRPr kumimoji="1" lang="ja-JP" altLang="en-US" spc="150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6E5F93-2339-4043-B48D-011E05F1BF0D}"/>
              </a:ext>
            </a:extLst>
          </p:cNvPr>
          <p:cNvSpPr txBox="1"/>
          <p:nvPr/>
        </p:nvSpPr>
        <p:spPr>
          <a:xfrm>
            <a:off x="7033680" y="3952059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Original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5B2A9E-ADAE-CE4C-8102-3E219F3E1012}"/>
              </a:ext>
            </a:extLst>
          </p:cNvPr>
          <p:cNvSpPr txBox="1"/>
          <p:nvPr/>
        </p:nvSpPr>
        <p:spPr>
          <a:xfrm>
            <a:off x="7112330" y="5541032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Coded Data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499FCD-9763-A548-91E4-BFC4F573A003}"/>
              </a:ext>
            </a:extLst>
          </p:cNvPr>
          <p:cNvSpPr txBox="1"/>
          <p:nvPr/>
        </p:nvSpPr>
        <p:spPr>
          <a:xfrm>
            <a:off x="7911444" y="362732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6A0C1E-CD30-ED4E-B57F-A8EFA8EA3309}"/>
              </a:ext>
            </a:extLst>
          </p:cNvPr>
          <p:cNvSpPr txBox="1"/>
          <p:nvPr/>
        </p:nvSpPr>
        <p:spPr>
          <a:xfrm>
            <a:off x="7965825" y="519072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…</a:t>
            </a:r>
            <a:endParaRPr kumimoji="1" lang="ja-JP" altLang="en-US" spc="150" dirty="0"/>
          </a:p>
        </p:txBody>
      </p:sp>
      <p:sp>
        <p:nvSpPr>
          <p:cNvPr id="18" name="左右矢印 17">
            <a:extLst>
              <a:ext uri="{FF2B5EF4-FFF2-40B4-BE49-F238E27FC236}">
                <a16:creationId xmlns:a16="http://schemas.microsoft.com/office/drawing/2014/main" id="{D7817C28-AFAF-0F48-9A01-59DCAC1DE348}"/>
              </a:ext>
            </a:extLst>
          </p:cNvPr>
          <p:cNvSpPr/>
          <p:nvPr/>
        </p:nvSpPr>
        <p:spPr>
          <a:xfrm>
            <a:off x="6457526" y="3687375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83694E1-486A-2644-8E47-E0291383FDE7}"/>
              </a:ext>
            </a:extLst>
          </p:cNvPr>
          <p:cNvSpPr txBox="1"/>
          <p:nvPr/>
        </p:nvSpPr>
        <p:spPr>
          <a:xfrm>
            <a:off x="5464862" y="2914312"/>
            <a:ext cx="3258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200" spc="150" dirty="0" err="1"/>
              <a:t>ccnx</a:t>
            </a:r>
            <a:r>
              <a:rPr lang="en-US" altLang="ja-JP" sz="1200" spc="150" dirty="0"/>
              <a:t>:/_SF_/_</a:t>
            </a:r>
            <a:r>
              <a:rPr lang="en-US" altLang="ja-JP" sz="1200" spc="150" dirty="0" err="1"/>
              <a:t>uid.Matsuzono</a:t>
            </a:r>
            <a:r>
              <a:rPr lang="en-US" altLang="ja-JP" sz="1200" spc="150" dirty="0"/>
              <a:t>/</a:t>
            </a:r>
            <a:r>
              <a:rPr lang="en-US" altLang="ja-JP" sz="1200" spc="150" dirty="0" err="1"/>
              <a:t>OrgData</a:t>
            </a:r>
            <a:endParaRPr kumimoji="1" lang="ja-JP" altLang="en-US" sz="1200" spc="15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B058C01-9670-B448-B32A-D68CA184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61" y="3562943"/>
            <a:ext cx="719665" cy="835167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B6828D8-2AE2-0540-A70C-809B1C103AC3}"/>
              </a:ext>
            </a:extLst>
          </p:cNvPr>
          <p:cNvSpPr txBox="1"/>
          <p:nvPr/>
        </p:nvSpPr>
        <p:spPr>
          <a:xfrm>
            <a:off x="5804910" y="379498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JPG</a:t>
            </a:r>
            <a:endParaRPr kumimoji="1" lang="ja-JP" altLang="en-US" spc="150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470A6874-6056-BD4F-8FC2-A2800598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332" y="4989913"/>
            <a:ext cx="760320" cy="882347"/>
          </a:xfrm>
          <a:prstGeom prst="rect">
            <a:avLst/>
          </a:prstGeom>
        </p:spPr>
      </p:pic>
      <p:sp>
        <p:nvSpPr>
          <p:cNvPr id="23" name="左右矢印 22">
            <a:extLst>
              <a:ext uri="{FF2B5EF4-FFF2-40B4-BE49-F238E27FC236}">
                <a16:creationId xmlns:a16="http://schemas.microsoft.com/office/drawing/2014/main" id="{C62E25AE-14D5-9A4F-883D-9EFDED9E5995}"/>
              </a:ext>
            </a:extLst>
          </p:cNvPr>
          <p:cNvSpPr/>
          <p:nvPr/>
        </p:nvSpPr>
        <p:spPr>
          <a:xfrm>
            <a:off x="6470492" y="5280018"/>
            <a:ext cx="529415" cy="369331"/>
          </a:xfrm>
          <a:prstGeom prst="leftRightArrow">
            <a:avLst>
              <a:gd name="adj1" fmla="val 27828"/>
              <a:gd name="adj2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8905CFD-30B2-D443-873A-903322D7D317}"/>
              </a:ext>
            </a:extLst>
          </p:cNvPr>
          <p:cNvSpPr txBox="1"/>
          <p:nvPr/>
        </p:nvSpPr>
        <p:spPr>
          <a:xfrm>
            <a:off x="5377406" y="5795191"/>
            <a:ext cx="17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 err="1"/>
              <a:t>testCoded.jpg</a:t>
            </a:r>
            <a:endParaRPr kumimoji="1" lang="ja-JP" altLang="en-US" spc="150" dirty="0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433101B2-792D-D144-A3BC-803C9911F54D}"/>
              </a:ext>
            </a:extLst>
          </p:cNvPr>
          <p:cNvSpPr/>
          <p:nvPr/>
        </p:nvSpPr>
        <p:spPr>
          <a:xfrm rot="16200000">
            <a:off x="7993949" y="4493064"/>
            <a:ext cx="945047" cy="484632"/>
          </a:xfrm>
          <a:prstGeom prst="rightArrow">
            <a:avLst>
              <a:gd name="adj1" fmla="val 21839"/>
              <a:gd name="adj2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BF0EFB-F185-0F4F-AC4E-E293DE7E4F74}"/>
              </a:ext>
            </a:extLst>
          </p:cNvPr>
          <p:cNvSpPr txBox="1"/>
          <p:nvPr/>
        </p:nvSpPr>
        <p:spPr>
          <a:xfrm>
            <a:off x="8015586" y="4579241"/>
            <a:ext cx="93487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復号化</a:t>
            </a:r>
            <a:endParaRPr kumimoji="1" lang="ja-JP" altLang="en-US" spc="150" dirty="0"/>
          </a:p>
        </p:txBody>
      </p:sp>
      <p:sp>
        <p:nvSpPr>
          <p:cNvPr id="29" name="四角形吹き出し 28">
            <a:extLst>
              <a:ext uri="{FF2B5EF4-FFF2-40B4-BE49-F238E27FC236}">
                <a16:creationId xmlns:a16="http://schemas.microsoft.com/office/drawing/2014/main" id="{E2CFC3B0-C22A-5748-9095-130DF917A159}"/>
              </a:ext>
            </a:extLst>
          </p:cNvPr>
          <p:cNvSpPr/>
          <p:nvPr/>
        </p:nvSpPr>
        <p:spPr>
          <a:xfrm>
            <a:off x="5526947" y="2844899"/>
            <a:ext cx="3258777" cy="379810"/>
          </a:xfrm>
          <a:prstGeom prst="wedgeRectCallout">
            <a:avLst>
              <a:gd name="adj1" fmla="val -30895"/>
              <a:gd name="adj2" fmla="val 131848"/>
            </a:avLst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860A96F9-438B-304E-B309-628087DC8E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110" t="11374" r="14889" b="16014"/>
          <a:stretch/>
        </p:blipFill>
        <p:spPr>
          <a:xfrm>
            <a:off x="6292247" y="1399546"/>
            <a:ext cx="698539" cy="102452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6E46523-C129-4B48-BAF7-E336B1CBD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222" y="2075753"/>
            <a:ext cx="481328" cy="492168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9C411587-28B9-EA44-9C1E-AF896E535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007376" y="2211812"/>
            <a:ext cx="543918" cy="599182"/>
          </a:xfrm>
          <a:prstGeom prst="rect">
            <a:avLst/>
          </a:prstGeom>
          <a:effectLst>
            <a:outerShdw dist="25400" dir="18000000" sx="103000" sy="103000" rotWithShape="0">
              <a:schemeClr val="bg1"/>
            </a:outerShdw>
          </a:effec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D1952D4-0994-9B42-A457-F567128AAF90}"/>
              </a:ext>
            </a:extLst>
          </p:cNvPr>
          <p:cNvSpPr txBox="1"/>
          <p:nvPr/>
        </p:nvSpPr>
        <p:spPr>
          <a:xfrm>
            <a:off x="6195668" y="902067"/>
            <a:ext cx="158254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bg1"/>
                </a:solidFill>
              </a:rPr>
              <a:t>NICT</a:t>
            </a:r>
            <a:r>
              <a:rPr kumimoji="1" lang="ja-JP" altLang="en-US" spc="150">
                <a:solidFill>
                  <a:schemeClr val="bg1"/>
                </a:solidFill>
              </a:rPr>
              <a:t>サーバ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5281E2-749D-3149-8B87-11914EEA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による名前を用いた通信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B55D9-E722-4745-B809-FC618968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の基本原則</a:t>
            </a:r>
            <a:endParaRPr kumimoji="1"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Pull</a:t>
            </a:r>
            <a:r>
              <a:rPr lang="ja-JP" altLang="en-US">
                <a:solidFill>
                  <a:srgbClr val="FF0000"/>
                </a:solidFill>
              </a:rPr>
              <a:t>型通信</a:t>
            </a:r>
            <a:r>
              <a:rPr lang="ja-JP" altLang="en-US"/>
              <a:t>：</a:t>
            </a:r>
            <a:endParaRPr lang="en-US" altLang="ja-JP" dirty="0"/>
          </a:p>
          <a:p>
            <a:pPr lvl="2"/>
            <a:r>
              <a:rPr lang="en-US" altLang="ja-JP" dirty="0"/>
              <a:t>1) </a:t>
            </a:r>
            <a:r>
              <a:rPr lang="ja-JP" altLang="en-US"/>
              <a:t>取得したい情報</a:t>
            </a:r>
            <a:r>
              <a:rPr lang="en-US" altLang="ja-JP" dirty="0"/>
              <a:t>/</a:t>
            </a:r>
            <a:r>
              <a:rPr lang="ja-JP" altLang="en-US"/>
              <a:t>コンテンツの名前を指定した</a:t>
            </a:r>
            <a:r>
              <a:rPr lang="en-US" altLang="ja-JP" dirty="0"/>
              <a:t>Interest</a:t>
            </a:r>
            <a:r>
              <a:rPr lang="ja-JP" altLang="en-US"/>
              <a:t>を送信</a:t>
            </a:r>
            <a:endParaRPr lang="en-US" altLang="ja-JP" dirty="0"/>
          </a:p>
          <a:p>
            <a:pPr lvl="2"/>
            <a:r>
              <a:rPr lang="en-US" altLang="ja-JP" dirty="0"/>
              <a:t>2)</a:t>
            </a:r>
            <a:r>
              <a:rPr lang="ja-JP" altLang="en-US"/>
              <a:t>ネットワーク</a:t>
            </a:r>
            <a:r>
              <a:rPr lang="en-US" altLang="ja-JP" dirty="0"/>
              <a:t>(</a:t>
            </a:r>
            <a:r>
              <a:rPr lang="ja-JP" altLang="en-US"/>
              <a:t>のキャッシュ</a:t>
            </a:r>
            <a:r>
              <a:rPr lang="en-US" altLang="ja-JP" dirty="0"/>
              <a:t>)</a:t>
            </a:r>
            <a:r>
              <a:rPr lang="ja-JP" altLang="en-US"/>
              <a:t>から当該</a:t>
            </a:r>
            <a:r>
              <a:rPr lang="en-US" altLang="ja-JP" dirty="0"/>
              <a:t>Data</a:t>
            </a:r>
            <a:r>
              <a:rPr lang="ja-JP" altLang="en-US"/>
              <a:t>を取得</a:t>
            </a:r>
            <a:endParaRPr lang="en-US" altLang="ja-JP" dirty="0"/>
          </a:p>
          <a:p>
            <a:r>
              <a:rPr kumimoji="1" lang="en-US" altLang="ja-JP" dirty="0"/>
              <a:t>IoT</a:t>
            </a:r>
            <a:r>
              <a:rPr kumimoji="1" lang="ja-JP" altLang="en-US"/>
              <a:t>の場合：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BF66C-C59F-9243-93A3-B5523775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B27D-ED25-6244-98B5-AD160BD8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5B648-BED6-1B4D-BC1B-473146C6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FDAD6F-F6A7-774F-981E-34A78CE41E62}"/>
              </a:ext>
            </a:extLst>
          </p:cNvPr>
          <p:cNvGrpSpPr/>
          <p:nvPr/>
        </p:nvGrpSpPr>
        <p:grpSpPr>
          <a:xfrm>
            <a:off x="6588224" y="5229200"/>
            <a:ext cx="1402963" cy="757470"/>
            <a:chOff x="6625418" y="5301209"/>
            <a:chExt cx="1402963" cy="75747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BC15B4FB-7832-7C40-B180-1E303653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5C5F5115-4C8C-4946-BF63-9954F6BC3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2DF002EC-614D-D44E-AF88-EC804B849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6076164" y="4717140"/>
            <a:ext cx="656723" cy="656723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3CB3801-3CE0-044D-8611-556675F24974}"/>
              </a:ext>
            </a:extLst>
          </p:cNvPr>
          <p:cNvGrpSpPr/>
          <p:nvPr/>
        </p:nvGrpSpPr>
        <p:grpSpPr>
          <a:xfrm>
            <a:off x="1259632" y="5085184"/>
            <a:ext cx="972048" cy="909067"/>
            <a:chOff x="1259632" y="5157192"/>
            <a:chExt cx="972048" cy="909067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FCBB0143-8735-1E42-89BB-1979CB57D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F0A5A014-AB45-364C-845D-3C8A40E77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C1D8CAE3-FCEB-B34A-B3A8-72C998812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2115724" y="4717140"/>
            <a:ext cx="656723" cy="65672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5C8EC8-E4C8-C94C-A0A1-4721C390EBFD}"/>
              </a:ext>
            </a:extLst>
          </p:cNvPr>
          <p:cNvSpPr txBox="1"/>
          <p:nvPr/>
        </p:nvSpPr>
        <p:spPr>
          <a:xfrm>
            <a:off x="6588224" y="6021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2B3799-C36B-734A-B817-66986ADAC4AE}"/>
              </a:ext>
            </a:extLst>
          </p:cNvPr>
          <p:cNvSpPr txBox="1"/>
          <p:nvPr/>
        </p:nvSpPr>
        <p:spPr>
          <a:xfrm>
            <a:off x="1115616" y="60212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C7CFD61-3F54-E24E-8984-987008853033}"/>
              </a:ext>
            </a:extLst>
          </p:cNvPr>
          <p:cNvSpPr txBox="1"/>
          <p:nvPr/>
        </p:nvSpPr>
        <p:spPr>
          <a:xfrm>
            <a:off x="1273319" y="3703094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</a:t>
            </a:r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emp/%00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B8D1E1-083E-524F-BC74-C911D2662053}"/>
              </a:ext>
            </a:extLst>
          </p:cNvPr>
          <p:cNvSpPr txBox="1"/>
          <p:nvPr/>
        </p:nvSpPr>
        <p:spPr>
          <a:xfrm>
            <a:off x="7352738" y="425400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kumimoji="1" lang="ja-JP" altLang="en-US" spc="150" dirty="0">
                <a:solidFill>
                  <a:schemeClr val="accent2">
                    <a:lumMod val="50000"/>
                  </a:schemeClr>
                </a:solidFill>
              </a:rPr>
              <a:t>℃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F92B293-9379-034F-9950-A036857FDF9C}"/>
              </a:ext>
            </a:extLst>
          </p:cNvPr>
          <p:cNvCxnSpPr>
            <a:cxnSpLocks/>
          </p:cNvCxnSpPr>
          <p:nvPr/>
        </p:nvCxnSpPr>
        <p:spPr>
          <a:xfrm flipV="1">
            <a:off x="2923709" y="4221088"/>
            <a:ext cx="3592507" cy="9009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534FB74-52ED-6248-A581-4EE9BECBE82C}"/>
              </a:ext>
            </a:extLst>
          </p:cNvPr>
          <p:cNvCxnSpPr>
            <a:cxnSpLocks/>
          </p:cNvCxnSpPr>
          <p:nvPr/>
        </p:nvCxnSpPr>
        <p:spPr>
          <a:xfrm flipH="1" flipV="1">
            <a:off x="3059832" y="4509120"/>
            <a:ext cx="3592507" cy="9009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823E39C-9C03-E54F-819E-EBFE4E194F8C}"/>
              </a:ext>
            </a:extLst>
          </p:cNvPr>
          <p:cNvSpPr txBox="1"/>
          <p:nvPr/>
        </p:nvSpPr>
        <p:spPr>
          <a:xfrm>
            <a:off x="4716016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E518BB-43B9-1444-BCBD-0D1FF0385B9B}"/>
              </a:ext>
            </a:extLst>
          </p:cNvPr>
          <p:cNvSpPr txBox="1"/>
          <p:nvPr/>
        </p:nvSpPr>
        <p:spPr>
          <a:xfrm>
            <a:off x="4716016" y="45091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 dirty="0">
                <a:solidFill>
                  <a:schemeClr val="accent2"/>
                </a:solidFill>
              </a:rPr>
              <a:t>②</a:t>
            </a:r>
            <a:endParaRPr kumimoji="1" lang="ja-JP" altLang="en-US" spc="150" dirty="0">
              <a:solidFill>
                <a:schemeClr val="accent2"/>
              </a:solidFill>
            </a:endParaRPr>
          </a:p>
        </p:txBody>
      </p:sp>
      <p:sp>
        <p:nvSpPr>
          <p:cNvPr id="30" name="フローチャート: 書類 29">
            <a:extLst>
              <a:ext uri="{FF2B5EF4-FFF2-40B4-BE49-F238E27FC236}">
                <a16:creationId xmlns:a16="http://schemas.microsoft.com/office/drawing/2014/main" id="{8BE29696-C7FF-EE4C-A503-3B13801101E2}"/>
              </a:ext>
            </a:extLst>
          </p:cNvPr>
          <p:cNvSpPr/>
          <p:nvPr/>
        </p:nvSpPr>
        <p:spPr>
          <a:xfrm>
            <a:off x="2293775" y="4086364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フローチャート: 書類 30">
            <a:extLst>
              <a:ext uri="{FF2B5EF4-FFF2-40B4-BE49-F238E27FC236}">
                <a16:creationId xmlns:a16="http://schemas.microsoft.com/office/drawing/2014/main" id="{93B364C6-3471-EE4F-AE46-123576AA0561}"/>
              </a:ext>
            </a:extLst>
          </p:cNvPr>
          <p:cNvSpPr/>
          <p:nvPr/>
        </p:nvSpPr>
        <p:spPr>
          <a:xfrm>
            <a:off x="6812933" y="4238294"/>
            <a:ext cx="585113" cy="400746"/>
          </a:xfrm>
          <a:prstGeom prst="flowChartDocumen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1B73A9-E9CD-D945-9272-6FA12122A84A}"/>
              </a:ext>
            </a:extLst>
          </p:cNvPr>
          <p:cNvSpPr txBox="1"/>
          <p:nvPr/>
        </p:nvSpPr>
        <p:spPr>
          <a:xfrm>
            <a:off x="6378314" y="3700383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Data: </a:t>
            </a:r>
            <a:r>
              <a:rPr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ccnx</a:t>
            </a:r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:/</a:t>
            </a:r>
            <a:r>
              <a:rPr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tmp</a:t>
            </a:r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/%00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A453F150-6B71-BF46-AB4B-8135A694AA0A}"/>
              </a:ext>
            </a:extLst>
          </p:cNvPr>
          <p:cNvSpPr/>
          <p:nvPr/>
        </p:nvSpPr>
        <p:spPr>
          <a:xfrm rot="5400000">
            <a:off x="3844764" y="3342061"/>
            <a:ext cx="248518" cy="543270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F5541DC-B957-F84C-85AA-15C60DC04B49}"/>
              </a:ext>
            </a:extLst>
          </p:cNvPr>
          <p:cNvSpPr txBox="1"/>
          <p:nvPr/>
        </p:nvSpPr>
        <p:spPr>
          <a:xfrm>
            <a:off x="3069563" y="322361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チャンク番号</a:t>
            </a:r>
            <a:endParaRPr kumimoji="1" lang="ja-JP" altLang="en-US" spc="150" dirty="0"/>
          </a:p>
        </p:txBody>
      </p:sp>
    </p:spTree>
    <p:extLst>
      <p:ext uri="{BB962C8B-B14F-4D97-AF65-F5344CB8AC3E}">
        <p14:creationId xmlns:p14="http://schemas.microsoft.com/office/powerpoint/2010/main" val="589829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6E3A2-D2B0-0F4C-9847-55BB3A90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212330" cy="712733"/>
          </a:xfrm>
        </p:spPr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応用編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56F5E1-7B21-0645-ACD1-7F08AD8F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22020"/>
            <a:ext cx="8640960" cy="5254943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/>
              <a:t>復号化されたオリジナルデータを</a:t>
            </a:r>
            <a:r>
              <a:rPr lang="en-US" altLang="ja-JP" dirty="0"/>
              <a:t>NICT</a:t>
            </a:r>
            <a:r>
              <a:rPr lang="ja-JP" altLang="en-US"/>
              <a:t>サーバから受信しよう</a:t>
            </a:r>
            <a:endParaRPr lang="en-US" altLang="ja-JP" dirty="0"/>
          </a:p>
          <a:p>
            <a:pPr lvl="1"/>
            <a:r>
              <a:rPr lang="en-US" altLang="ja-JP" dirty="0" err="1"/>
              <a:t>cefgetfile</a:t>
            </a:r>
            <a:r>
              <a:rPr lang="ja-JP" altLang="en-US"/>
              <a:t>の利用</a:t>
            </a:r>
            <a:endParaRPr lang="en-US" altLang="ja-JP" dirty="0"/>
          </a:p>
          <a:p>
            <a:pPr lvl="2"/>
            <a:r>
              <a:rPr lang="en-US" altLang="ja-JP" dirty="0"/>
              <a:t>38</a:t>
            </a:r>
            <a:r>
              <a:rPr lang="ja-JP" altLang="en-US"/>
              <a:t>個のオリジナルデータを受信し、</a:t>
            </a:r>
            <a:r>
              <a:rPr lang="en-US" altLang="ja-JP" dirty="0"/>
              <a:t>“</a:t>
            </a:r>
            <a:r>
              <a:rPr lang="en-US" altLang="ja-JP" dirty="0" err="1"/>
              <a:t>testOrg.jpg</a:t>
            </a:r>
            <a:r>
              <a:rPr lang="en-US" altLang="ja-JP" dirty="0"/>
              <a:t>”</a:t>
            </a:r>
            <a:r>
              <a:rPr lang="ja-JP" altLang="en-US"/>
              <a:t>というファイル名で保存</a:t>
            </a:r>
            <a:endParaRPr lang="en-US" altLang="ja-JP" dirty="0"/>
          </a:p>
          <a:p>
            <a:pPr lvl="2"/>
            <a:r>
              <a:rPr lang="en-US" altLang="ja-JP" sz="1600" dirty="0">
                <a:solidFill>
                  <a:srgbClr val="FF0000"/>
                </a:solidFill>
              </a:rPr>
              <a:t>$ </a:t>
            </a:r>
            <a:r>
              <a:rPr lang="en-US" altLang="ja-JP" sz="1600" dirty="0" err="1">
                <a:solidFill>
                  <a:srgbClr val="FF0000"/>
                </a:solidFill>
              </a:rPr>
              <a:t>cefgetfile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ccnx</a:t>
            </a:r>
            <a:r>
              <a:rPr lang="en-US" altLang="ja-JP" sz="1600" dirty="0">
                <a:solidFill>
                  <a:srgbClr val="FF0000"/>
                </a:solidFill>
              </a:rPr>
              <a:t>:/_SF_/_</a:t>
            </a:r>
            <a:r>
              <a:rPr lang="en-US" altLang="ja-JP" sz="1600" dirty="0" err="1">
                <a:solidFill>
                  <a:srgbClr val="FF0000"/>
                </a:solidFill>
              </a:rPr>
              <a:t>uid.Matsuzono</a:t>
            </a:r>
            <a:r>
              <a:rPr lang="en-US" altLang="ja-JP" sz="1600" dirty="0">
                <a:solidFill>
                  <a:srgbClr val="FF0000"/>
                </a:solidFill>
              </a:rPr>
              <a:t>_/</a:t>
            </a:r>
            <a:r>
              <a:rPr lang="en-US" altLang="ja-JP" sz="1600" dirty="0" err="1">
                <a:solidFill>
                  <a:srgbClr val="FF0000"/>
                </a:solidFill>
              </a:rPr>
              <a:t>OrgData</a:t>
            </a:r>
            <a:r>
              <a:rPr lang="en-US" altLang="ja-JP" sz="1600" dirty="0">
                <a:solidFill>
                  <a:srgbClr val="FF0000"/>
                </a:solidFill>
              </a:rPr>
              <a:t> –f ./</a:t>
            </a:r>
            <a:r>
              <a:rPr lang="en-US" altLang="ja-JP" sz="1600" dirty="0" err="1">
                <a:solidFill>
                  <a:srgbClr val="FF0000"/>
                </a:solidFill>
              </a:rPr>
              <a:t>testOrg.jpg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保存した</a:t>
            </a:r>
            <a:r>
              <a:rPr lang="en-US" altLang="ja-JP" dirty="0" err="1"/>
              <a:t>testOrg.jpg</a:t>
            </a:r>
            <a:r>
              <a:rPr lang="ja-JP" altLang="en-US"/>
              <a:t>が適切に開けるか見てみよう</a:t>
            </a:r>
            <a:endParaRPr lang="en-US" altLang="ja-JP" dirty="0"/>
          </a:p>
          <a:p>
            <a:pPr lvl="1"/>
            <a:r>
              <a:rPr lang="ja-JP" altLang="en-US"/>
              <a:t>うまく</a:t>
            </a:r>
            <a:r>
              <a:rPr lang="en-US" altLang="ja-JP" dirty="0" err="1"/>
              <a:t>testOrg.jpg</a:t>
            </a:r>
            <a:r>
              <a:rPr lang="ja-JP" altLang="en-US"/>
              <a:t>が受信できない場合、サーバのステータスを調べてみよう。</a:t>
            </a:r>
            <a:endParaRPr lang="en-US" altLang="ja-JP" dirty="0"/>
          </a:p>
          <a:p>
            <a:pPr lvl="2"/>
            <a:r>
              <a:rPr lang="en-US" altLang="ja-JP" sz="1600" dirty="0">
                <a:solidFill>
                  <a:srgbClr val="FF0000"/>
                </a:solidFill>
              </a:rPr>
              <a:t>$ </a:t>
            </a:r>
            <a:r>
              <a:rPr lang="en-US" altLang="ja-JP" sz="1600" dirty="0" err="1">
                <a:solidFill>
                  <a:srgbClr val="FF0000"/>
                </a:solidFill>
              </a:rPr>
              <a:t>cefgetfile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ccnx</a:t>
            </a:r>
            <a:r>
              <a:rPr lang="en-US" altLang="ja-JP" sz="1600" dirty="0">
                <a:solidFill>
                  <a:srgbClr val="FF0000"/>
                </a:solidFill>
              </a:rPr>
              <a:t>:/_SF_/_</a:t>
            </a:r>
            <a:r>
              <a:rPr lang="en-US" altLang="ja-JP" sz="1600" dirty="0" err="1">
                <a:solidFill>
                  <a:srgbClr val="FF0000"/>
                </a:solidFill>
              </a:rPr>
              <a:t>uid.Matsuzono</a:t>
            </a:r>
            <a:r>
              <a:rPr lang="en-US" altLang="ja-JP" sz="1600" dirty="0">
                <a:solidFill>
                  <a:srgbClr val="FF0000"/>
                </a:solidFill>
              </a:rPr>
              <a:t>/Status -f ./Status</a:t>
            </a:r>
          </a:p>
          <a:p>
            <a:pPr lvl="2"/>
            <a:r>
              <a:rPr lang="en-US" altLang="ja-JP" sz="1600" dirty="0">
                <a:solidFill>
                  <a:srgbClr val="FF0000"/>
                </a:solidFill>
              </a:rPr>
              <a:t>$ cat ./Status</a:t>
            </a:r>
          </a:p>
          <a:p>
            <a:pPr lvl="2"/>
            <a:endParaRPr lang="en-US" altLang="ja-JP" sz="1600" dirty="0"/>
          </a:p>
          <a:p>
            <a:r>
              <a:rPr lang="ja-JP" altLang="en-US" sz="2000"/>
              <a:t>課題：</a:t>
            </a:r>
            <a:endParaRPr lang="en-US" altLang="ja-JP" sz="2000" dirty="0"/>
          </a:p>
          <a:p>
            <a:pPr lvl="1"/>
            <a:r>
              <a:rPr lang="ja-JP" altLang="en-US"/>
              <a:t>サーバ側はどのようなプログラムが動いているか考えてみよう</a:t>
            </a:r>
            <a:endParaRPr lang="en-US" altLang="ja-JP" dirty="0"/>
          </a:p>
          <a:p>
            <a:pPr lvl="1"/>
            <a:r>
              <a:rPr lang="ja-JP" altLang="en-US"/>
              <a:t>難課題</a:t>
            </a:r>
            <a:r>
              <a:rPr lang="en-US" altLang="ja-JP" dirty="0"/>
              <a:t>:</a:t>
            </a:r>
          </a:p>
          <a:p>
            <a:pPr lvl="2"/>
            <a:r>
              <a:rPr lang="en-US" altLang="ja-JP" dirty="0"/>
              <a:t>“push-server”</a:t>
            </a:r>
            <a:r>
              <a:rPr lang="ja-JP" altLang="en-US"/>
              <a:t>コンテナを使って、自分でサーバプログラムを作って試してみよう。</a:t>
            </a:r>
            <a:endParaRPr lang="en-US" altLang="ja-JP" dirty="0"/>
          </a:p>
          <a:p>
            <a:pPr lvl="2"/>
            <a:endParaRPr lang="en-US" altLang="ja-JP" dirty="0"/>
          </a:p>
          <a:p>
            <a:pPr marL="1028700" lvl="3" indent="0">
              <a:buNone/>
            </a:pPr>
            <a:endParaRPr lang="en-US" altLang="ja-JP" dirty="0"/>
          </a:p>
          <a:p>
            <a:pPr lvl="3"/>
            <a:endParaRPr lang="en-US" altLang="ja-JP" dirty="0"/>
          </a:p>
          <a:p>
            <a:pPr marL="1028700" lvl="3" indent="0">
              <a:buNone/>
            </a:pP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84744-1234-C44F-B792-A2383DAE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717393"/>
            <a:ext cx="2057400" cy="106962"/>
          </a:xfrm>
        </p:spPr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04C10-4131-7F43-9DE9-A5BAAFD1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3362"/>
            <a:ext cx="3086100" cy="106962"/>
          </a:xfrm>
        </p:spPr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2C2CB6-DF16-F242-A909-C05A0424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0"/>
            <a:ext cx="628650" cy="365125"/>
          </a:xfrm>
        </p:spPr>
        <p:txBody>
          <a:bodyPr/>
          <a:lstStyle/>
          <a:p>
            <a:fld id="{E387CB13-E021-46EA-AE9B-5B2C76432B7B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BDF025-920B-FF44-95F6-31ECBA76969B}"/>
              </a:ext>
            </a:extLst>
          </p:cNvPr>
          <p:cNvSpPr/>
          <p:nvPr/>
        </p:nvSpPr>
        <p:spPr>
          <a:xfrm>
            <a:off x="1259632" y="44623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3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63915-2A1C-0F41-9729-3C68EA2A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ICN</a:t>
            </a:r>
            <a:r>
              <a:rPr kumimoji="1" lang="ja-JP" altLang="en-US"/>
              <a:t>による</a:t>
            </a:r>
            <a:r>
              <a:rPr kumimoji="1" lang="en-US" altLang="ja-JP" dirty="0"/>
              <a:t>Push</a:t>
            </a:r>
            <a:r>
              <a:rPr kumimoji="1" lang="ja-JP" altLang="en-US"/>
              <a:t>型通信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6CE88-A10B-6F4F-BC2E-C4ECD5C3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環境では、</a:t>
            </a:r>
            <a:r>
              <a:rPr kumimoji="1" lang="en-US" altLang="ja-JP" dirty="0">
                <a:solidFill>
                  <a:srgbClr val="FF0000"/>
                </a:solidFill>
              </a:rPr>
              <a:t>Push</a:t>
            </a:r>
            <a:r>
              <a:rPr kumimoji="1" lang="ja-JP" altLang="en-US">
                <a:solidFill>
                  <a:srgbClr val="FF0000"/>
                </a:solidFill>
              </a:rPr>
              <a:t>型通信</a:t>
            </a:r>
            <a:r>
              <a:rPr kumimoji="1" lang="ja-JP" altLang="en-US"/>
              <a:t>もしばしば必要</a:t>
            </a:r>
            <a:endParaRPr kumimoji="1" lang="en-US" altLang="ja-JP" dirty="0"/>
          </a:p>
          <a:p>
            <a:pPr lvl="1"/>
            <a:r>
              <a:rPr kumimoji="1" lang="ja-JP" altLang="en-US"/>
              <a:t>どうする？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AD8139-7A71-9843-B198-1543F4AD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8F6D0-8F67-1349-B34C-C3D1A386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D61D4-EC48-9D4F-8715-5154BEB3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55255BD-1AB1-104A-8748-4C0F6C7028B4}"/>
              </a:ext>
            </a:extLst>
          </p:cNvPr>
          <p:cNvGrpSpPr/>
          <p:nvPr/>
        </p:nvGrpSpPr>
        <p:grpSpPr>
          <a:xfrm>
            <a:off x="6588224" y="5229200"/>
            <a:ext cx="1402963" cy="757470"/>
            <a:chOff x="6625418" y="5301209"/>
            <a:chExt cx="1402963" cy="75747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C86F0C0-D086-D64C-AF35-FCF74A5E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ED5DD721-58E1-F24A-A260-848CF9BD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A8842781-7ED3-2A48-B2E6-FDC99BCD2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6076164" y="4717140"/>
            <a:ext cx="656723" cy="656723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6C9CFEE-A318-5347-BD7D-0BDEE5742132}"/>
              </a:ext>
            </a:extLst>
          </p:cNvPr>
          <p:cNvGrpSpPr/>
          <p:nvPr/>
        </p:nvGrpSpPr>
        <p:grpSpPr>
          <a:xfrm>
            <a:off x="1259632" y="5085184"/>
            <a:ext cx="972048" cy="909067"/>
            <a:chOff x="1259632" y="5157192"/>
            <a:chExt cx="972048" cy="909067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8271FB1-78C3-3340-8F75-0CB3078F9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E89587F9-6DEA-B74B-A92E-0BEFBE4C7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9F62E2B8-64BD-9C4D-AF00-15B099E38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2115724" y="4717140"/>
            <a:ext cx="656723" cy="65672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6DFE8C0-0886-504E-867D-759F8F1F040D}"/>
              </a:ext>
            </a:extLst>
          </p:cNvPr>
          <p:cNvSpPr txBox="1"/>
          <p:nvPr/>
        </p:nvSpPr>
        <p:spPr>
          <a:xfrm>
            <a:off x="6588224" y="60212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56D513-CBA9-C244-94EC-50110888611E}"/>
              </a:ext>
            </a:extLst>
          </p:cNvPr>
          <p:cNvSpPr txBox="1"/>
          <p:nvPr/>
        </p:nvSpPr>
        <p:spPr>
          <a:xfrm>
            <a:off x="1115616" y="60212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6B8B74-598F-4B42-ACE5-37DBE1E81448}"/>
              </a:ext>
            </a:extLst>
          </p:cNvPr>
          <p:cNvSpPr txBox="1"/>
          <p:nvPr/>
        </p:nvSpPr>
        <p:spPr>
          <a:xfrm>
            <a:off x="6011629" y="3798791"/>
            <a:ext cx="28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Data: </a:t>
            </a:r>
            <a:r>
              <a:rPr kumimoji="1"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:/temp/%00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フローチャート: 書類 18">
            <a:extLst>
              <a:ext uri="{FF2B5EF4-FFF2-40B4-BE49-F238E27FC236}">
                <a16:creationId xmlns:a16="http://schemas.microsoft.com/office/drawing/2014/main" id="{BD662C9D-CC7C-5C45-B98B-EA9DFEEEAF8A}"/>
              </a:ext>
            </a:extLst>
          </p:cNvPr>
          <p:cNvSpPr/>
          <p:nvPr/>
        </p:nvSpPr>
        <p:spPr>
          <a:xfrm>
            <a:off x="6812933" y="4238294"/>
            <a:ext cx="585113" cy="400746"/>
          </a:xfrm>
          <a:prstGeom prst="flowChartDocumen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F1EE9AF-EA7D-3A47-BC2A-5A1A952361A2}"/>
              </a:ext>
            </a:extLst>
          </p:cNvPr>
          <p:cNvCxnSpPr>
            <a:cxnSpLocks/>
          </p:cNvCxnSpPr>
          <p:nvPr/>
        </p:nvCxnSpPr>
        <p:spPr>
          <a:xfrm flipH="1" flipV="1">
            <a:off x="5076056" y="4518129"/>
            <a:ext cx="1576284" cy="1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吹き出し 20">
            <a:extLst>
              <a:ext uri="{FF2B5EF4-FFF2-40B4-BE49-F238E27FC236}">
                <a16:creationId xmlns:a16="http://schemas.microsoft.com/office/drawing/2014/main" id="{A007FDB3-1169-DB4F-924A-CAED773305B3}"/>
              </a:ext>
            </a:extLst>
          </p:cNvPr>
          <p:cNvSpPr/>
          <p:nvPr/>
        </p:nvSpPr>
        <p:spPr>
          <a:xfrm>
            <a:off x="3443711" y="5225635"/>
            <a:ext cx="2376068" cy="1057195"/>
          </a:xfrm>
          <a:prstGeom prst="wedgeRoundRectCallout">
            <a:avLst>
              <a:gd name="adj1" fmla="val 79014"/>
              <a:gd name="adj2" fmla="val -16982"/>
              <a:gd name="adj3" fmla="val 16667"/>
            </a:avLst>
          </a:prstGeom>
          <a:noFill/>
          <a:ln w="698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1B77D48-0B65-5048-BB95-A017D2BAC177}"/>
              </a:ext>
            </a:extLst>
          </p:cNvPr>
          <p:cNvSpPr txBox="1"/>
          <p:nvPr/>
        </p:nvSpPr>
        <p:spPr>
          <a:xfrm>
            <a:off x="3539138" y="5423269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サーバにデータを</a:t>
            </a:r>
            <a:endParaRPr kumimoji="1" lang="en-US" altLang="ja-JP" spc="150" dirty="0"/>
          </a:p>
          <a:p>
            <a:pPr algn="l"/>
            <a:r>
              <a:rPr lang="en-US" altLang="ja-JP" spc="150" dirty="0">
                <a:solidFill>
                  <a:srgbClr val="FF0000"/>
                </a:solidFill>
              </a:rPr>
              <a:t>Push</a:t>
            </a:r>
            <a:r>
              <a:rPr lang="ja-JP" altLang="en-US" spc="150"/>
              <a:t>したい</a:t>
            </a:r>
            <a:endParaRPr kumimoji="1" lang="ja-JP" altLang="en-US" spc="15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03EFB0-466D-2B44-9951-B69816758612}"/>
              </a:ext>
            </a:extLst>
          </p:cNvPr>
          <p:cNvSpPr txBox="1"/>
          <p:nvPr/>
        </p:nvSpPr>
        <p:spPr>
          <a:xfrm>
            <a:off x="7422747" y="42481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kumimoji="1" lang="ja-JP" altLang="en-US" spc="150">
                <a:solidFill>
                  <a:schemeClr val="accent2">
                    <a:lumMod val="50000"/>
                  </a:schemeClr>
                </a:solidFill>
              </a:rPr>
              <a:t>℃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3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01B90F-46C7-3745-8EE5-822185E3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型通信（方法１）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FE5C1-0858-334E-ACFB-E2A6F3B54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方法１：</a:t>
            </a:r>
            <a:endParaRPr kumimoji="1" lang="en-US" altLang="ja-JP" dirty="0"/>
          </a:p>
          <a:p>
            <a:pPr lvl="1"/>
            <a:r>
              <a:rPr lang="ja-JP" altLang="en-US"/>
              <a:t>センサーが</a:t>
            </a:r>
            <a:r>
              <a:rPr lang="en-US" altLang="ja-JP" dirty="0"/>
              <a:t>Interest</a:t>
            </a:r>
            <a:r>
              <a:rPr lang="ja-JP" altLang="en-US"/>
              <a:t>に情報を載せてサーバに送る</a:t>
            </a:r>
            <a:endParaRPr lang="en-US" altLang="ja-JP" dirty="0"/>
          </a:p>
          <a:p>
            <a:pPr lvl="2"/>
            <a:r>
              <a:rPr lang="en-US" altLang="ja-JP" dirty="0" err="1"/>
              <a:t>Cefore</a:t>
            </a:r>
            <a:r>
              <a:rPr lang="ja-JP" altLang="en-US"/>
              <a:t>では</a:t>
            </a:r>
            <a:r>
              <a:rPr lang="en-US" altLang="ja-JP" dirty="0"/>
              <a:t>Payload TLV</a:t>
            </a:r>
            <a:r>
              <a:rPr lang="ja-JP" altLang="en-US"/>
              <a:t>が定義されている</a:t>
            </a:r>
            <a:r>
              <a:rPr lang="en-US" altLang="ja-JP" dirty="0"/>
              <a:t>(</a:t>
            </a:r>
            <a:r>
              <a:rPr lang="ja-JP" altLang="en-US"/>
              <a:t>参照</a:t>
            </a:r>
            <a:r>
              <a:rPr lang="en-US" altLang="ja-JP" dirty="0"/>
              <a:t>: </a:t>
            </a:r>
            <a:r>
              <a:rPr lang="en-US" altLang="ja-JP" dirty="0" err="1"/>
              <a:t>CCNx</a:t>
            </a:r>
            <a:r>
              <a:rPr lang="en-US" altLang="ja-JP" dirty="0"/>
              <a:t>(RFC8609))</a:t>
            </a:r>
          </a:p>
          <a:p>
            <a:r>
              <a:rPr lang="ja-JP" altLang="en-US"/>
              <a:t>方法１の特徴</a:t>
            </a:r>
            <a:endParaRPr lang="en-US" altLang="ja-JP" dirty="0"/>
          </a:p>
          <a:p>
            <a:pPr lvl="1"/>
            <a:r>
              <a:rPr lang="ja-JP" altLang="en-US"/>
              <a:t>メリット：シンプルで分かりやすいが、</a:t>
            </a:r>
            <a:endParaRPr lang="en-US" altLang="ja-JP" dirty="0"/>
          </a:p>
          <a:p>
            <a:pPr lvl="1"/>
            <a:r>
              <a:rPr lang="ja-JP" altLang="en-US"/>
              <a:t>デメリット：一つの</a:t>
            </a:r>
            <a:r>
              <a:rPr lang="en-US" altLang="ja-JP" dirty="0"/>
              <a:t>Interest</a:t>
            </a:r>
            <a:r>
              <a:rPr lang="ja-JP" altLang="en-US"/>
              <a:t>で一つのデータをネットワークから引き出すという</a:t>
            </a:r>
            <a:r>
              <a:rPr lang="en-US" altLang="ja-JP" dirty="0"/>
              <a:t>ICN</a:t>
            </a:r>
            <a:r>
              <a:rPr lang="ja-JP" altLang="en-US"/>
              <a:t>の原則から乖離</a:t>
            </a:r>
            <a:endParaRPr lang="en-US" altLang="ja-JP" dirty="0"/>
          </a:p>
          <a:p>
            <a:pPr marL="342900" lvl="1" indent="0">
              <a:buNone/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57F99-60A2-BC46-9E2A-47F2785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B8F87-6D2A-A744-A534-9CFCCEA9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3662C0-3BAE-DF45-ADF4-35C3AB98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93E4EB1-7284-2F4E-91A3-BE5033976257}"/>
              </a:ext>
            </a:extLst>
          </p:cNvPr>
          <p:cNvGrpSpPr/>
          <p:nvPr/>
        </p:nvGrpSpPr>
        <p:grpSpPr>
          <a:xfrm>
            <a:off x="6588224" y="5507940"/>
            <a:ext cx="1402963" cy="757470"/>
            <a:chOff x="6625418" y="5301209"/>
            <a:chExt cx="1402963" cy="757470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F0C5C91-5B6A-8643-8356-73101C2FB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E5849161-F9D4-AC43-922A-E5FD2D050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091C08C0-FFF0-CC45-8609-733CE05E9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6076164" y="4995880"/>
            <a:ext cx="656723" cy="656723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9208B3A-30BD-CA4B-9590-FE11F2FDD9FF}"/>
              </a:ext>
            </a:extLst>
          </p:cNvPr>
          <p:cNvGrpSpPr/>
          <p:nvPr/>
        </p:nvGrpSpPr>
        <p:grpSpPr>
          <a:xfrm>
            <a:off x="1259632" y="5363924"/>
            <a:ext cx="972048" cy="909067"/>
            <a:chOff x="1259632" y="5157192"/>
            <a:chExt cx="972048" cy="909067"/>
          </a:xfrm>
        </p:grpSpPr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83368B28-A03B-2246-A448-018DD6090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3" name="グラフィックス 12">
              <a:extLst>
                <a:ext uri="{FF2B5EF4-FFF2-40B4-BE49-F238E27FC236}">
                  <a16:creationId xmlns:a16="http://schemas.microsoft.com/office/drawing/2014/main" id="{E3B391C6-45E2-6D4A-BFF1-5D7F0C12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1A8B56B-2F22-534A-8D74-E74312270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2115724" y="4995880"/>
            <a:ext cx="656723" cy="65672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251AD8-674B-684C-B1AB-0DE1891D7040}"/>
              </a:ext>
            </a:extLst>
          </p:cNvPr>
          <p:cNvSpPr txBox="1"/>
          <p:nvPr/>
        </p:nvSpPr>
        <p:spPr>
          <a:xfrm>
            <a:off x="6588224" y="630002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CE079A-923E-1743-8D65-A03FF58EAA8B}"/>
              </a:ext>
            </a:extLst>
          </p:cNvPr>
          <p:cNvSpPr txBox="1"/>
          <p:nvPr/>
        </p:nvSpPr>
        <p:spPr>
          <a:xfrm>
            <a:off x="1188857" y="63000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A718E-3F3F-8947-8E8D-81795FDF6F5A}"/>
              </a:ext>
            </a:extLst>
          </p:cNvPr>
          <p:cNvSpPr txBox="1"/>
          <p:nvPr/>
        </p:nvSpPr>
        <p:spPr>
          <a:xfrm>
            <a:off x="4716016" y="42838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18" name="フローチャート: 書類 17">
            <a:extLst>
              <a:ext uri="{FF2B5EF4-FFF2-40B4-BE49-F238E27FC236}">
                <a16:creationId xmlns:a16="http://schemas.microsoft.com/office/drawing/2014/main" id="{ECC53818-3845-5242-87CF-7B6927F0C701}"/>
              </a:ext>
            </a:extLst>
          </p:cNvPr>
          <p:cNvSpPr/>
          <p:nvPr/>
        </p:nvSpPr>
        <p:spPr>
          <a:xfrm>
            <a:off x="6732240" y="4499828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864168-0D24-D848-A2DD-81673CE68CB4}"/>
              </a:ext>
            </a:extLst>
          </p:cNvPr>
          <p:cNvSpPr txBox="1"/>
          <p:nvPr/>
        </p:nvSpPr>
        <p:spPr>
          <a:xfrm>
            <a:off x="5708658" y="4166500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:/temp/</a:t>
            </a:r>
            <a:r>
              <a:rPr lang="en-US" altLang="ja-JP" spc="150" dirty="0">
                <a:solidFill>
                  <a:schemeClr val="accent1">
                    <a:lumMod val="50000"/>
                  </a:schemeClr>
                </a:solidFill>
              </a:rPr>
              <a:t>%00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3549D5-12C7-4C48-9811-DC55C4C360D9}"/>
              </a:ext>
            </a:extLst>
          </p:cNvPr>
          <p:cNvCxnSpPr>
            <a:cxnSpLocks/>
          </p:cNvCxnSpPr>
          <p:nvPr/>
        </p:nvCxnSpPr>
        <p:spPr>
          <a:xfrm flipH="1" flipV="1">
            <a:off x="2339752" y="4652853"/>
            <a:ext cx="4384596" cy="1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0E85FE3-2FE9-8E42-A3FA-4BE154515910}"/>
              </a:ext>
            </a:extLst>
          </p:cNvPr>
          <p:cNvSpPr txBox="1"/>
          <p:nvPr/>
        </p:nvSpPr>
        <p:spPr>
          <a:xfrm>
            <a:off x="7338209" y="451417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30℃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5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C3BED-7D26-2A40-9E43-D823FD05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型通信（方法２）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93AB04-BD33-A649-A740-B9BDD06C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情報の名前を指定した</a:t>
            </a:r>
            <a:r>
              <a:rPr kumimoji="1" lang="en-US" altLang="ja-JP" dirty="0"/>
              <a:t>Pull</a:t>
            </a:r>
            <a:r>
              <a:rPr kumimoji="1" lang="ja-JP" altLang="en-US"/>
              <a:t>型通信</a:t>
            </a:r>
            <a:endParaRPr kumimoji="1" lang="en-US" altLang="ja-JP" dirty="0"/>
          </a:p>
          <a:p>
            <a:pPr lvl="1"/>
            <a:r>
              <a:rPr kumimoji="1" lang="ja-JP" altLang="en-US"/>
              <a:t>ネットワーク内のキャッシュから</a:t>
            </a:r>
            <a:r>
              <a:rPr kumimoji="1" lang="ja-JP" altLang="en-US">
                <a:solidFill>
                  <a:srgbClr val="FF0000"/>
                </a:solidFill>
              </a:rPr>
              <a:t>データを引き出すネットワーク機能</a:t>
            </a:r>
            <a:r>
              <a:rPr kumimoji="1" lang="ja-JP" altLang="en-US"/>
              <a:t>と捉えることができる</a:t>
            </a:r>
            <a:endParaRPr kumimoji="1" lang="en-US" altLang="ja-JP" dirty="0"/>
          </a:p>
          <a:p>
            <a:r>
              <a:rPr kumimoji="1" lang="ja-JP" altLang="en-US"/>
              <a:t>方法２：</a:t>
            </a:r>
            <a:endParaRPr kumimoji="1" lang="en-US" altLang="ja-JP" dirty="0"/>
          </a:p>
          <a:p>
            <a:pPr lvl="1"/>
            <a:r>
              <a:rPr lang="ja-JP" altLang="en-US"/>
              <a:t>ネットワークにデータをキャッシュさせる</a:t>
            </a:r>
            <a:r>
              <a:rPr lang="en-US" altLang="ja-JP" dirty="0">
                <a:solidFill>
                  <a:srgbClr val="FF0000"/>
                </a:solidFill>
              </a:rPr>
              <a:t>Push</a:t>
            </a:r>
            <a:r>
              <a:rPr lang="ja-JP" altLang="en-US">
                <a:solidFill>
                  <a:srgbClr val="FF0000"/>
                </a:solidFill>
              </a:rPr>
              <a:t>機能をネットワーク機能として定義し名前で呼び出す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080DB9-DCD2-864F-BD37-9E938D64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D170E-F171-7544-8534-F76E2C0B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06D32-2396-1943-8C4B-F822818E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087BEF-A261-794B-A710-426F32F8F9EE}"/>
              </a:ext>
            </a:extLst>
          </p:cNvPr>
          <p:cNvSpPr txBox="1"/>
          <p:nvPr/>
        </p:nvSpPr>
        <p:spPr>
          <a:xfrm>
            <a:off x="865189" y="4193316"/>
            <a:ext cx="317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:/temp/%00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B50D704-F3A9-4D4D-8D11-AA54C7699E6D}"/>
              </a:ext>
            </a:extLst>
          </p:cNvPr>
          <p:cNvSpPr txBox="1"/>
          <p:nvPr/>
        </p:nvSpPr>
        <p:spPr>
          <a:xfrm>
            <a:off x="6172198" y="4273984"/>
            <a:ext cx="288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Data: </a:t>
            </a:r>
            <a:r>
              <a:rPr kumimoji="1" lang="en-US" altLang="ja-JP" spc="150" dirty="0" err="1">
                <a:solidFill>
                  <a:schemeClr val="accent2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:/temp</a:t>
            </a:r>
            <a:r>
              <a:rPr lang="en-US" altLang="ja-JP" spc="150" dirty="0">
                <a:solidFill>
                  <a:schemeClr val="accent2">
                    <a:lumMod val="50000"/>
                  </a:schemeClr>
                </a:solidFill>
              </a:rPr>
              <a:t>/%00</a:t>
            </a:r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CCC4B3-F518-074E-824D-15ED86F0278F}"/>
              </a:ext>
            </a:extLst>
          </p:cNvPr>
          <p:cNvCxnSpPr>
            <a:cxnSpLocks/>
          </p:cNvCxnSpPr>
          <p:nvPr/>
        </p:nvCxnSpPr>
        <p:spPr>
          <a:xfrm flipV="1">
            <a:off x="2877969" y="4686688"/>
            <a:ext cx="3592507" cy="9009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4DB85BC-586A-E04D-8108-D730B2D84A2B}"/>
              </a:ext>
            </a:extLst>
          </p:cNvPr>
          <p:cNvCxnSpPr>
            <a:cxnSpLocks/>
          </p:cNvCxnSpPr>
          <p:nvPr/>
        </p:nvCxnSpPr>
        <p:spPr>
          <a:xfrm flipH="1" flipV="1">
            <a:off x="3014092" y="4974720"/>
            <a:ext cx="3592507" cy="9009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E459EA5-62C4-004F-80BD-F39369A8B02C}"/>
              </a:ext>
            </a:extLst>
          </p:cNvPr>
          <p:cNvSpPr txBox="1"/>
          <p:nvPr/>
        </p:nvSpPr>
        <p:spPr>
          <a:xfrm>
            <a:off x="5052026" y="395881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sp>
        <p:nvSpPr>
          <p:cNvPr id="47" name="フローチャート: 書類 46">
            <a:extLst>
              <a:ext uri="{FF2B5EF4-FFF2-40B4-BE49-F238E27FC236}">
                <a16:creationId xmlns:a16="http://schemas.microsoft.com/office/drawing/2014/main" id="{559E256F-40BB-7346-9537-9416C1C20225}"/>
              </a:ext>
            </a:extLst>
          </p:cNvPr>
          <p:cNvSpPr/>
          <p:nvPr/>
        </p:nvSpPr>
        <p:spPr>
          <a:xfrm>
            <a:off x="6686500" y="3822592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D4871A0-EC94-E541-A621-B765A49FD707}"/>
              </a:ext>
            </a:extLst>
          </p:cNvPr>
          <p:cNvSpPr txBox="1"/>
          <p:nvPr/>
        </p:nvSpPr>
        <p:spPr>
          <a:xfrm>
            <a:off x="3635896" y="3452788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Interest: </a:t>
            </a:r>
            <a:r>
              <a:rPr kumimoji="1" lang="en-US" altLang="ja-JP" spc="150" dirty="0" err="1">
                <a:solidFill>
                  <a:schemeClr val="accent1">
                    <a:lumMod val="50000"/>
                  </a:schemeClr>
                </a:solidFill>
              </a:rPr>
              <a:t>ccnx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:/</a:t>
            </a:r>
            <a:r>
              <a:rPr kumimoji="1" lang="ja-JP" altLang="en-US" spc="150">
                <a:solidFill>
                  <a:schemeClr val="accent1">
                    <a:lumMod val="50000"/>
                  </a:schemeClr>
                </a:solidFill>
              </a:rPr>
              <a:t>ファンクション名</a:t>
            </a:r>
            <a:r>
              <a:rPr kumimoji="1" lang="en-US" altLang="ja-JP" spc="15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kumimoji="1" lang="ja-JP" altLang="en-US" spc="150">
                <a:solidFill>
                  <a:schemeClr val="accent1">
                    <a:lumMod val="50000"/>
                  </a:schemeClr>
                </a:solidFill>
              </a:rPr>
              <a:t>パラメータ</a:t>
            </a:r>
            <a:endParaRPr kumimoji="1" lang="ja-JP" altLang="en-US" spc="15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D743356-CF0D-4749-9AA5-D6C3937C0827}"/>
              </a:ext>
            </a:extLst>
          </p:cNvPr>
          <p:cNvCxnSpPr>
            <a:cxnSpLocks/>
          </p:cNvCxnSpPr>
          <p:nvPr/>
        </p:nvCxnSpPr>
        <p:spPr>
          <a:xfrm flipH="1" flipV="1">
            <a:off x="3086100" y="3966608"/>
            <a:ext cx="3592507" cy="9009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F98B60-1C83-674B-ABC4-3EA9F59434F0}"/>
              </a:ext>
            </a:extLst>
          </p:cNvPr>
          <p:cNvSpPr txBox="1"/>
          <p:nvPr/>
        </p:nvSpPr>
        <p:spPr>
          <a:xfrm>
            <a:off x="4670276" y="43266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 dirty="0">
                <a:solidFill>
                  <a:schemeClr val="accent1"/>
                </a:solidFill>
              </a:rPr>
              <a:t>②</a:t>
            </a:r>
            <a:endParaRPr kumimoji="1" lang="ja-JP" altLang="en-US" spc="150" dirty="0">
              <a:solidFill>
                <a:schemeClr val="accent1"/>
              </a:solidFill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2FA25B4-F365-1844-90DD-81FC0915B4A6}"/>
              </a:ext>
            </a:extLst>
          </p:cNvPr>
          <p:cNvGrpSpPr/>
          <p:nvPr/>
        </p:nvGrpSpPr>
        <p:grpSpPr>
          <a:xfrm>
            <a:off x="7385181" y="5487839"/>
            <a:ext cx="1402963" cy="757470"/>
            <a:chOff x="6625418" y="5301209"/>
            <a:chExt cx="1402963" cy="757470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E5C3FDC1-E609-6E49-9F94-6B209AE41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8EB551EE-87C7-6E4D-BD33-2CA49C71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4A5552CC-D978-264B-8C70-27E896644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6713894" y="5231191"/>
            <a:ext cx="656723" cy="656723"/>
          </a:xfrm>
          <a:prstGeom prst="rect">
            <a:avLst/>
          </a:prstGeom>
        </p:spPr>
      </p:pic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D2FED431-ABCF-F148-A733-68F911EBC1EB}"/>
              </a:ext>
            </a:extLst>
          </p:cNvPr>
          <p:cNvGrpSpPr/>
          <p:nvPr/>
        </p:nvGrpSpPr>
        <p:grpSpPr>
          <a:xfrm>
            <a:off x="571002" y="5300645"/>
            <a:ext cx="972048" cy="909067"/>
            <a:chOff x="1259632" y="5157192"/>
            <a:chExt cx="972048" cy="909067"/>
          </a:xfrm>
        </p:grpSpPr>
        <p:pic>
          <p:nvPicPr>
            <p:cNvPr id="56" name="グラフィックス 55">
              <a:extLst>
                <a:ext uri="{FF2B5EF4-FFF2-40B4-BE49-F238E27FC236}">
                  <a16:creationId xmlns:a16="http://schemas.microsoft.com/office/drawing/2014/main" id="{D363F844-D431-C047-8156-35D4628FE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57" name="グラフィックス 56">
              <a:extLst>
                <a:ext uri="{FF2B5EF4-FFF2-40B4-BE49-F238E27FC236}">
                  <a16:creationId xmlns:a16="http://schemas.microsoft.com/office/drawing/2014/main" id="{90C86C99-D1D2-3649-98F2-318D02E91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D8643A1D-AE48-5F40-8BE2-2AE4F622B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1234287" y="4788313"/>
            <a:ext cx="656723" cy="656723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E78CF04-559D-2347-8F9A-2594405E7FD7}"/>
              </a:ext>
            </a:extLst>
          </p:cNvPr>
          <p:cNvSpPr txBox="1"/>
          <p:nvPr/>
        </p:nvSpPr>
        <p:spPr>
          <a:xfrm>
            <a:off x="535614" y="62154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サーバ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0F9F88D-5729-3748-BAF2-DF637840A5EA}"/>
              </a:ext>
            </a:extLst>
          </p:cNvPr>
          <p:cNvSpPr txBox="1"/>
          <p:nvPr/>
        </p:nvSpPr>
        <p:spPr>
          <a:xfrm>
            <a:off x="7352738" y="626751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 dirty="0"/>
              <a:t>センサー</a:t>
            </a:r>
          </a:p>
        </p:txBody>
      </p:sp>
      <p:sp>
        <p:nvSpPr>
          <p:cNvPr id="61" name="フローチャート: 書類 60">
            <a:extLst>
              <a:ext uri="{FF2B5EF4-FFF2-40B4-BE49-F238E27FC236}">
                <a16:creationId xmlns:a16="http://schemas.microsoft.com/office/drawing/2014/main" id="{A69DDFDD-E149-294E-8798-707F06989883}"/>
              </a:ext>
            </a:extLst>
          </p:cNvPr>
          <p:cNvSpPr/>
          <p:nvPr/>
        </p:nvSpPr>
        <p:spPr>
          <a:xfrm>
            <a:off x="2174586" y="4522295"/>
            <a:ext cx="585113" cy="400746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フローチャート: 書類 61">
            <a:extLst>
              <a:ext uri="{FF2B5EF4-FFF2-40B4-BE49-F238E27FC236}">
                <a16:creationId xmlns:a16="http://schemas.microsoft.com/office/drawing/2014/main" id="{D445E3EE-DCF1-0A44-938B-7A6373CBA70E}"/>
              </a:ext>
            </a:extLst>
          </p:cNvPr>
          <p:cNvSpPr/>
          <p:nvPr/>
        </p:nvSpPr>
        <p:spPr>
          <a:xfrm>
            <a:off x="6739616" y="4777841"/>
            <a:ext cx="585113" cy="400746"/>
          </a:xfrm>
          <a:prstGeom prst="flowChartDocumen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B4D0FD7-3A20-5F46-8034-0432355365EA}"/>
              </a:ext>
            </a:extLst>
          </p:cNvPr>
          <p:cNvSpPr txBox="1"/>
          <p:nvPr/>
        </p:nvSpPr>
        <p:spPr>
          <a:xfrm>
            <a:off x="7352738" y="476638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kumimoji="1" lang="ja-JP" altLang="en-US" spc="150">
                <a:solidFill>
                  <a:schemeClr val="accent2">
                    <a:lumMod val="50000"/>
                  </a:schemeClr>
                </a:solidFill>
              </a:rPr>
              <a:t>℃</a:t>
            </a:r>
            <a:endParaRPr kumimoji="1" lang="ja-JP" altLang="en-US" spc="1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矢印: 右 36">
            <a:extLst>
              <a:ext uri="{FF2B5EF4-FFF2-40B4-BE49-F238E27FC236}">
                <a16:creationId xmlns:a16="http://schemas.microsoft.com/office/drawing/2014/main" id="{B362AA30-EB88-604D-A47A-B17A50806815}"/>
              </a:ext>
            </a:extLst>
          </p:cNvPr>
          <p:cNvSpPr/>
          <p:nvPr/>
        </p:nvSpPr>
        <p:spPr>
          <a:xfrm>
            <a:off x="1706534" y="5696645"/>
            <a:ext cx="936104" cy="811512"/>
          </a:xfrm>
          <a:prstGeom prst="rightArrow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9ECD49C-59B3-E44C-A128-934F4A998313}"/>
              </a:ext>
            </a:extLst>
          </p:cNvPr>
          <p:cNvSpPr/>
          <p:nvPr/>
        </p:nvSpPr>
        <p:spPr>
          <a:xfrm>
            <a:off x="2741833" y="5756584"/>
            <a:ext cx="3936774" cy="703811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spc="150">
                <a:solidFill>
                  <a:schemeClr val="bg1"/>
                </a:solidFill>
              </a:rPr>
              <a:t>実際に</a:t>
            </a:r>
            <a:r>
              <a:rPr lang="ja-JP" altLang="en-US" sz="2400" spc="150">
                <a:solidFill>
                  <a:schemeClr val="bg1"/>
                </a:solidFill>
              </a:rPr>
              <a:t>作成し</a:t>
            </a:r>
            <a:r>
              <a:rPr kumimoji="1" lang="ja-JP" altLang="en-US" sz="2400" spc="150">
                <a:solidFill>
                  <a:schemeClr val="bg1"/>
                </a:solidFill>
              </a:rPr>
              <a:t>よう</a:t>
            </a:r>
            <a:r>
              <a:rPr kumimoji="1" lang="ja-JP" altLang="en-US" sz="2400" spc="150" dirty="0"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C54E70A-B354-E145-897A-1AF9ED0C09C7}"/>
              </a:ext>
            </a:extLst>
          </p:cNvPr>
          <p:cNvSpPr txBox="1"/>
          <p:nvPr/>
        </p:nvSpPr>
        <p:spPr>
          <a:xfrm>
            <a:off x="4681091" y="49766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>
                <a:solidFill>
                  <a:schemeClr val="accent2"/>
                </a:solidFill>
              </a:rPr>
              <a:t>③</a:t>
            </a:r>
            <a:endParaRPr kumimoji="1" lang="ja-JP" altLang="en-US" spc="1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4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1EDA3-DACB-4F67-A619-D53E726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ネットワーク機能呼び出し</a:t>
            </a:r>
            <a:br>
              <a:rPr lang="en-US" altLang="ja-JP" dirty="0"/>
            </a:br>
            <a:r>
              <a:rPr lang="ja-JP" altLang="en-US"/>
              <a:t> </a:t>
            </a:r>
            <a:r>
              <a:rPr lang="en-US" altLang="ja-JP" dirty="0"/>
              <a:t>Practice</a:t>
            </a:r>
            <a:r>
              <a:rPr lang="ja-JP" altLang="en-US" dirty="0"/>
              <a:t>（１）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384992-8575-4843-83A7-84B951A3C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Push</a:t>
            </a:r>
            <a:r>
              <a:rPr lang="ja-JP" altLang="en-US"/>
              <a:t>型通信基本</a:t>
            </a:r>
            <a:r>
              <a:rPr kumimoji="1" lang="ja-JP" altLang="en-US"/>
              <a:t>編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F6B5E-8B77-420D-AA87-C0B0DA56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95BCF4-66FE-4FAA-A448-1322D3A4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</p:spTree>
    <p:extLst>
      <p:ext uri="{BB962C8B-B14F-4D97-AF65-F5344CB8AC3E}">
        <p14:creationId xmlns:p14="http://schemas.microsoft.com/office/powerpoint/2010/main" val="248051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FE261-33B3-F14E-B82A-3097318B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49267"/>
            <a:ext cx="7445444" cy="712733"/>
          </a:xfrm>
        </p:spPr>
        <p:txBody>
          <a:bodyPr>
            <a:normAutofit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 </a:t>
            </a:r>
            <a:r>
              <a:rPr lang="ja-JP" altLang="en-US"/>
              <a:t>全体図</a:t>
            </a:r>
            <a:r>
              <a:rPr lang="en-US" altLang="ja-JP" dirty="0"/>
              <a:t>(</a:t>
            </a:r>
            <a:r>
              <a:rPr lang="ja-JP" altLang="en-US"/>
              <a:t>方法２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8E990-A19F-2947-B69B-E7014BBA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7886700" cy="2117635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/>
              <a:t>ゴール：</a:t>
            </a:r>
            <a:endParaRPr lang="en-US" altLang="ja-JP" dirty="0"/>
          </a:p>
          <a:p>
            <a:pPr marL="342900" lvl="1" indent="0">
              <a:buNone/>
            </a:pPr>
            <a:r>
              <a:rPr lang="ja-JP" altLang="en-US">
                <a:solidFill>
                  <a:srgbClr val="0070C0"/>
                </a:solidFill>
              </a:rPr>
              <a:t>①</a:t>
            </a:r>
            <a:r>
              <a:rPr lang="en-US" altLang="ja-JP" dirty="0"/>
              <a:t> </a:t>
            </a:r>
            <a:r>
              <a:rPr lang="ja-JP" altLang="en-US"/>
              <a:t>センサー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1)</a:t>
            </a:r>
            <a:r>
              <a:rPr lang="ja-JP" altLang="en-US"/>
              <a:t>は、</a:t>
            </a:r>
            <a:r>
              <a:rPr lang="en-US" altLang="ja-JP" dirty="0"/>
              <a:t>PUSH</a:t>
            </a:r>
            <a:r>
              <a:rPr lang="ja-JP" altLang="en-US"/>
              <a:t>イベントをネットワーク機能として呼び出すための</a:t>
            </a:r>
            <a:r>
              <a:rPr lang="en-US" altLang="ja-JP" dirty="0"/>
              <a:t>Interest</a:t>
            </a:r>
            <a:r>
              <a:rPr lang="ja-JP" altLang="en-US"/>
              <a:t>を送信し、</a:t>
            </a:r>
            <a:endParaRPr lang="en-US" altLang="ja-JP" dirty="0"/>
          </a:p>
          <a:p>
            <a:pPr marL="342900" lvl="1" indent="0">
              <a:buNone/>
            </a:pPr>
            <a:r>
              <a:rPr lang="en-US" altLang="ja-JP" dirty="0">
                <a:solidFill>
                  <a:srgbClr val="0070C0"/>
                </a:solidFill>
              </a:rPr>
              <a:t>②</a:t>
            </a:r>
            <a:r>
              <a:rPr lang="en-US" altLang="ja-JP" dirty="0"/>
              <a:t> </a:t>
            </a:r>
            <a:r>
              <a:rPr lang="ja-JP" altLang="en-US"/>
              <a:t>サーバー</a:t>
            </a:r>
            <a:r>
              <a:rPr lang="en-US" altLang="ja-JP" dirty="0"/>
              <a:t>(</a:t>
            </a:r>
            <a:r>
              <a:rPr lang="ja-JP" altLang="en-US"/>
              <a:t>コンテナ</a:t>
            </a:r>
            <a:r>
              <a:rPr lang="en-US" altLang="ja-JP" dirty="0"/>
              <a:t>2)</a:t>
            </a:r>
            <a:r>
              <a:rPr lang="ja-JP" altLang="en-US"/>
              <a:t>は、指定された名前を使って</a:t>
            </a:r>
            <a:r>
              <a:rPr lang="en-US" altLang="ja-JP" dirty="0"/>
              <a:t>Interest</a:t>
            </a:r>
            <a:r>
              <a:rPr lang="ja-JP" altLang="en-US"/>
              <a:t>をセンサーに送信し、</a:t>
            </a:r>
            <a:endParaRPr lang="en-US" altLang="ja-JP" dirty="0"/>
          </a:p>
          <a:p>
            <a:pPr marL="342900" lvl="1" indent="0">
              <a:buNone/>
            </a:pPr>
            <a:r>
              <a:rPr lang="ja-JP" altLang="en-US">
                <a:solidFill>
                  <a:srgbClr val="C00000"/>
                </a:solidFill>
              </a:rPr>
              <a:t>③</a:t>
            </a:r>
            <a:r>
              <a:rPr lang="en-US" altLang="ja-JP" dirty="0"/>
              <a:t> </a:t>
            </a:r>
            <a:r>
              <a:rPr lang="ja-JP" altLang="en-US"/>
              <a:t>センサーは、該当するデータ</a:t>
            </a:r>
            <a:r>
              <a:rPr lang="en-US" altLang="ja-JP" dirty="0"/>
              <a:t>(</a:t>
            </a:r>
            <a:r>
              <a:rPr lang="ja-JP" altLang="en-US"/>
              <a:t>文字列</a:t>
            </a:r>
            <a:r>
              <a:rPr lang="en-US" altLang="ja-JP" dirty="0"/>
              <a:t>: 30 degree </a:t>
            </a:r>
            <a:r>
              <a:rPr lang="en-US" altLang="ja-JP" dirty="0" err="1"/>
              <a:t>celsius</a:t>
            </a:r>
            <a:r>
              <a:rPr lang="en-US" altLang="ja-JP" dirty="0"/>
              <a:t>)</a:t>
            </a:r>
            <a:r>
              <a:rPr lang="ja-JP" altLang="en-US"/>
              <a:t>をサーバに送信する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DAE19-ACF0-B344-91F9-70216CBD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1F8C5E-B211-0449-9331-238969B6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CD1AEE-8833-A54D-BFA6-1673E70D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541EFC-5C4A-0D43-AE84-8F9EA7B8BC57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E2D7706-32E1-1347-A7AB-97F423D447C9}"/>
              </a:ext>
            </a:extLst>
          </p:cNvPr>
          <p:cNvSpPr/>
          <p:nvPr/>
        </p:nvSpPr>
        <p:spPr>
          <a:xfrm>
            <a:off x="251520" y="3573015"/>
            <a:ext cx="3744415" cy="2915327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dirty="0"/>
              <a:t>     </a:t>
            </a:r>
            <a:endParaRPr kumimoji="1" lang="ja-JP" altLang="en-US" sz="28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8983466-4F72-0947-83A0-F75B91BF33EF}"/>
              </a:ext>
            </a:extLst>
          </p:cNvPr>
          <p:cNvSpPr/>
          <p:nvPr/>
        </p:nvSpPr>
        <p:spPr>
          <a:xfrm>
            <a:off x="4822834" y="3578486"/>
            <a:ext cx="4006841" cy="2909855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dirty="0"/>
              <a:t>     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B7F0A9-5B00-6945-BD24-063917DE28D3}"/>
              </a:ext>
            </a:extLst>
          </p:cNvPr>
          <p:cNvSpPr txBox="1"/>
          <p:nvPr/>
        </p:nvSpPr>
        <p:spPr>
          <a:xfrm>
            <a:off x="990948" y="3361281"/>
            <a:ext cx="15999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push-server</a:t>
            </a:r>
            <a:endParaRPr kumimoji="1" lang="ja-JP" altLang="en-US" spc="1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E82FBC-505C-C54A-AD8B-3E491863B42E}"/>
              </a:ext>
            </a:extLst>
          </p:cNvPr>
          <p:cNvSpPr txBox="1"/>
          <p:nvPr/>
        </p:nvSpPr>
        <p:spPr>
          <a:xfrm>
            <a:off x="5824688" y="3361281"/>
            <a:ext cx="2020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push-consumer</a:t>
            </a:r>
            <a:endParaRPr kumimoji="1" lang="ja-JP" altLang="en-US" spc="1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916FAE-B958-DA4D-9CDF-D78B1AC130E6}"/>
              </a:ext>
            </a:extLst>
          </p:cNvPr>
          <p:cNvSpPr txBox="1"/>
          <p:nvPr/>
        </p:nvSpPr>
        <p:spPr>
          <a:xfrm>
            <a:off x="1303020" y="3013163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10.0.1.10</a:t>
            </a:r>
            <a:endParaRPr kumimoji="1" lang="ja-JP" altLang="en-US" spc="1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EBE61C2-4691-B546-AC96-2AA614109E4F}"/>
              </a:ext>
            </a:extLst>
          </p:cNvPr>
          <p:cNvSpPr txBox="1"/>
          <p:nvPr/>
        </p:nvSpPr>
        <p:spPr>
          <a:xfrm>
            <a:off x="6197065" y="302325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pc="150" dirty="0"/>
              <a:t>10</a:t>
            </a:r>
            <a:r>
              <a:rPr kumimoji="1" lang="en-US" altLang="ja-JP" spc="150" dirty="0"/>
              <a:t>.0.1.100</a:t>
            </a:r>
            <a:endParaRPr kumimoji="1" lang="ja-JP" altLang="en-US" spc="150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C6E9487-4640-CF4D-8CBA-A2B146F4EBA5}"/>
              </a:ext>
            </a:extLst>
          </p:cNvPr>
          <p:cNvGrpSpPr/>
          <p:nvPr/>
        </p:nvGrpSpPr>
        <p:grpSpPr>
          <a:xfrm>
            <a:off x="142626" y="5579276"/>
            <a:ext cx="972048" cy="909067"/>
            <a:chOff x="1259632" y="5157192"/>
            <a:chExt cx="972048" cy="909067"/>
          </a:xfrm>
        </p:grpSpPr>
        <p:pic>
          <p:nvPicPr>
            <p:cNvPr id="16" name="グラフィックス 15">
              <a:extLst>
                <a:ext uri="{FF2B5EF4-FFF2-40B4-BE49-F238E27FC236}">
                  <a16:creationId xmlns:a16="http://schemas.microsoft.com/office/drawing/2014/main" id="{7EF5E111-92FE-F64C-9CB4-1F6BF0368E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110" t="11374" r="14889" b="16014"/>
            <a:stretch/>
          </p:blipFill>
          <p:spPr>
            <a:xfrm>
              <a:off x="1691680" y="5157192"/>
              <a:ext cx="540000" cy="792000"/>
            </a:xfrm>
            <a:prstGeom prst="rect">
              <a:avLst/>
            </a:prstGeom>
          </p:spPr>
        </p:pic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9A400DB9-F7B9-0D4F-931A-3C65FA26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259632" y="5373216"/>
              <a:ext cx="629122" cy="693043"/>
            </a:xfrm>
            <a:prstGeom prst="rect">
              <a:avLst/>
            </a:prstGeom>
            <a:effectLst>
              <a:outerShdw dist="25400" dir="18000000" sx="103000" sy="103000" rotWithShape="0">
                <a:schemeClr val="bg1"/>
              </a:outerShdw>
            </a:effectLst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E0DEDE9-D4AB-434F-A0C5-3CD3606A851C}"/>
              </a:ext>
            </a:extLst>
          </p:cNvPr>
          <p:cNvGrpSpPr/>
          <p:nvPr/>
        </p:nvGrpSpPr>
        <p:grpSpPr>
          <a:xfrm>
            <a:off x="7598411" y="5613806"/>
            <a:ext cx="1402963" cy="757470"/>
            <a:chOff x="6625418" y="5301209"/>
            <a:chExt cx="1402963" cy="75747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535B73B-8FC7-F245-AE86-8173483C1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418" y="5301209"/>
              <a:ext cx="887898" cy="757470"/>
            </a:xfrm>
            <a:prstGeom prst="rect">
              <a:avLst/>
            </a:prstGeom>
          </p:spPr>
        </p:pic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3FB7B4BD-4F03-F848-8321-E1F9FB553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52317" y="5301209"/>
              <a:ext cx="576064" cy="576064"/>
            </a:xfrm>
            <a:prstGeom prst="rect">
              <a:avLst/>
            </a:prstGeom>
          </p:spPr>
        </p:pic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015B18-A4B4-3C4D-84C0-6A58A5019AD0}"/>
              </a:ext>
            </a:extLst>
          </p:cNvPr>
          <p:cNvSpPr txBox="1"/>
          <p:nvPr/>
        </p:nvSpPr>
        <p:spPr>
          <a:xfrm>
            <a:off x="1094902" y="5834688"/>
            <a:ext cx="2137285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FFFF"/>
                </a:solidFill>
              </a:rPr>
              <a:t>Cache</a:t>
            </a:r>
            <a:r>
              <a:rPr lang="en-US" altLang="ja-JP" sz="1400" dirty="0">
                <a:solidFill>
                  <a:srgbClr val="FFFFFF"/>
                </a:solidFill>
              </a:rPr>
              <a:t> </a:t>
            </a:r>
          </a:p>
          <a:p>
            <a:r>
              <a:rPr lang="en-US" altLang="ja-JP" sz="1400" dirty="0">
                <a:solidFill>
                  <a:srgbClr val="FFFFFF"/>
                </a:solidFill>
              </a:rPr>
              <a:t>(</a:t>
            </a:r>
            <a:r>
              <a:rPr lang="en-US" altLang="ja-JP" sz="1400" dirty="0" err="1">
                <a:solidFill>
                  <a:srgbClr val="FFFFFF"/>
                </a:solidFill>
              </a:rPr>
              <a:t>csmgrd</a:t>
            </a:r>
            <a:r>
              <a:rPr lang="en-US" altLang="ja-JP" sz="1400" dirty="0">
                <a:solidFill>
                  <a:srgbClr val="FFFFFF"/>
                </a:solidFill>
              </a:rPr>
              <a:t> </a:t>
            </a:r>
            <a:r>
              <a:rPr kumimoji="1" lang="en-US" altLang="ja-JP" sz="1400" dirty="0">
                <a:solidFill>
                  <a:srgbClr val="FFFFFF"/>
                </a:solidFill>
              </a:rPr>
              <a:t>or </a:t>
            </a:r>
            <a:r>
              <a:rPr lang="en-US" altLang="ja-JP" sz="1400" dirty="0">
                <a:solidFill>
                  <a:srgbClr val="FFFFFF"/>
                </a:solidFill>
              </a:rPr>
              <a:t> local-cache)</a:t>
            </a:r>
            <a:endParaRPr kumimoji="1" lang="en-US" altLang="ja-JP" sz="1400" dirty="0">
              <a:solidFill>
                <a:srgbClr val="FFFFFF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5D6231C-6775-AF4F-BBDF-4B2FF3A583DB}"/>
              </a:ext>
            </a:extLst>
          </p:cNvPr>
          <p:cNvSpPr/>
          <p:nvPr/>
        </p:nvSpPr>
        <p:spPr>
          <a:xfrm>
            <a:off x="2326351" y="4058537"/>
            <a:ext cx="1395056" cy="14730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 err="1">
                <a:solidFill>
                  <a:schemeClr val="bg1"/>
                </a:solidFill>
              </a:rPr>
              <a:t>Cefnetd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3952304-C216-1743-A775-08064250C262}"/>
              </a:ext>
            </a:extLst>
          </p:cNvPr>
          <p:cNvSpPr/>
          <p:nvPr/>
        </p:nvSpPr>
        <p:spPr>
          <a:xfrm>
            <a:off x="359197" y="4077464"/>
            <a:ext cx="1510953" cy="140679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Push-</a:t>
            </a:r>
          </a:p>
          <a:p>
            <a:pPr algn="ctr"/>
            <a:r>
              <a:rPr lang="en-US" altLang="ja-JP" spc="150" dirty="0" err="1">
                <a:solidFill>
                  <a:schemeClr val="bg1"/>
                </a:solidFill>
              </a:rPr>
              <a:t>Server.py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D976628-A227-4B41-9D37-F6524A0F5403}"/>
              </a:ext>
            </a:extLst>
          </p:cNvPr>
          <p:cNvSpPr/>
          <p:nvPr/>
        </p:nvSpPr>
        <p:spPr>
          <a:xfrm>
            <a:off x="4941280" y="4046850"/>
            <a:ext cx="1395056" cy="153634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pc="150" dirty="0" err="1">
                <a:solidFill>
                  <a:schemeClr val="bg1"/>
                </a:solidFill>
              </a:rPr>
              <a:t>Cefnetd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6EBAAEA-67EC-D74D-8A10-803B3A4ACB58}"/>
              </a:ext>
            </a:extLst>
          </p:cNvPr>
          <p:cNvSpPr/>
          <p:nvPr/>
        </p:nvSpPr>
        <p:spPr>
          <a:xfrm>
            <a:off x="6904567" y="4070395"/>
            <a:ext cx="1739399" cy="146115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pc="150" dirty="0">
                <a:solidFill>
                  <a:schemeClr val="bg1"/>
                </a:solidFill>
              </a:rPr>
              <a:t>Push-</a:t>
            </a:r>
          </a:p>
          <a:p>
            <a:pPr algn="ctr"/>
            <a:r>
              <a:rPr lang="en-US" altLang="ja-JP" spc="150" dirty="0" err="1">
                <a:solidFill>
                  <a:schemeClr val="bg1"/>
                </a:solidFill>
              </a:rPr>
              <a:t>Consumer.py</a:t>
            </a:r>
            <a:endParaRPr kumimoji="1" lang="ja-JP" altLang="en-US" spc="150" dirty="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ACFE2B3-B373-B644-915F-EA9B55C2E6E5}"/>
              </a:ext>
            </a:extLst>
          </p:cNvPr>
          <p:cNvCxnSpPr>
            <a:cxnSpLocks/>
          </p:cNvCxnSpPr>
          <p:nvPr/>
        </p:nvCxnSpPr>
        <p:spPr>
          <a:xfrm flipH="1">
            <a:off x="1889975" y="4198418"/>
            <a:ext cx="4853718" cy="1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6A91647-737B-644F-B069-D2811B980B2F}"/>
              </a:ext>
            </a:extLst>
          </p:cNvPr>
          <p:cNvSpPr txBox="1"/>
          <p:nvPr/>
        </p:nvSpPr>
        <p:spPr>
          <a:xfrm>
            <a:off x="4140095" y="38290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 dirty="0">
                <a:solidFill>
                  <a:schemeClr val="accent1"/>
                </a:solidFill>
              </a:rPr>
              <a:t>①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EFF43AB-CE27-DF4A-A8B6-0140EE26CBBA}"/>
              </a:ext>
            </a:extLst>
          </p:cNvPr>
          <p:cNvCxnSpPr>
            <a:cxnSpLocks/>
          </p:cNvCxnSpPr>
          <p:nvPr/>
        </p:nvCxnSpPr>
        <p:spPr>
          <a:xfrm flipV="1">
            <a:off x="1982526" y="4639056"/>
            <a:ext cx="4843728" cy="11936"/>
          </a:xfrm>
          <a:prstGeom prst="straightConnector1">
            <a:avLst/>
          </a:prstGeom>
          <a:ln w="38100" cap="sq">
            <a:solidFill>
              <a:schemeClr val="accent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84F46A-E8E2-6E42-899C-B2F9E13D8E29}"/>
              </a:ext>
            </a:extLst>
          </p:cNvPr>
          <p:cNvSpPr txBox="1"/>
          <p:nvPr/>
        </p:nvSpPr>
        <p:spPr>
          <a:xfrm>
            <a:off x="4147079" y="43499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150">
                <a:solidFill>
                  <a:schemeClr val="accent1"/>
                </a:solidFill>
              </a:rPr>
              <a:t>②</a:t>
            </a:r>
            <a:endParaRPr kumimoji="1" lang="ja-JP" altLang="en-US" spc="150" dirty="0">
              <a:solidFill>
                <a:schemeClr val="accent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4B99457-CD66-5344-81B5-6E9DD391F630}"/>
              </a:ext>
            </a:extLst>
          </p:cNvPr>
          <p:cNvCxnSpPr>
            <a:cxnSpLocks/>
          </p:cNvCxnSpPr>
          <p:nvPr/>
        </p:nvCxnSpPr>
        <p:spPr>
          <a:xfrm flipH="1">
            <a:off x="1889975" y="5204840"/>
            <a:ext cx="4853718" cy="0"/>
          </a:xfrm>
          <a:prstGeom prst="straightConnector1">
            <a:avLst/>
          </a:prstGeom>
          <a:ln w="38100" cap="sq">
            <a:solidFill>
              <a:schemeClr val="accent2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F432E2C-D374-7D44-9ACB-BCA3E317AF28}"/>
              </a:ext>
            </a:extLst>
          </p:cNvPr>
          <p:cNvSpPr txBox="1"/>
          <p:nvPr/>
        </p:nvSpPr>
        <p:spPr>
          <a:xfrm>
            <a:off x="4133069" y="493242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pc="150">
                <a:solidFill>
                  <a:schemeClr val="accent2"/>
                </a:solidFill>
              </a:rPr>
              <a:t>③</a:t>
            </a:r>
            <a:endParaRPr kumimoji="1" lang="ja-JP" altLang="en-US" spc="1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83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4BA44-7F83-4540-926E-DFF0EBBA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</a:t>
            </a:r>
            <a:r>
              <a:rPr lang="ja-JP" altLang="en-US"/>
              <a:t>ネーミングルール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EC2B5-3EAB-2B46-8859-1CDEEEA0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19"/>
            <a:ext cx="7886700" cy="5795373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/>
              <a:t>下記は、２つのサンプルプログラム</a:t>
            </a:r>
            <a:r>
              <a:rPr lang="en-US" altLang="ja-JP" dirty="0"/>
              <a:t>(Push-</a:t>
            </a:r>
            <a:r>
              <a:rPr lang="en-US" altLang="ja-JP" dirty="0" err="1"/>
              <a:t>Server.py</a:t>
            </a:r>
            <a:r>
              <a:rPr lang="en-US" altLang="ja-JP" dirty="0"/>
              <a:t>, Push-</a:t>
            </a:r>
            <a:r>
              <a:rPr lang="en-US" altLang="ja-JP" dirty="0" err="1"/>
              <a:t>Consumer.py</a:t>
            </a:r>
            <a:r>
              <a:rPr lang="en-US" altLang="ja-JP" dirty="0"/>
              <a:t>)</a:t>
            </a:r>
            <a:r>
              <a:rPr lang="ja-JP" altLang="en-US"/>
              <a:t>で利用しているネーミングルール</a:t>
            </a:r>
            <a:endParaRPr kumimoji="1" lang="en-US" altLang="ja-JP" dirty="0"/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SF_abcdef</a:t>
            </a:r>
            <a:r>
              <a:rPr lang="en-US" altLang="ja-JP" dirty="0"/>
              <a:t>_/K/NAME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  <a:p>
            <a:pPr marL="342900" lvl="1" indent="0">
              <a:buNone/>
            </a:pPr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-15875">
              <a:buNone/>
            </a:pPr>
            <a:r>
              <a:rPr lang="ja-JP" altLang="en-US"/>
              <a:t>①</a:t>
            </a:r>
            <a:r>
              <a:rPr lang="ja-JP" altLang="en-US" b="1"/>
              <a:t>ネットワーク機能名</a:t>
            </a:r>
            <a:r>
              <a:rPr lang="en-US" altLang="ja-JP" b="1" dirty="0"/>
              <a:t>(_</a:t>
            </a:r>
            <a:r>
              <a:rPr lang="en-US" altLang="ja-JP" b="1" dirty="0" err="1"/>
              <a:t>SF_abcdef</a:t>
            </a:r>
            <a:r>
              <a:rPr lang="en-US" altLang="ja-JP" b="1" dirty="0"/>
              <a:t>_)</a:t>
            </a:r>
          </a:p>
          <a:p>
            <a:pPr marL="685800" lvl="1" indent="-342900"/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及び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Server.py</a:t>
            </a:r>
            <a:r>
              <a:rPr lang="ja-JP" altLang="en-US">
                <a:solidFill>
                  <a:srgbClr val="FF0000"/>
                </a:solidFill>
              </a:rPr>
              <a:t>にて定義している箇所を確認し、コメントアウトを削除しよう。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>
                <a:solidFill>
                  <a:srgbClr val="FF0000"/>
                </a:solidFill>
              </a:rPr>
              <a:t>先頭の</a:t>
            </a:r>
            <a:r>
              <a:rPr lang="en-US" altLang="ja-JP" dirty="0">
                <a:solidFill>
                  <a:srgbClr val="FF0000"/>
                </a:solidFill>
              </a:rPr>
              <a:t>#</a:t>
            </a:r>
            <a:r>
              <a:rPr lang="ja-JP" altLang="en-US">
                <a:solidFill>
                  <a:srgbClr val="FF0000"/>
                </a:solidFill>
              </a:rPr>
              <a:t>を削除する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ja-JP" dirty="0"/>
              <a:t>②</a:t>
            </a:r>
            <a:r>
              <a:rPr lang="ja-JP" altLang="en-US" b="1"/>
              <a:t>チャンク数</a:t>
            </a:r>
            <a:r>
              <a:rPr lang="en-US" altLang="ja-JP" b="1" dirty="0"/>
              <a:t>(K)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で定義している箇所を確認し、コメントアウトを削除しよう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③キャッシュさせたい</a:t>
            </a:r>
            <a:r>
              <a:rPr lang="ja-JP" altLang="en-US" b="1"/>
              <a:t>データの名前</a:t>
            </a:r>
            <a:r>
              <a:rPr lang="en-US" altLang="ja-JP" b="1" dirty="0"/>
              <a:t>(NAME)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にて定義している箇所を確認し、コメントアウトを削除しよう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センサーが</a:t>
            </a:r>
            <a:r>
              <a:rPr lang="en-US" altLang="ja-JP" dirty="0"/>
              <a:t>Push</a:t>
            </a:r>
            <a:r>
              <a:rPr lang="ja-JP" altLang="en-US"/>
              <a:t>機能を呼び出すために送信する</a:t>
            </a:r>
            <a:r>
              <a:rPr lang="en-US" altLang="ja-JP" dirty="0"/>
              <a:t>Interest</a:t>
            </a:r>
            <a:r>
              <a:rPr lang="ja-JP" altLang="en-US"/>
              <a:t>の名前は、サンプルコードそのままの場合、以下となる</a:t>
            </a:r>
            <a:endParaRPr lang="en-US" altLang="ja-JP" dirty="0"/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SF_abcdef</a:t>
            </a:r>
            <a:r>
              <a:rPr lang="en-US" altLang="ja-JP" dirty="0"/>
              <a:t>_/5/Current-Temp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0A373-22B4-8743-B89A-E4BAB5CE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58130-2BEA-0241-87DD-C2F0E8F2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F91F4-0F1E-7F49-AB17-C2335365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FB2625F4-29B1-FD44-80DF-8050079F9DBF}"/>
              </a:ext>
            </a:extLst>
          </p:cNvPr>
          <p:cNvSpPr/>
          <p:nvPr/>
        </p:nvSpPr>
        <p:spPr>
          <a:xfrm rot="16200000">
            <a:off x="2567376" y="1115149"/>
            <a:ext cx="150377" cy="1560630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3C6E1A-3C0E-9E4D-A2D4-31E5A08E27F5}"/>
              </a:ext>
            </a:extLst>
          </p:cNvPr>
          <p:cNvSpPr txBox="1"/>
          <p:nvPr/>
        </p:nvSpPr>
        <p:spPr>
          <a:xfrm>
            <a:off x="2425197" y="197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①</a:t>
            </a:r>
            <a:endParaRPr kumimoji="1" lang="ja-JP" altLang="en-US" spc="150" dirty="0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F9CF1FF2-2394-3B42-AD42-F4C952200F05}"/>
              </a:ext>
            </a:extLst>
          </p:cNvPr>
          <p:cNvSpPr/>
          <p:nvPr/>
        </p:nvSpPr>
        <p:spPr>
          <a:xfrm rot="16200000">
            <a:off x="3501176" y="1797790"/>
            <a:ext cx="150376" cy="231999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D4AE3-1730-704A-ABC5-8FB88FDB654E}"/>
              </a:ext>
            </a:extLst>
          </p:cNvPr>
          <p:cNvSpPr txBox="1"/>
          <p:nvPr/>
        </p:nvSpPr>
        <p:spPr>
          <a:xfrm>
            <a:off x="3378664" y="198050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pc="150"/>
              <a:t>②</a:t>
            </a:r>
            <a:endParaRPr kumimoji="1" lang="ja-JP" altLang="en-US" spc="150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8ACABA6D-021B-E542-BD1B-4B89FD807385}"/>
              </a:ext>
            </a:extLst>
          </p:cNvPr>
          <p:cNvSpPr/>
          <p:nvPr/>
        </p:nvSpPr>
        <p:spPr>
          <a:xfrm rot="16200000">
            <a:off x="4090789" y="1513989"/>
            <a:ext cx="150377" cy="812046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092826-AE67-4B47-82F7-927AC3C70A69}"/>
              </a:ext>
            </a:extLst>
          </p:cNvPr>
          <p:cNvSpPr txBox="1"/>
          <p:nvPr/>
        </p:nvSpPr>
        <p:spPr>
          <a:xfrm>
            <a:off x="3948610" y="19952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5635C1-9DB1-8B43-BCE4-94D058B6244E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03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4BA44-7F83-4540-926E-DFF0EBBA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ICN</a:t>
            </a:r>
            <a:r>
              <a:rPr lang="ja-JP" altLang="en-US"/>
              <a:t>による</a:t>
            </a:r>
            <a:r>
              <a:rPr lang="en-US" altLang="ja-JP" dirty="0"/>
              <a:t>Push</a:t>
            </a:r>
            <a:r>
              <a:rPr lang="ja-JP" altLang="en-US"/>
              <a:t>型通信</a:t>
            </a:r>
            <a:r>
              <a:rPr lang="en-US" altLang="ja-JP" dirty="0"/>
              <a:t>:</a:t>
            </a:r>
            <a:r>
              <a:rPr lang="ja-JP" altLang="en-US"/>
              <a:t>ネーミングルール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EC2B5-3EAB-2B46-8859-1CDEEEA0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2020"/>
            <a:ext cx="7886700" cy="553131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Push</a:t>
            </a:r>
            <a:r>
              <a:rPr kumimoji="1" lang="ja-JP" altLang="en-US"/>
              <a:t>機能を呼び出す名前とルールを自分で決めよう</a:t>
            </a:r>
            <a:endParaRPr kumimoji="1" lang="en-US" altLang="ja-JP" dirty="0"/>
          </a:p>
          <a:p>
            <a:r>
              <a:rPr lang="ja-JP" altLang="en-US"/>
              <a:t>下記は、２つのサンプルプログラム</a:t>
            </a:r>
            <a:r>
              <a:rPr lang="en-US" altLang="ja-JP" dirty="0"/>
              <a:t>(Push-</a:t>
            </a:r>
            <a:r>
              <a:rPr lang="en-US" altLang="ja-JP" dirty="0" err="1"/>
              <a:t>Server.py</a:t>
            </a:r>
            <a:r>
              <a:rPr lang="en-US" altLang="ja-JP" dirty="0"/>
              <a:t>, Push-</a:t>
            </a:r>
            <a:r>
              <a:rPr lang="en-US" altLang="ja-JP" dirty="0" err="1"/>
              <a:t>Consumer.py</a:t>
            </a:r>
            <a:r>
              <a:rPr lang="en-US" altLang="ja-JP" dirty="0"/>
              <a:t>)</a:t>
            </a:r>
            <a:r>
              <a:rPr lang="ja-JP" altLang="en-US"/>
              <a:t>から抜粋</a:t>
            </a:r>
            <a:endParaRPr kumimoji="1" lang="en-US" altLang="ja-JP" dirty="0"/>
          </a:p>
          <a:p>
            <a:pPr lvl="1"/>
            <a:r>
              <a:rPr lang="en-US" altLang="ja-JP" dirty="0" err="1"/>
              <a:t>ccnx</a:t>
            </a:r>
            <a:r>
              <a:rPr lang="en-US" altLang="ja-JP" dirty="0"/>
              <a:t>:/_</a:t>
            </a:r>
            <a:r>
              <a:rPr lang="en-US" altLang="ja-JP" dirty="0" err="1"/>
              <a:t>SF_abcdef</a:t>
            </a:r>
            <a:r>
              <a:rPr lang="en-US" altLang="ja-JP" dirty="0"/>
              <a:t>_/K/Name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  <a:p>
            <a:pPr marL="342900" lvl="1" indent="0">
              <a:buNone/>
            </a:pPr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-15875">
              <a:buNone/>
            </a:pPr>
            <a:r>
              <a:rPr lang="ja-JP" altLang="en-US"/>
              <a:t>①</a:t>
            </a:r>
            <a:r>
              <a:rPr lang="ja-JP" altLang="en-US" b="1"/>
              <a:t>ネットワーク機能名</a:t>
            </a:r>
            <a:endParaRPr lang="en-US" altLang="ja-JP" b="1" dirty="0"/>
          </a:p>
          <a:p>
            <a:pPr marL="685800" lvl="1" indent="-342900"/>
            <a:r>
              <a:rPr lang="en-US" altLang="ja-JP" dirty="0"/>
              <a:t>“_</a:t>
            </a:r>
            <a:r>
              <a:rPr lang="en-US" altLang="ja-JP" dirty="0" err="1"/>
              <a:t>abcdef</a:t>
            </a:r>
            <a:r>
              <a:rPr lang="en-US" altLang="ja-JP" dirty="0"/>
              <a:t>_”</a:t>
            </a:r>
            <a:r>
              <a:rPr lang="ja-JP" altLang="en-US"/>
              <a:t>の部分を自分で定義して、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の該当箇所を変更してみよう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②</a:t>
            </a:r>
            <a:r>
              <a:rPr lang="ja-JP" altLang="en-US" b="1"/>
              <a:t>チャンク数</a:t>
            </a:r>
            <a:endParaRPr lang="en-US" altLang="ja-JP" b="1" dirty="0"/>
          </a:p>
          <a:p>
            <a:pPr lvl="1"/>
            <a:r>
              <a:rPr lang="ja-JP" altLang="en-US"/>
              <a:t>チャンク数は一つなので、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Push-</a:t>
            </a:r>
            <a:r>
              <a:rPr lang="en-US" altLang="ja-JP" dirty="0" err="1">
                <a:solidFill>
                  <a:srgbClr val="FF0000"/>
                </a:solidFill>
              </a:rPr>
              <a:t>Consumer.py</a:t>
            </a:r>
            <a:r>
              <a:rPr lang="ja-JP" altLang="en-US">
                <a:solidFill>
                  <a:srgbClr val="FF0000"/>
                </a:solidFill>
              </a:rPr>
              <a:t>の該当箇所</a:t>
            </a:r>
            <a:r>
              <a:rPr lang="en-US" altLang="ja-JP" dirty="0">
                <a:solidFill>
                  <a:srgbClr val="FF0000"/>
                </a:solidFill>
              </a:rPr>
              <a:t>”k”</a:t>
            </a:r>
            <a:r>
              <a:rPr lang="ja-JP" altLang="en-US">
                <a:solidFill>
                  <a:srgbClr val="FF0000"/>
                </a:solidFill>
              </a:rPr>
              <a:t>を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>
                <a:solidFill>
                  <a:srgbClr val="FF0000"/>
                </a:solidFill>
              </a:rPr>
              <a:t>に変更しよう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③キャッシュさせたい</a:t>
            </a:r>
            <a:r>
              <a:rPr lang="ja-JP" altLang="en-US" b="1"/>
              <a:t>データの名前</a:t>
            </a:r>
            <a:endParaRPr lang="en-US" altLang="ja-JP" b="1" dirty="0"/>
          </a:p>
          <a:p>
            <a:pPr lvl="1"/>
            <a:r>
              <a:rPr lang="ja-JP" altLang="en-US"/>
              <a:t>データの名前を決めて、</a:t>
            </a:r>
            <a:r>
              <a:rPr lang="ja-JP" altLang="en-US">
                <a:solidFill>
                  <a:srgbClr val="FF0000"/>
                </a:solidFill>
              </a:rPr>
              <a:t> ２つのサンプルプログラムの該当箇所</a:t>
            </a:r>
            <a:r>
              <a:rPr lang="en-US" altLang="ja-JP" dirty="0">
                <a:solidFill>
                  <a:srgbClr val="FF0000"/>
                </a:solidFill>
              </a:rPr>
              <a:t>“Name”</a:t>
            </a:r>
            <a:r>
              <a:rPr lang="ja-JP" altLang="en-US">
                <a:solidFill>
                  <a:srgbClr val="FF0000"/>
                </a:solidFill>
              </a:rPr>
              <a:t>を変更しよう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例：</a:t>
            </a:r>
            <a:r>
              <a:rPr lang="en-US" altLang="ja-JP" dirty="0" err="1"/>
              <a:t>ccnx</a:t>
            </a:r>
            <a:r>
              <a:rPr lang="en-US" altLang="ja-JP" dirty="0"/>
              <a:t>:/_SF_/_PUSH_/1/Current-Temp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/%00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0A373-22B4-8743-B89A-E4BAB5CE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2019/8/22</a:t>
            </a:r>
            <a:r>
              <a:rPr kumimoji="1" lang="ja-JP" altLang="en-US"/>
              <a:t>（木）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58130-2BEA-0241-87DD-C2F0E8F2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16</a:t>
            </a:r>
            <a:r>
              <a:rPr kumimoji="1" lang="ja-JP" altLang="en-US"/>
              <a:t>回 </a:t>
            </a:r>
            <a:r>
              <a:rPr kumimoji="1" lang="en-US" altLang="ja-JP"/>
              <a:t>ICN</a:t>
            </a:r>
            <a:r>
              <a:rPr kumimoji="1" lang="ja-JP" altLang="en-US"/>
              <a:t>研究会ワークショップ ハンズオン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F91F4-0F1E-7F49-AB17-C2335365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CB13-E021-46EA-AE9B-5B2C76432B7B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FB2625F4-29B1-FD44-80DF-8050079F9DBF}"/>
              </a:ext>
            </a:extLst>
          </p:cNvPr>
          <p:cNvSpPr/>
          <p:nvPr/>
        </p:nvSpPr>
        <p:spPr>
          <a:xfrm rot="16200000">
            <a:off x="2708384" y="1571746"/>
            <a:ext cx="150377" cy="1560630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3C6E1A-3C0E-9E4D-A2D4-31E5A08E27F5}"/>
              </a:ext>
            </a:extLst>
          </p:cNvPr>
          <p:cNvSpPr txBox="1"/>
          <p:nvPr/>
        </p:nvSpPr>
        <p:spPr>
          <a:xfrm>
            <a:off x="2618665" y="24371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pc="150"/>
              <a:t>①</a:t>
            </a:r>
            <a:endParaRPr kumimoji="1" lang="ja-JP" altLang="en-US" spc="150" dirty="0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F9CF1FF2-2394-3B42-AD42-F4C952200F05}"/>
              </a:ext>
            </a:extLst>
          </p:cNvPr>
          <p:cNvSpPr/>
          <p:nvPr/>
        </p:nvSpPr>
        <p:spPr>
          <a:xfrm rot="16200000">
            <a:off x="3642184" y="2254387"/>
            <a:ext cx="150376" cy="231999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D4AE3-1730-704A-ABC5-8FB88FDB654E}"/>
              </a:ext>
            </a:extLst>
          </p:cNvPr>
          <p:cNvSpPr txBox="1"/>
          <p:nvPr/>
        </p:nvSpPr>
        <p:spPr>
          <a:xfrm>
            <a:off x="3519672" y="24371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pc="150"/>
              <a:t>②</a:t>
            </a:r>
            <a:endParaRPr kumimoji="1" lang="ja-JP" altLang="en-US" spc="150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8ACABA6D-021B-E542-BD1B-4B89FD807385}"/>
              </a:ext>
            </a:extLst>
          </p:cNvPr>
          <p:cNvSpPr/>
          <p:nvPr/>
        </p:nvSpPr>
        <p:spPr>
          <a:xfrm rot="16200000">
            <a:off x="4231797" y="1970586"/>
            <a:ext cx="150377" cy="812046"/>
          </a:xfrm>
          <a:prstGeom prst="leftBrace">
            <a:avLst/>
          </a:prstGeom>
          <a:ln w="38100" cap="sq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092826-AE67-4B47-82F7-927AC3C70A69}"/>
              </a:ext>
            </a:extLst>
          </p:cNvPr>
          <p:cNvSpPr txBox="1"/>
          <p:nvPr/>
        </p:nvSpPr>
        <p:spPr>
          <a:xfrm>
            <a:off x="4089618" y="24517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pc="150" dirty="0"/>
              <a:t>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5635C1-9DB1-8B43-BCE4-94D058B6244E}"/>
              </a:ext>
            </a:extLst>
          </p:cNvPr>
          <p:cNvSpPr/>
          <p:nvPr/>
        </p:nvSpPr>
        <p:spPr>
          <a:xfrm>
            <a:off x="1259632" y="12616"/>
            <a:ext cx="1152128" cy="216025"/>
          </a:xfrm>
          <a:prstGeom prst="rect">
            <a:avLst/>
          </a:prstGeom>
          <a:solidFill>
            <a:srgbClr val="9BBB59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Practice</a:t>
            </a:r>
            <a:endParaRPr kumimoji="0" lang="ja-JP" altLang="en-US" sz="1600" b="0" i="0" u="none" strike="noStrike" kern="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23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a-ooka">
      <a:dk1>
        <a:sysClr val="windowText" lastClr="000000"/>
      </a:dk1>
      <a:lt1>
        <a:sysClr val="window" lastClr="FFFFFF"/>
      </a:lt1>
      <a:dk2>
        <a:srgbClr val="00B050"/>
      </a:dk2>
      <a:lt2>
        <a:srgbClr val="9255BF"/>
      </a:lt2>
      <a:accent1>
        <a:srgbClr val="4F81BD"/>
      </a:accent1>
      <a:accent2>
        <a:srgbClr val="C0504D"/>
      </a:accent2>
      <a:accent3>
        <a:srgbClr val="FE6100"/>
      </a:accent3>
      <a:accent4>
        <a:srgbClr val="91B44A"/>
      </a:accent4>
      <a:accent5>
        <a:srgbClr val="00B0F0"/>
      </a:accent5>
      <a:accent6>
        <a:srgbClr val="FF0000"/>
      </a:accent6>
      <a:hlink>
        <a:srgbClr val="0000FF"/>
      </a:hlink>
      <a:folHlink>
        <a:srgbClr val="800080"/>
      </a:folHlink>
    </a:clrScheme>
    <a:fontScheme name="SegoeUI+Meirio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9050">
          <a:noFill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pc="15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sq">
          <a:solidFill>
            <a:schemeClr val="tx1"/>
          </a:solidFill>
          <a:bevel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pc="15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40547</TotalTime>
  <Words>2384</Words>
  <Application>Microsoft Macintosh PowerPoint</Application>
  <PresentationFormat>画面に合わせる (4:3)</PresentationFormat>
  <Paragraphs>397</Paragraphs>
  <Slides>20</Slides>
  <Notes>3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Meiryo</vt:lpstr>
      <vt:lpstr>游ゴシック</vt:lpstr>
      <vt:lpstr>Arial</vt:lpstr>
      <vt:lpstr>Segoe UI</vt:lpstr>
      <vt:lpstr>Wingdings</vt:lpstr>
      <vt:lpstr>Office テーマ</vt:lpstr>
      <vt:lpstr>第19回ICN研究会ワークショップ  Cefore/Cefpycoを用いたICNによる ネットワーク機能呼び出し実装</vt:lpstr>
      <vt:lpstr>ICNによる名前を用いた通信</vt:lpstr>
      <vt:lpstr>ICNによるPush型通信</vt:lpstr>
      <vt:lpstr>ICNによるPush型通信（方法１）</vt:lpstr>
      <vt:lpstr>ICNによるPush型通信（方法２）</vt:lpstr>
      <vt:lpstr>ネットワーク機能呼び出し  Practice（１）</vt:lpstr>
      <vt:lpstr>ICNによるPush型通信: 全体図(方法２)</vt:lpstr>
      <vt:lpstr>ICNによるPush型通信:ネーミングルール</vt:lpstr>
      <vt:lpstr>ICNによるPush型通信:ネーミングルール</vt:lpstr>
      <vt:lpstr>ICNによるPush型通信: 実行準備</vt:lpstr>
      <vt:lpstr>ICNによるPush型通信: 実行準備</vt:lpstr>
      <vt:lpstr>ICNによるPush型通信: 実行</vt:lpstr>
      <vt:lpstr>ICNによるPush型通信: 試してみよう</vt:lpstr>
      <vt:lpstr>ICNによるPush型通信:発展課題</vt:lpstr>
      <vt:lpstr>ネットワーク機能呼び出し  Practice（2）</vt:lpstr>
      <vt:lpstr>ICNによるPush型通信: 応用編</vt:lpstr>
      <vt:lpstr>ICNによるPush型通信: 応用編</vt:lpstr>
      <vt:lpstr>ICNによるPush型通信: 応用編</vt:lpstr>
      <vt:lpstr>ICNによるPush型通信: 応用編</vt:lpstr>
      <vt:lpstr>ICNによるPush型通信: 応用編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大岡 睦</dc:creator>
  <cp:lastModifiedBy>松園 和久</cp:lastModifiedBy>
  <cp:revision>546</cp:revision>
  <cp:lastPrinted>2018-05-16T05:42:24Z</cp:lastPrinted>
  <dcterms:created xsi:type="dcterms:W3CDTF">2017-11-15T10:17:26Z</dcterms:created>
  <dcterms:modified xsi:type="dcterms:W3CDTF">2021-08-20T11:19:11Z</dcterms:modified>
</cp:coreProperties>
</file>