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967" r:id="rId5"/>
    <p:sldId id="755" r:id="rId6"/>
    <p:sldId id="302" r:id="rId7"/>
    <p:sldId id="867" r:id="rId8"/>
    <p:sldId id="773" r:id="rId9"/>
    <p:sldId id="774" r:id="rId10"/>
    <p:sldId id="969" r:id="rId11"/>
    <p:sldId id="970" r:id="rId12"/>
    <p:sldId id="971" r:id="rId13"/>
    <p:sldId id="972" r:id="rId14"/>
    <p:sldId id="973" r:id="rId15"/>
    <p:sldId id="974" r:id="rId16"/>
    <p:sldId id="979" r:id="rId17"/>
    <p:sldId id="975" r:id="rId18"/>
    <p:sldId id="976" r:id="rId19"/>
    <p:sldId id="977" r:id="rId20"/>
    <p:sldId id="978" r:id="rId21"/>
    <p:sldId id="985" r:id="rId22"/>
    <p:sldId id="980" r:id="rId23"/>
    <p:sldId id="981" r:id="rId24"/>
    <p:sldId id="982" r:id="rId25"/>
    <p:sldId id="983" r:id="rId26"/>
    <p:sldId id="770" r:id="rId27"/>
    <p:sldId id="779" r:id="rId28"/>
    <p:sldId id="984" r:id="rId29"/>
    <p:sldId id="987" r:id="rId30"/>
    <p:sldId id="989" r:id="rId31"/>
    <p:sldId id="988" r:id="rId32"/>
    <p:sldId id="990" r:id="rId33"/>
    <p:sldId id="991" r:id="rId34"/>
    <p:sldId id="992" r:id="rId35"/>
    <p:sldId id="993" r:id="rId36"/>
    <p:sldId id="996" r:id="rId37"/>
    <p:sldId id="994" r:id="rId38"/>
    <p:sldId id="995" r:id="rId39"/>
    <p:sldId id="997" r:id="rId40"/>
    <p:sldId id="998" r:id="rId41"/>
    <p:sldId id="838" r:id="rId42"/>
    <p:sldId id="839" r:id="rId43"/>
    <p:sldId id="986" r:id="rId44"/>
    <p:sldId id="968" r:id="rId4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AEB0B14-0980-4F68-8491-2D4BFD81F855}">
          <p14:sldIdLst>
            <p14:sldId id="967"/>
            <p14:sldId id="755"/>
          </p14:sldIdLst>
        </p14:section>
        <p14:section name="OAuth2" id="{F1541F12-4901-4BE9-A900-7A0C9D1A4899}">
          <p14:sldIdLst>
            <p14:sldId id="302"/>
            <p14:sldId id="867"/>
            <p14:sldId id="773"/>
            <p14:sldId id="774"/>
            <p14:sldId id="969"/>
            <p14:sldId id="970"/>
            <p14:sldId id="971"/>
            <p14:sldId id="972"/>
            <p14:sldId id="973"/>
            <p14:sldId id="974"/>
            <p14:sldId id="979"/>
            <p14:sldId id="975"/>
            <p14:sldId id="976"/>
            <p14:sldId id="977"/>
            <p14:sldId id="978"/>
            <p14:sldId id="985"/>
            <p14:sldId id="980"/>
            <p14:sldId id="981"/>
            <p14:sldId id="982"/>
            <p14:sldId id="983"/>
            <p14:sldId id="770"/>
            <p14:sldId id="779"/>
            <p14:sldId id="984"/>
            <p14:sldId id="987"/>
            <p14:sldId id="989"/>
            <p14:sldId id="988"/>
            <p14:sldId id="990"/>
            <p14:sldId id="991"/>
            <p14:sldId id="992"/>
            <p14:sldId id="993"/>
            <p14:sldId id="996"/>
            <p14:sldId id="994"/>
            <p14:sldId id="995"/>
            <p14:sldId id="997"/>
            <p14:sldId id="998"/>
            <p14:sldId id="838"/>
            <p14:sldId id="839"/>
            <p14:sldId id="986"/>
          </p14:sldIdLst>
        </p14:section>
        <p14:section name="End of presentation" id="{8FE7EF11-8016-4FAD-93BE-D13903A2B72D}">
          <p14:sldIdLst>
            <p14:sldId id="9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72A71F"/>
    <a:srgbClr val="949494"/>
    <a:srgbClr val="BFBFBF"/>
    <a:srgbClr val="F2F2F2"/>
    <a:srgbClr val="7B7B7B"/>
    <a:srgbClr val="F3900D"/>
    <a:srgbClr val="363636"/>
    <a:srgbClr val="7D7D7D"/>
    <a:srgbClr val="E0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5B6DD-0B9D-4421-84A8-A59872504FD2}" v="1" dt="2019-08-22T07:54:15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0141" autoAdjust="0"/>
  </p:normalViewPr>
  <p:slideViewPr>
    <p:cSldViewPr snapToGrid="0">
      <p:cViewPr varScale="1">
        <p:scale>
          <a:sx n="91" d="100"/>
          <a:sy n="91" d="100"/>
        </p:scale>
        <p:origin x="151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Delestinne" userId="77e83d3d-dc2d-41d5-b615-c3f69974cbfe" providerId="ADAL" clId="{50A5B6DD-0B9D-4421-84A8-A59872504FD2}"/>
    <pc:docChg chg="addSld delSld modSld modMainMaster delSection modSection">
      <pc:chgData name="Niels Delestinne" userId="77e83d3d-dc2d-41d5-b615-c3f69974cbfe" providerId="ADAL" clId="{50A5B6DD-0B9D-4421-84A8-A59872504FD2}" dt="2019-08-22T14:34:10.079" v="85" actId="2696"/>
      <pc:docMkLst>
        <pc:docMk/>
      </pc:docMkLst>
      <pc:sldChg chg="addSp delSp del modNotesTx">
        <pc:chgData name="Niels Delestinne" userId="77e83d3d-dc2d-41d5-b615-c3f69974cbfe" providerId="ADAL" clId="{50A5B6DD-0B9D-4421-84A8-A59872504FD2}" dt="2019-08-22T14:32:56.601" v="6" actId="2696"/>
        <pc:sldMkLst>
          <pc:docMk/>
          <pc:sldMk cId="2903771481" sldId="256"/>
        </pc:sldMkLst>
        <pc:spChg chg="add del">
          <ac:chgData name="Niels Delestinne" userId="77e83d3d-dc2d-41d5-b615-c3f69974cbfe" providerId="ADAL" clId="{50A5B6DD-0B9D-4421-84A8-A59872504FD2}" dt="2019-08-22T14:32:52.167" v="4"/>
          <ac:spMkLst>
            <pc:docMk/>
            <pc:sldMk cId="2903771481" sldId="256"/>
            <ac:spMk id="5" creationId="{3C6FD961-0F2A-49DC-99C3-82E398863CCC}"/>
          </ac:spMkLst>
        </pc:spChg>
        <pc:picChg chg="add del">
          <ac:chgData name="Niels Delestinne" userId="77e83d3d-dc2d-41d5-b615-c3f69974cbfe" providerId="ADAL" clId="{50A5B6DD-0B9D-4421-84A8-A59872504FD2}" dt="2019-08-22T14:32:52.167" v="4"/>
          <ac:picMkLst>
            <pc:docMk/>
            <pc:sldMk cId="2903771481" sldId="256"/>
            <ac:picMk id="6" creationId="{FF9325C7-78A3-4760-96E8-30A9CAE007EE}"/>
          </ac:picMkLst>
        </pc:picChg>
      </pc:sldChg>
      <pc:sldChg chg="del">
        <pc:chgData name="Niels Delestinne" userId="77e83d3d-dc2d-41d5-b615-c3f69974cbfe" providerId="ADAL" clId="{50A5B6DD-0B9D-4421-84A8-A59872504FD2}" dt="2019-08-22T14:34:10.079" v="85" actId="2696"/>
        <pc:sldMkLst>
          <pc:docMk/>
          <pc:sldMk cId="1292153075" sldId="765"/>
        </pc:sldMkLst>
      </pc:sldChg>
      <pc:sldChg chg="modSp add">
        <pc:chgData name="Niels Delestinne" userId="77e83d3d-dc2d-41d5-b615-c3f69974cbfe" providerId="ADAL" clId="{50A5B6DD-0B9D-4421-84A8-A59872504FD2}" dt="2019-08-22T14:33:07.790" v="34" actId="20577"/>
        <pc:sldMkLst>
          <pc:docMk/>
          <pc:sldMk cId="3670467698" sldId="967"/>
        </pc:sldMkLst>
        <pc:spChg chg="mod">
          <ac:chgData name="Niels Delestinne" userId="77e83d3d-dc2d-41d5-b615-c3f69974cbfe" providerId="ADAL" clId="{50A5B6DD-0B9D-4421-84A8-A59872504FD2}" dt="2019-08-22T14:33:07.790" v="34" actId="20577"/>
          <ac:spMkLst>
            <pc:docMk/>
            <pc:sldMk cId="3670467698" sldId="967"/>
            <ac:spMk id="3" creationId="{00000000-0000-0000-0000-000000000000}"/>
          </ac:spMkLst>
        </pc:spChg>
      </pc:sldChg>
      <pc:sldChg chg="addSp modSp add">
        <pc:chgData name="Niels Delestinne" userId="77e83d3d-dc2d-41d5-b615-c3f69974cbfe" providerId="ADAL" clId="{50A5B6DD-0B9D-4421-84A8-A59872504FD2}" dt="2019-08-22T14:34:05.990" v="84" actId="20577"/>
        <pc:sldMkLst>
          <pc:docMk/>
          <pc:sldMk cId="3704220543" sldId="968"/>
        </pc:sldMkLst>
        <pc:spChg chg="add mod">
          <ac:chgData name="Niels Delestinne" userId="77e83d3d-dc2d-41d5-b615-c3f69974cbfe" providerId="ADAL" clId="{50A5B6DD-0B9D-4421-84A8-A59872504FD2}" dt="2019-08-22T14:34:05.990" v="84" actId="20577"/>
          <ac:spMkLst>
            <pc:docMk/>
            <pc:sldMk cId="3704220543" sldId="968"/>
            <ac:spMk id="7" creationId="{99C6A6BF-3275-43B2-8BF0-D07B4B388E65}"/>
          </ac:spMkLst>
        </pc:spChg>
        <pc:picChg chg="add">
          <ac:chgData name="Niels Delestinne" userId="77e83d3d-dc2d-41d5-b615-c3f69974cbfe" providerId="ADAL" clId="{50A5B6DD-0B9D-4421-84A8-A59872504FD2}" dt="2019-08-22T14:33:58.037" v="42"/>
          <ac:picMkLst>
            <pc:docMk/>
            <pc:sldMk cId="3704220543" sldId="968"/>
            <ac:picMk id="8" creationId="{2F69303E-F570-477D-B1CB-574E8B3F4D67}"/>
          </ac:picMkLst>
        </pc:picChg>
      </pc:sldChg>
      <pc:sldMasterChg chg="modSldLayout">
        <pc:chgData name="Niels Delestinne" userId="77e83d3d-dc2d-41d5-b615-c3f69974cbfe" providerId="ADAL" clId="{50A5B6DD-0B9D-4421-84A8-A59872504FD2}" dt="2019-08-22T14:33:17.474" v="39" actId="20577"/>
        <pc:sldMasterMkLst>
          <pc:docMk/>
          <pc:sldMasterMk cId="3486861256" sldId="2147483648"/>
        </pc:sldMasterMkLst>
        <pc:sldLayoutChg chg="modSp">
          <pc:chgData name="Niels Delestinne" userId="77e83d3d-dc2d-41d5-b615-c3f69974cbfe" providerId="ADAL" clId="{50A5B6DD-0B9D-4421-84A8-A59872504FD2}" dt="2019-08-22T14:33:17.474" v="39" actId="20577"/>
          <pc:sldLayoutMkLst>
            <pc:docMk/>
            <pc:sldMasterMk cId="3486861256" sldId="2147483648"/>
            <pc:sldLayoutMk cId="2892509804" sldId="2147483663"/>
          </pc:sldLayoutMkLst>
          <pc:spChg chg="mod">
            <ac:chgData name="Niels Delestinne" userId="77e83d3d-dc2d-41d5-b615-c3f69974cbfe" providerId="ADAL" clId="{50A5B6DD-0B9D-4421-84A8-A59872504FD2}" dt="2019-08-22T14:33:17.474" v="39" actId="20577"/>
            <ac:spMkLst>
              <pc:docMk/>
              <pc:sldMasterMk cId="3486861256" sldId="2147483648"/>
              <pc:sldLayoutMk cId="2892509804" sldId="2147483663"/>
              <ac:spMk id="9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864C9-4BC7-469B-ADAB-92A16EC9F1F9}" type="datetimeFigureOut">
              <a:rPr lang="nl-BE" smtClean="0"/>
              <a:t>26/08/2019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607DC-2EB8-4DCE-A08E-008DF0591C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3977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61031-4007-453C-97E9-CDDAC085A045}" type="datetimeFigureOut">
              <a:rPr lang="nl-BE" smtClean="0"/>
              <a:t>26/08/2019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037D-CBB1-42BF-8943-02CEC1CD5CB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20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Switchfully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117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699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Oauth</a:t>
            </a:r>
            <a:r>
              <a:rPr lang="nl-BE" dirty="0"/>
              <a:t> on </a:t>
            </a:r>
            <a:r>
              <a:rPr lang="nl-BE" dirty="0" err="1"/>
              <a:t>Ebay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717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‘The pop-up’ (</a:t>
            </a:r>
            <a:r>
              <a:rPr lang="nl-BE" dirty="0" err="1"/>
              <a:t>if</a:t>
            </a:r>
            <a:r>
              <a:rPr lang="nl-BE" dirty="0"/>
              <a:t> I </a:t>
            </a:r>
            <a:r>
              <a:rPr lang="nl-BE" dirty="0" err="1"/>
              <a:t>wasn’t</a:t>
            </a:r>
            <a:r>
              <a:rPr lang="nl-BE" dirty="0"/>
              <a:t> </a:t>
            </a:r>
            <a:r>
              <a:rPr lang="nl-BE" dirty="0" err="1"/>
              <a:t>already</a:t>
            </a:r>
            <a:r>
              <a:rPr lang="nl-BE" dirty="0"/>
              <a:t> </a:t>
            </a:r>
            <a:r>
              <a:rPr lang="nl-BE" dirty="0" err="1"/>
              <a:t>logged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a Facebook account, I </a:t>
            </a:r>
            <a:r>
              <a:rPr lang="nl-BE" dirty="0" err="1"/>
              <a:t>would</a:t>
            </a:r>
            <a:r>
              <a:rPr lang="nl-BE" dirty="0"/>
              <a:t> have had </a:t>
            </a:r>
            <a:r>
              <a:rPr lang="nl-BE" dirty="0" err="1"/>
              <a:t>to</a:t>
            </a:r>
            <a:r>
              <a:rPr lang="nl-BE" dirty="0"/>
              <a:t> log in right </a:t>
            </a:r>
            <a:r>
              <a:rPr lang="nl-BE" dirty="0" err="1"/>
              <a:t>then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there</a:t>
            </a:r>
            <a:r>
              <a:rPr lang="nl-BE" dirty="0"/>
              <a:t>)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217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happens</a:t>
            </a:r>
            <a:r>
              <a:rPr lang="nl-BE" dirty="0"/>
              <a:t> on smartphones. </a:t>
            </a:r>
            <a:r>
              <a:rPr lang="nl-BE" dirty="0" err="1"/>
              <a:t>Install</a:t>
            </a:r>
            <a:r>
              <a:rPr lang="nl-BE" dirty="0"/>
              <a:t> app -&gt; Open </a:t>
            </a:r>
            <a:r>
              <a:rPr lang="nl-BE" dirty="0" err="1"/>
              <a:t>it</a:t>
            </a:r>
            <a:r>
              <a:rPr lang="nl-BE" dirty="0"/>
              <a:t> -&gt; It </a:t>
            </a:r>
            <a:r>
              <a:rPr lang="nl-BE" dirty="0" err="1"/>
              <a:t>asks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gps, contact list, make </a:t>
            </a:r>
            <a:r>
              <a:rPr lang="nl-BE" dirty="0" err="1"/>
              <a:t>phone</a:t>
            </a:r>
            <a:r>
              <a:rPr lang="nl-BE" dirty="0"/>
              <a:t> calls, </a:t>
            </a:r>
            <a:r>
              <a:rPr lang="nl-BE" dirty="0" err="1"/>
              <a:t>etc</a:t>
            </a:r>
            <a:endParaRPr lang="nl-BE" dirty="0"/>
          </a:p>
          <a:p>
            <a:r>
              <a:rPr lang="nl-BE" dirty="0"/>
              <a:t>User has option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deny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requested</a:t>
            </a:r>
            <a:r>
              <a:rPr lang="nl-BE" dirty="0"/>
              <a:t> </a:t>
            </a:r>
            <a:r>
              <a:rPr lang="nl-BE" dirty="0" err="1"/>
              <a:t>permissions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allow</a:t>
            </a:r>
            <a:r>
              <a:rPr lang="nl-BE" dirty="0"/>
              <a:t> </a:t>
            </a:r>
            <a:r>
              <a:rPr lang="nl-BE" dirty="0" err="1"/>
              <a:t>others</a:t>
            </a:r>
            <a:r>
              <a:rPr lang="nl-BE" dirty="0"/>
              <a:t>. </a:t>
            </a:r>
            <a:r>
              <a:rPr lang="nl-BE" dirty="0" err="1"/>
              <a:t>Some</a:t>
            </a:r>
            <a:r>
              <a:rPr lang="nl-BE" dirty="0"/>
              <a:t> apps </a:t>
            </a:r>
            <a:r>
              <a:rPr lang="nl-BE" dirty="0" err="1"/>
              <a:t>won’t</a:t>
            </a:r>
            <a:r>
              <a:rPr lang="nl-BE" dirty="0"/>
              <a:t> </a:t>
            </a:r>
            <a:r>
              <a:rPr lang="nl-BE" dirty="0" err="1"/>
              <a:t>allow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log in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allow</a:t>
            </a:r>
            <a:r>
              <a:rPr lang="nl-BE" dirty="0"/>
              <a:t> </a:t>
            </a:r>
            <a:r>
              <a:rPr lang="nl-BE" dirty="0" err="1"/>
              <a:t>certain</a:t>
            </a:r>
            <a:r>
              <a:rPr lang="nl-BE" dirty="0"/>
              <a:t> </a:t>
            </a:r>
            <a:r>
              <a:rPr lang="nl-BE" dirty="0" err="1"/>
              <a:t>permissions</a:t>
            </a:r>
            <a:r>
              <a:rPr lang="nl-BE" dirty="0"/>
              <a:t> or </a:t>
            </a:r>
            <a:r>
              <a:rPr lang="nl-BE" dirty="0" err="1"/>
              <a:t>disable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features. </a:t>
            </a:r>
            <a:r>
              <a:rPr lang="nl-BE" dirty="0" err="1"/>
              <a:t>If</a:t>
            </a:r>
            <a:r>
              <a:rPr lang="nl-BE" dirty="0"/>
              <a:t> user does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agree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obligatory</a:t>
            </a:r>
            <a:r>
              <a:rPr lang="nl-BE" dirty="0"/>
              <a:t> </a:t>
            </a:r>
            <a:r>
              <a:rPr lang="nl-BE" dirty="0" err="1"/>
              <a:t>requested</a:t>
            </a:r>
            <a:r>
              <a:rPr lang="nl-BE" dirty="0"/>
              <a:t> </a:t>
            </a:r>
            <a:r>
              <a:rPr lang="nl-BE" dirty="0" err="1"/>
              <a:t>permissions</a:t>
            </a:r>
            <a:r>
              <a:rPr lang="nl-BE" dirty="0"/>
              <a:t>, he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still</a:t>
            </a:r>
            <a:r>
              <a:rPr lang="nl-BE" dirty="0"/>
              <a:t> cancel </a:t>
            </a:r>
            <a:r>
              <a:rPr lang="nl-BE" dirty="0" err="1"/>
              <a:t>the</a:t>
            </a:r>
            <a:r>
              <a:rPr lang="nl-BE" dirty="0"/>
              <a:t> log in procedure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leave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client website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3637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As a </a:t>
            </a:r>
            <a:r>
              <a:rPr lang="nl-BE" dirty="0" err="1"/>
              <a:t>developer</a:t>
            </a:r>
            <a:r>
              <a:rPr lang="nl-BE" dirty="0"/>
              <a:t>, we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aware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a user </a:t>
            </a:r>
            <a:r>
              <a:rPr lang="nl-BE" dirty="0" err="1"/>
              <a:t>can</a:t>
            </a:r>
            <a:r>
              <a:rPr lang="nl-BE" dirty="0"/>
              <a:t> change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parts</a:t>
            </a:r>
            <a:r>
              <a:rPr lang="nl-BE" dirty="0"/>
              <a:t> he permits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he </a:t>
            </a:r>
            <a:r>
              <a:rPr lang="nl-BE" dirty="0" err="1"/>
              <a:t>doesn’t</a:t>
            </a:r>
            <a:r>
              <a:rPr lang="nl-BE" dirty="0"/>
              <a:t> at </a:t>
            </a:r>
            <a:r>
              <a:rPr lang="nl-BE" dirty="0" err="1"/>
              <a:t>any</a:t>
            </a:r>
            <a:r>
              <a:rPr lang="nl-BE" dirty="0"/>
              <a:t> time </a:t>
            </a:r>
            <a:r>
              <a:rPr lang="nl-BE" dirty="0" err="1"/>
              <a:t>our</a:t>
            </a:r>
            <a:r>
              <a:rPr lang="nl-BE" dirty="0"/>
              <a:t> code </a:t>
            </a:r>
            <a:r>
              <a:rPr lang="nl-BE" dirty="0" err="1"/>
              <a:t>needs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respond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accordingly</a:t>
            </a:r>
            <a:r>
              <a:rPr lang="nl-BE" dirty="0"/>
              <a:t>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036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055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More on JWT later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310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Now</a:t>
            </a:r>
            <a:r>
              <a:rPr lang="nl-BE" dirty="0"/>
              <a:t> we are </a:t>
            </a:r>
            <a:r>
              <a:rPr lang="nl-BE" dirty="0" err="1"/>
              <a:t>authorised</a:t>
            </a:r>
            <a:endParaRPr lang="nl-BE" dirty="0"/>
          </a:p>
          <a:p>
            <a:r>
              <a:rPr lang="nl-BE" dirty="0"/>
              <a:t>The </a:t>
            </a:r>
            <a:r>
              <a:rPr lang="nl-BE" dirty="0" err="1"/>
              <a:t>Authorisation</a:t>
            </a:r>
            <a:r>
              <a:rPr lang="nl-BE" dirty="0"/>
              <a:t> server is </a:t>
            </a:r>
            <a:r>
              <a:rPr lang="nl-BE" dirty="0" err="1"/>
              <a:t>called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way, </a:t>
            </a:r>
            <a:r>
              <a:rPr lang="nl-BE" dirty="0" err="1"/>
              <a:t>because</a:t>
            </a:r>
            <a:r>
              <a:rPr lang="nl-BE" dirty="0"/>
              <a:t> even </a:t>
            </a:r>
            <a:r>
              <a:rPr lang="nl-BE" dirty="0" err="1"/>
              <a:t>though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performs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authentication</a:t>
            </a:r>
            <a:r>
              <a:rPr lang="nl-BE" dirty="0"/>
              <a:t> as well,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client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just</a:t>
            </a:r>
            <a:r>
              <a:rPr lang="nl-BE" dirty="0"/>
              <a:t> returns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authorisation</a:t>
            </a:r>
            <a:r>
              <a:rPr lang="nl-BE" dirty="0"/>
              <a:t> parameters </a:t>
            </a:r>
            <a:r>
              <a:rPr lang="nl-BE" dirty="0" err="1"/>
              <a:t>the</a:t>
            </a:r>
            <a:r>
              <a:rPr lang="nl-BE" dirty="0"/>
              <a:t> user </a:t>
            </a:r>
            <a:r>
              <a:rPr lang="nl-BE" dirty="0" err="1"/>
              <a:t>configured</a:t>
            </a:r>
            <a:r>
              <a:rPr lang="nl-BE" dirty="0"/>
              <a:t> </a:t>
            </a:r>
            <a:r>
              <a:rPr lang="nl-BE" dirty="0" err="1"/>
              <a:t>while</a:t>
            </a:r>
            <a:r>
              <a:rPr lang="nl-BE" dirty="0"/>
              <a:t> </a:t>
            </a:r>
            <a:r>
              <a:rPr lang="nl-BE" dirty="0" err="1"/>
              <a:t>logging</a:t>
            </a:r>
            <a:r>
              <a:rPr lang="nl-BE" dirty="0"/>
              <a:t> in</a:t>
            </a:r>
          </a:p>
          <a:p>
            <a:r>
              <a:rPr lang="nl-BE" dirty="0"/>
              <a:t>For </a:t>
            </a:r>
            <a:r>
              <a:rPr lang="nl-BE" dirty="0" err="1"/>
              <a:t>the</a:t>
            </a:r>
            <a:r>
              <a:rPr lang="nl-BE" dirty="0"/>
              <a:t> client </a:t>
            </a:r>
            <a:r>
              <a:rPr lang="nl-BE" dirty="0" err="1"/>
              <a:t>the</a:t>
            </a:r>
            <a:r>
              <a:rPr lang="nl-BE" dirty="0"/>
              <a:t> AS is </a:t>
            </a:r>
            <a:r>
              <a:rPr lang="nl-BE" dirty="0" err="1"/>
              <a:t>used</a:t>
            </a:r>
            <a:r>
              <a:rPr lang="nl-BE" dirty="0"/>
              <a:t> as a way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find</a:t>
            </a:r>
            <a:r>
              <a:rPr lang="nl-BE" dirty="0"/>
              <a:t> out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user </a:t>
            </a:r>
            <a:r>
              <a:rPr lang="nl-BE" dirty="0" err="1"/>
              <a:t>can</a:t>
            </a:r>
            <a:r>
              <a:rPr lang="nl-BE" dirty="0"/>
              <a:t> do in </a:t>
            </a:r>
            <a:r>
              <a:rPr lang="nl-BE" dirty="0" err="1"/>
              <a:t>its</a:t>
            </a:r>
            <a:r>
              <a:rPr lang="nl-BE" dirty="0"/>
              <a:t> app,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he is </a:t>
            </a:r>
            <a:r>
              <a:rPr lang="nl-BE" dirty="0" err="1"/>
              <a:t>who</a:t>
            </a:r>
            <a:r>
              <a:rPr lang="nl-BE" dirty="0"/>
              <a:t> he claims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699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So</a:t>
            </a:r>
            <a:r>
              <a:rPr lang="nl-BE" dirty="0"/>
              <a:t> we </a:t>
            </a:r>
            <a:r>
              <a:rPr lang="nl-BE" dirty="0" err="1"/>
              <a:t>can</a:t>
            </a:r>
            <a:r>
              <a:rPr lang="nl-BE" dirty="0"/>
              <a:t> access </a:t>
            </a:r>
            <a:r>
              <a:rPr lang="nl-BE" dirty="0" err="1"/>
              <a:t>the</a:t>
            </a:r>
            <a:r>
              <a:rPr lang="nl-BE" dirty="0"/>
              <a:t> resource server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933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3446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7087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7212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5220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060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Implicit</a:t>
            </a:r>
            <a:r>
              <a:rPr lang="nl-BE" dirty="0"/>
              <a:t> flow is </a:t>
            </a:r>
            <a:r>
              <a:rPr lang="nl-BE" dirty="0" err="1"/>
              <a:t>less</a:t>
            </a:r>
            <a:r>
              <a:rPr lang="nl-BE" dirty="0"/>
              <a:t> secure, </a:t>
            </a:r>
            <a:r>
              <a:rPr lang="nl-BE" dirty="0" err="1"/>
              <a:t>since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access token has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stored</a:t>
            </a:r>
            <a:r>
              <a:rPr lang="nl-BE" dirty="0"/>
              <a:t> client-side,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makes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easier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steal</a:t>
            </a:r>
            <a:r>
              <a:rPr lang="nl-BE" dirty="0"/>
              <a:t>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then</a:t>
            </a:r>
            <a:r>
              <a:rPr lang="nl-BE" dirty="0"/>
              <a:t> </a:t>
            </a:r>
            <a:r>
              <a:rPr lang="nl-BE" dirty="0" err="1"/>
              <a:t>spoof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user’s</a:t>
            </a:r>
            <a:r>
              <a:rPr lang="nl-BE" dirty="0"/>
              <a:t> </a:t>
            </a:r>
            <a:r>
              <a:rPr lang="nl-BE" dirty="0" err="1"/>
              <a:t>identity</a:t>
            </a:r>
            <a:r>
              <a:rPr lang="nl-BE" dirty="0"/>
              <a:t>) </a:t>
            </a:r>
            <a:r>
              <a:rPr lang="nl-BE" dirty="0" err="1"/>
              <a:t>than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auth</a:t>
            </a:r>
            <a:r>
              <a:rPr lang="nl-BE" dirty="0"/>
              <a:t> flow, </a:t>
            </a:r>
            <a:r>
              <a:rPr lang="nl-BE" dirty="0" err="1"/>
              <a:t>which</a:t>
            </a:r>
            <a:r>
              <a:rPr lang="nl-BE" dirty="0"/>
              <a:t> stores </a:t>
            </a:r>
            <a:r>
              <a:rPr lang="nl-BE" dirty="0" err="1"/>
              <a:t>the</a:t>
            </a:r>
            <a:r>
              <a:rPr lang="nl-BE" dirty="0"/>
              <a:t> token server side</a:t>
            </a:r>
          </a:p>
          <a:p>
            <a:endParaRPr lang="nl-BE" dirty="0"/>
          </a:p>
          <a:p>
            <a:r>
              <a:rPr lang="nl-BE" dirty="0"/>
              <a:t>Auth0 has ‘</a:t>
            </a:r>
            <a:r>
              <a:rPr lang="nl-BE" dirty="0" err="1"/>
              <a:t>Authorization</a:t>
            </a:r>
            <a:r>
              <a:rPr lang="nl-BE" dirty="0"/>
              <a:t> code flow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proof</a:t>
            </a:r>
            <a:r>
              <a:rPr lang="nl-BE" dirty="0"/>
              <a:t> </a:t>
            </a:r>
            <a:r>
              <a:rPr lang="nl-BE" dirty="0" err="1"/>
              <a:t>key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code exchange’ </a:t>
            </a:r>
            <a:r>
              <a:rPr lang="nl-BE" dirty="0" err="1"/>
              <a:t>for</a:t>
            </a:r>
            <a:r>
              <a:rPr lang="nl-BE" dirty="0"/>
              <a:t> client-side apps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284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5703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6793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5629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971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Parts</a:t>
            </a:r>
            <a:r>
              <a:rPr lang="nl-BE" dirty="0"/>
              <a:t> </a:t>
            </a:r>
            <a:r>
              <a:rPr lang="nl-BE" dirty="0" err="1"/>
              <a:t>separated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dots</a:t>
            </a:r>
            <a:endParaRPr lang="nl-BE" dirty="0"/>
          </a:p>
          <a:p>
            <a:r>
              <a:rPr lang="nl-BE" dirty="0"/>
              <a:t>(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decoding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)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453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Parts</a:t>
            </a:r>
            <a:r>
              <a:rPr lang="nl-BE" dirty="0"/>
              <a:t> </a:t>
            </a:r>
            <a:r>
              <a:rPr lang="nl-BE" dirty="0" err="1"/>
              <a:t>separated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dots</a:t>
            </a:r>
            <a:endParaRPr lang="nl-BE" dirty="0"/>
          </a:p>
          <a:p>
            <a:r>
              <a:rPr lang="nl-BE" dirty="0"/>
              <a:t>(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decoding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)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4872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Resources </a:t>
            </a:r>
            <a:r>
              <a:rPr lang="nl-BE" dirty="0" err="1"/>
              <a:t>examples</a:t>
            </a:r>
            <a:r>
              <a:rPr lang="nl-BE" dirty="0"/>
              <a:t>: </a:t>
            </a:r>
            <a:r>
              <a:rPr lang="nl-BE" dirty="0" err="1"/>
              <a:t>uploaded</a:t>
            </a:r>
            <a:r>
              <a:rPr lang="nl-BE" dirty="0"/>
              <a:t> </a:t>
            </a:r>
            <a:r>
              <a:rPr lang="nl-BE" dirty="0" err="1"/>
              <a:t>photos</a:t>
            </a:r>
            <a:r>
              <a:rPr lang="nl-BE" dirty="0"/>
              <a:t>, </a:t>
            </a:r>
            <a:r>
              <a:rPr lang="nl-BE" dirty="0" err="1"/>
              <a:t>filled</a:t>
            </a:r>
            <a:r>
              <a:rPr lang="nl-BE" dirty="0"/>
              <a:t> in </a:t>
            </a:r>
            <a:r>
              <a:rPr lang="nl-BE" dirty="0" err="1"/>
              <a:t>address</a:t>
            </a:r>
            <a:r>
              <a:rPr lang="nl-BE" dirty="0"/>
              <a:t> </a:t>
            </a:r>
            <a:r>
              <a:rPr lang="nl-BE" dirty="0" err="1"/>
              <a:t>forms</a:t>
            </a:r>
            <a:r>
              <a:rPr lang="nl-BE" dirty="0"/>
              <a:t>, has a </a:t>
            </a:r>
            <a:r>
              <a:rPr lang="nl-BE" dirty="0" err="1"/>
              <a:t>history</a:t>
            </a:r>
            <a:r>
              <a:rPr lang="nl-BE" dirty="0"/>
              <a:t> of video views (eg on </a:t>
            </a:r>
            <a:r>
              <a:rPr lang="nl-BE" dirty="0" err="1"/>
              <a:t>Youtube</a:t>
            </a:r>
            <a:r>
              <a:rPr lang="nl-BE" dirty="0"/>
              <a:t>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7435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TYP= type of token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439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Bulk of data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jwt</a:t>
            </a:r>
            <a:r>
              <a:rPr lang="nl-BE" dirty="0"/>
              <a:t> is found here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0031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04345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20556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21836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30442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25487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Switchfully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540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the</a:t>
            </a:r>
            <a:r>
              <a:rPr lang="nl-BE" dirty="0"/>
              <a:t> past, </a:t>
            </a:r>
            <a:r>
              <a:rPr lang="nl-BE" dirty="0" err="1"/>
              <a:t>only</a:t>
            </a:r>
            <a:r>
              <a:rPr lang="nl-BE" dirty="0"/>
              <a:t> websites </a:t>
            </a:r>
            <a:r>
              <a:rPr lang="nl-BE" dirty="0" err="1"/>
              <a:t>were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access data. Options have </a:t>
            </a:r>
            <a:r>
              <a:rPr lang="nl-BE" dirty="0" err="1"/>
              <a:t>increased</a:t>
            </a:r>
            <a:r>
              <a:rPr lang="nl-BE" dirty="0"/>
              <a:t> a lot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introduction</a:t>
            </a:r>
            <a:r>
              <a:rPr lang="nl-BE" dirty="0"/>
              <a:t> of smartphones </a:t>
            </a:r>
            <a:r>
              <a:rPr lang="nl-BE" dirty="0" err="1"/>
              <a:t>and</a:t>
            </a:r>
            <a:r>
              <a:rPr lang="nl-BE" dirty="0"/>
              <a:t> mobile data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040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the</a:t>
            </a:r>
            <a:r>
              <a:rPr lang="nl-BE" dirty="0"/>
              <a:t> past, </a:t>
            </a:r>
            <a:r>
              <a:rPr lang="nl-BE" dirty="0" err="1"/>
              <a:t>only</a:t>
            </a:r>
            <a:r>
              <a:rPr lang="nl-BE" dirty="0"/>
              <a:t> websites </a:t>
            </a:r>
            <a:r>
              <a:rPr lang="nl-BE" dirty="0" err="1"/>
              <a:t>were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access data. Options have </a:t>
            </a:r>
            <a:r>
              <a:rPr lang="nl-BE" dirty="0" err="1"/>
              <a:t>increased</a:t>
            </a:r>
            <a:r>
              <a:rPr lang="nl-BE" dirty="0"/>
              <a:t> a lot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introduction</a:t>
            </a:r>
            <a:r>
              <a:rPr lang="nl-BE" dirty="0"/>
              <a:t> of smartphones </a:t>
            </a:r>
            <a:r>
              <a:rPr lang="nl-BE" dirty="0" err="1"/>
              <a:t>and</a:t>
            </a:r>
            <a:r>
              <a:rPr lang="nl-BE" dirty="0"/>
              <a:t> mobile data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153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the</a:t>
            </a:r>
            <a:r>
              <a:rPr lang="nl-BE" dirty="0"/>
              <a:t> past, </a:t>
            </a:r>
            <a:r>
              <a:rPr lang="nl-BE" dirty="0" err="1"/>
              <a:t>only</a:t>
            </a:r>
            <a:r>
              <a:rPr lang="nl-BE" dirty="0"/>
              <a:t> websites </a:t>
            </a:r>
            <a:r>
              <a:rPr lang="nl-BE" dirty="0" err="1"/>
              <a:t>were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access data. Options have </a:t>
            </a:r>
            <a:r>
              <a:rPr lang="nl-BE" dirty="0" err="1"/>
              <a:t>increased</a:t>
            </a:r>
            <a:r>
              <a:rPr lang="nl-BE" dirty="0"/>
              <a:t> a lot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introduction</a:t>
            </a:r>
            <a:r>
              <a:rPr lang="nl-BE" dirty="0"/>
              <a:t> of smartphones </a:t>
            </a:r>
            <a:r>
              <a:rPr lang="nl-BE" dirty="0" err="1"/>
              <a:t>and</a:t>
            </a:r>
            <a:r>
              <a:rPr lang="nl-BE" dirty="0"/>
              <a:t> mobile data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02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2446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Responsibility</a:t>
            </a:r>
            <a:r>
              <a:rPr lang="nl-BE" dirty="0"/>
              <a:t> split: </a:t>
            </a:r>
            <a:r>
              <a:rPr lang="nl-BE" dirty="0" err="1"/>
              <a:t>Authorization</a:t>
            </a:r>
            <a:r>
              <a:rPr lang="nl-BE" dirty="0"/>
              <a:t> server – Resource server</a:t>
            </a:r>
          </a:p>
          <a:p>
            <a:r>
              <a:rPr lang="nl-BE" dirty="0"/>
              <a:t>It’s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host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own</a:t>
            </a:r>
            <a:r>
              <a:rPr lang="nl-BE" dirty="0"/>
              <a:t> </a:t>
            </a:r>
            <a:r>
              <a:rPr lang="nl-BE" dirty="0" err="1"/>
              <a:t>authorization</a:t>
            </a:r>
            <a:r>
              <a:rPr lang="nl-BE" dirty="0"/>
              <a:t> server or </a:t>
            </a:r>
            <a:r>
              <a:rPr lang="nl-BE" dirty="0" err="1"/>
              <a:t>use</a:t>
            </a:r>
            <a:r>
              <a:rPr lang="nl-BE" dirty="0"/>
              <a:t> a </a:t>
            </a:r>
            <a:r>
              <a:rPr lang="nl-BE" dirty="0" err="1"/>
              <a:t>third</a:t>
            </a:r>
            <a:r>
              <a:rPr lang="nl-BE" dirty="0"/>
              <a:t>-party server. </a:t>
            </a:r>
            <a:r>
              <a:rPr lang="nl-BE" dirty="0" err="1"/>
              <a:t>Third</a:t>
            </a:r>
            <a:r>
              <a:rPr lang="nl-BE" dirty="0"/>
              <a:t>-party are </a:t>
            </a:r>
            <a:r>
              <a:rPr lang="nl-BE" dirty="0" err="1"/>
              <a:t>usually</a:t>
            </a:r>
            <a:r>
              <a:rPr lang="nl-BE" dirty="0"/>
              <a:t> ‘</a:t>
            </a:r>
            <a:r>
              <a:rPr lang="nl-BE" dirty="0" err="1"/>
              <a:t>globally</a:t>
            </a:r>
            <a:r>
              <a:rPr lang="nl-BE" dirty="0"/>
              <a:t> </a:t>
            </a:r>
            <a:r>
              <a:rPr lang="nl-BE" dirty="0" err="1"/>
              <a:t>trusted</a:t>
            </a:r>
            <a:r>
              <a:rPr lang="nl-BE" dirty="0"/>
              <a:t>’ </a:t>
            </a:r>
            <a:r>
              <a:rPr lang="nl-BE" dirty="0" err="1"/>
              <a:t>parties</a:t>
            </a:r>
            <a:r>
              <a:rPr lang="nl-BE" dirty="0"/>
              <a:t> like google, facebook or </a:t>
            </a:r>
            <a:r>
              <a:rPr lang="nl-BE" dirty="0" err="1"/>
              <a:t>github</a:t>
            </a:r>
            <a:endParaRPr lang="nl-BE" dirty="0"/>
          </a:p>
          <a:p>
            <a:r>
              <a:rPr lang="nl-BE" dirty="0" err="1"/>
              <a:t>Starting</a:t>
            </a:r>
            <a:r>
              <a:rPr lang="nl-BE" dirty="0"/>
              <a:t> </a:t>
            </a:r>
            <a:r>
              <a:rPr lang="nl-BE" dirty="0" err="1"/>
              <a:t>situation</a:t>
            </a:r>
            <a:r>
              <a:rPr lang="nl-BE" dirty="0"/>
              <a:t> </a:t>
            </a:r>
            <a:r>
              <a:rPr lang="nl-BE" dirty="0" err="1"/>
              <a:t>before</a:t>
            </a:r>
            <a:r>
              <a:rPr lang="nl-BE" dirty="0"/>
              <a:t> a user is </a:t>
            </a:r>
            <a:r>
              <a:rPr lang="nl-BE" dirty="0" err="1"/>
              <a:t>logged</a:t>
            </a:r>
            <a:r>
              <a:rPr lang="nl-BE" dirty="0"/>
              <a:t> in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185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Responsibility</a:t>
            </a:r>
            <a:r>
              <a:rPr lang="nl-BE" dirty="0"/>
              <a:t> split: </a:t>
            </a:r>
            <a:r>
              <a:rPr lang="nl-BE" dirty="0" err="1"/>
              <a:t>Authorization</a:t>
            </a:r>
            <a:r>
              <a:rPr lang="nl-BE" dirty="0"/>
              <a:t> server – Resource server</a:t>
            </a:r>
          </a:p>
          <a:p>
            <a:r>
              <a:rPr lang="nl-BE" dirty="0"/>
              <a:t>It’s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host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own</a:t>
            </a:r>
            <a:r>
              <a:rPr lang="nl-BE" dirty="0"/>
              <a:t> </a:t>
            </a:r>
            <a:r>
              <a:rPr lang="nl-BE" dirty="0" err="1"/>
              <a:t>authorization</a:t>
            </a:r>
            <a:r>
              <a:rPr lang="nl-BE" dirty="0"/>
              <a:t> server or </a:t>
            </a:r>
            <a:r>
              <a:rPr lang="nl-BE" dirty="0" err="1"/>
              <a:t>use</a:t>
            </a:r>
            <a:r>
              <a:rPr lang="nl-BE" dirty="0"/>
              <a:t> a </a:t>
            </a:r>
            <a:r>
              <a:rPr lang="nl-BE" dirty="0" err="1"/>
              <a:t>third</a:t>
            </a:r>
            <a:r>
              <a:rPr lang="nl-BE" dirty="0"/>
              <a:t>-party server. </a:t>
            </a:r>
            <a:r>
              <a:rPr lang="nl-BE" dirty="0" err="1"/>
              <a:t>Third</a:t>
            </a:r>
            <a:r>
              <a:rPr lang="nl-BE" dirty="0"/>
              <a:t>-party are </a:t>
            </a:r>
            <a:r>
              <a:rPr lang="nl-BE" dirty="0" err="1"/>
              <a:t>usually</a:t>
            </a:r>
            <a:r>
              <a:rPr lang="nl-BE" dirty="0"/>
              <a:t> ‘</a:t>
            </a:r>
            <a:r>
              <a:rPr lang="nl-BE" dirty="0" err="1"/>
              <a:t>globally</a:t>
            </a:r>
            <a:r>
              <a:rPr lang="nl-BE" dirty="0"/>
              <a:t> </a:t>
            </a:r>
            <a:r>
              <a:rPr lang="nl-BE" dirty="0" err="1"/>
              <a:t>trusted</a:t>
            </a:r>
            <a:r>
              <a:rPr lang="nl-BE" dirty="0"/>
              <a:t>’ </a:t>
            </a:r>
            <a:r>
              <a:rPr lang="nl-BE" dirty="0" err="1"/>
              <a:t>parties</a:t>
            </a:r>
            <a:r>
              <a:rPr lang="nl-BE" dirty="0"/>
              <a:t> like google, facebook or </a:t>
            </a:r>
            <a:r>
              <a:rPr lang="nl-BE" dirty="0" err="1"/>
              <a:t>github</a:t>
            </a:r>
            <a:endParaRPr lang="nl-BE" dirty="0"/>
          </a:p>
          <a:p>
            <a:r>
              <a:rPr lang="nl-BE" dirty="0" err="1"/>
              <a:t>Starting</a:t>
            </a:r>
            <a:r>
              <a:rPr lang="nl-BE" dirty="0"/>
              <a:t> </a:t>
            </a:r>
            <a:r>
              <a:rPr lang="nl-BE" dirty="0" err="1"/>
              <a:t>situation</a:t>
            </a:r>
            <a:r>
              <a:rPr lang="nl-BE" dirty="0"/>
              <a:t> </a:t>
            </a:r>
            <a:r>
              <a:rPr lang="nl-BE" dirty="0" err="1"/>
              <a:t>before</a:t>
            </a:r>
            <a:r>
              <a:rPr lang="nl-BE" dirty="0"/>
              <a:t> a user is </a:t>
            </a:r>
            <a:r>
              <a:rPr lang="nl-BE" dirty="0" err="1"/>
              <a:t>logged</a:t>
            </a:r>
            <a:r>
              <a:rPr lang="nl-BE" dirty="0"/>
              <a:t> in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656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mailto:hello@switchfully.com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2201" y="6290344"/>
            <a:ext cx="420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7718" y="6024660"/>
            <a:ext cx="94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558A-EBF4-4622-B459-183D257C428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92200" y="606760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48141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Switchfully - Security Extra Topics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CF558A-EBF4-4622-B459-183D257C428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715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Switchfully - Security Extra Topics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CF558A-EBF4-4622-B459-183D257C428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335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Switchfully - Security Extra Topics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CF558A-EBF4-4622-B459-183D257C428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6802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98"/>
            <a:ext cx="10515600" cy="6551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106905"/>
            <a:ext cx="10515600" cy="507005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Switchfully - Security Extra Topics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CF558A-EBF4-4622-B459-183D257C428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043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Switchfully - Security Extra Topics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CF558A-EBF4-4622-B459-183D257C428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856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-36095" y="5558589"/>
            <a:ext cx="12248148" cy="1407695"/>
          </a:xfrm>
          <a:custGeom>
            <a:avLst/>
            <a:gdLst>
              <a:gd name="connsiteX0" fmla="*/ 0 w 12248148"/>
              <a:gd name="connsiteY0" fmla="*/ 1311443 h 1311443"/>
              <a:gd name="connsiteX1" fmla="*/ 0 w 12248148"/>
              <a:gd name="connsiteY1" fmla="*/ 421106 h 1311443"/>
              <a:gd name="connsiteX2" fmla="*/ 12248148 w 12248148"/>
              <a:gd name="connsiteY2" fmla="*/ 0 h 1311443"/>
              <a:gd name="connsiteX3" fmla="*/ 12248148 w 12248148"/>
              <a:gd name="connsiteY3" fmla="*/ 1263316 h 1311443"/>
              <a:gd name="connsiteX4" fmla="*/ 0 w 12248148"/>
              <a:gd name="connsiteY4" fmla="*/ 1311443 h 1311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8148" h="1311443">
                <a:moveTo>
                  <a:pt x="0" y="1311443"/>
                </a:moveTo>
                <a:lnTo>
                  <a:pt x="0" y="421106"/>
                </a:lnTo>
                <a:lnTo>
                  <a:pt x="12248148" y="0"/>
                </a:lnTo>
                <a:lnTo>
                  <a:pt x="12248148" y="1263316"/>
                </a:lnTo>
                <a:lnTo>
                  <a:pt x="0" y="1311443"/>
                </a:lnTo>
                <a:close/>
              </a:path>
            </a:pathLst>
          </a:custGeom>
          <a:solidFill>
            <a:srgbClr val="72A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2201" y="6290344"/>
            <a:ext cx="420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7718" y="6024660"/>
            <a:ext cx="94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558A-EBF4-4622-B459-183D257C428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295901" y="6176260"/>
            <a:ext cx="6311899" cy="479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437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ü"/>
              <a:defRPr/>
            </a:lvl1pPr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92200" y="606760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Slide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875624" y="5802222"/>
            <a:ext cx="4732176" cy="363893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/>
            </a:lvl1pPr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nl-BE" dirty="0"/>
              <a:t>Parent-</a:t>
            </a:r>
            <a:r>
              <a:rPr lang="nl-BE" dirty="0" err="1"/>
              <a:t>title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975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-36095" y="5558589"/>
            <a:ext cx="12248148" cy="1407695"/>
          </a:xfrm>
          <a:custGeom>
            <a:avLst/>
            <a:gdLst>
              <a:gd name="connsiteX0" fmla="*/ 0 w 12248148"/>
              <a:gd name="connsiteY0" fmla="*/ 1311443 h 1311443"/>
              <a:gd name="connsiteX1" fmla="*/ 0 w 12248148"/>
              <a:gd name="connsiteY1" fmla="*/ 421106 h 1311443"/>
              <a:gd name="connsiteX2" fmla="*/ 12248148 w 12248148"/>
              <a:gd name="connsiteY2" fmla="*/ 0 h 1311443"/>
              <a:gd name="connsiteX3" fmla="*/ 12248148 w 12248148"/>
              <a:gd name="connsiteY3" fmla="*/ 1263316 h 1311443"/>
              <a:gd name="connsiteX4" fmla="*/ 0 w 12248148"/>
              <a:gd name="connsiteY4" fmla="*/ 1311443 h 1311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8148" h="1311443">
                <a:moveTo>
                  <a:pt x="0" y="1311443"/>
                </a:moveTo>
                <a:lnTo>
                  <a:pt x="0" y="421106"/>
                </a:lnTo>
                <a:lnTo>
                  <a:pt x="12248148" y="0"/>
                </a:lnTo>
                <a:lnTo>
                  <a:pt x="12248148" y="1263316"/>
                </a:lnTo>
                <a:lnTo>
                  <a:pt x="0" y="1311443"/>
                </a:lnTo>
                <a:close/>
              </a:path>
            </a:pathLst>
          </a:custGeom>
          <a:solidFill>
            <a:srgbClr val="72A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2201" y="6290344"/>
            <a:ext cx="420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7718" y="6024660"/>
            <a:ext cx="94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558A-EBF4-4622-B459-183D257C428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295901" y="6176260"/>
            <a:ext cx="6311899" cy="479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437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ü"/>
              <a:defRPr/>
            </a:lvl1pPr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92200" y="606760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Slide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875624" y="5802222"/>
            <a:ext cx="4732176" cy="363893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/>
            </a:lvl1pPr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nl-BE" dirty="0"/>
              <a:t>Parent-</a:t>
            </a:r>
            <a:r>
              <a:rPr lang="nl-BE" dirty="0" err="1"/>
              <a:t>title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8670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1255"/>
            <a:ext cx="10515600" cy="93549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2201" y="6290344"/>
            <a:ext cx="420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7718" y="6024660"/>
            <a:ext cx="94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558A-EBF4-4622-B459-183D257C428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092200" y="606760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40642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/>
          <p:cNvSpPr txBox="1">
            <a:spLocks/>
          </p:cNvSpPr>
          <p:nvPr userDrawn="1"/>
        </p:nvSpPr>
        <p:spPr>
          <a:xfrm>
            <a:off x="838200" y="4437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+mj-lt"/>
              </a:rPr>
              <a:t>Copyright</a:t>
            </a:r>
            <a:r>
              <a:rPr lang="en-US" dirty="0">
                <a:latin typeface="+mj-lt"/>
              </a:rPr>
              <a:t> notice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</a:rPr>
              <a:t>All copyright and intellectual property rights, without limitation, are retained by </a:t>
            </a:r>
            <a:r>
              <a:rPr lang="en-US" sz="1800" dirty="0" err="1">
                <a:latin typeface="+mj-lt"/>
              </a:rPr>
              <a:t>Switch</a:t>
            </a:r>
            <a:r>
              <a:rPr lang="en-US" sz="1800" dirty="0" err="1">
                <a:solidFill>
                  <a:srgbClr val="72A71F"/>
                </a:solidFill>
                <a:latin typeface="+mj-lt"/>
              </a:rPr>
              <a:t>fully</a:t>
            </a:r>
            <a:r>
              <a:rPr lang="en-US" sz="1800" dirty="0">
                <a:latin typeface="+mj-lt"/>
              </a:rPr>
              <a:t> (</a:t>
            </a:r>
            <a:r>
              <a:rPr lang="en-US" sz="1800" dirty="0" err="1">
                <a:latin typeface="+mj-lt"/>
              </a:rPr>
              <a:t>Cegeka</a:t>
            </a:r>
            <a:r>
              <a:rPr lang="en-US" sz="1800" dirty="0">
                <a:latin typeface="+mj-lt"/>
              </a:rPr>
              <a:t>).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By using this presentation, you agree to this statement.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b="1" dirty="0">
                <a:latin typeface="+mj-lt"/>
              </a:rPr>
              <a:t>Do</a:t>
            </a:r>
            <a:r>
              <a:rPr lang="en-US" sz="1800" dirty="0">
                <a:latin typeface="+mj-lt"/>
              </a:rPr>
              <a:t> use this presentation, as an enrolled student of a </a:t>
            </a:r>
            <a:r>
              <a:rPr lang="en-US" sz="1800" dirty="0" err="1"/>
              <a:t>Switch</a:t>
            </a:r>
            <a:r>
              <a:rPr lang="en-US" sz="1800" dirty="0" err="1">
                <a:solidFill>
                  <a:srgbClr val="72A71F"/>
                </a:solidFill>
              </a:rPr>
              <a:t>fully</a:t>
            </a:r>
            <a:r>
              <a:rPr lang="en-US" sz="1800" dirty="0">
                <a:latin typeface="+mj-lt"/>
              </a:rPr>
              <a:t> organized training, whenever you want.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+mj-lt"/>
              </a:rPr>
              <a:t>Do not </a:t>
            </a:r>
            <a:r>
              <a:rPr lang="en-US" sz="1800" dirty="0">
                <a:latin typeface="+mj-lt"/>
              </a:rPr>
              <a:t>sell or (re)distribute this presentation.</a:t>
            </a:r>
            <a:br>
              <a:rPr lang="en-US" sz="1800" dirty="0">
                <a:latin typeface="+mj-lt"/>
              </a:rPr>
            </a:br>
            <a:r>
              <a:rPr lang="en-US" sz="1800" b="1" dirty="0">
                <a:latin typeface="+mj-lt"/>
              </a:rPr>
              <a:t>Do not </a:t>
            </a:r>
            <a:r>
              <a:rPr lang="en-US" sz="1800" dirty="0">
                <a:latin typeface="+mj-lt"/>
              </a:rPr>
              <a:t>make this presentation available on websites, internal or external networks, social- or other media.</a:t>
            </a:r>
            <a:br>
              <a:rPr lang="en-US" sz="1800" dirty="0">
                <a:latin typeface="+mj-lt"/>
              </a:rPr>
            </a:br>
            <a:r>
              <a:rPr lang="en-US" sz="1800" b="1" dirty="0">
                <a:latin typeface="+mj-lt"/>
              </a:rPr>
              <a:t>Do not </a:t>
            </a:r>
            <a:r>
              <a:rPr lang="en-US" sz="1800" dirty="0">
                <a:latin typeface="+mj-lt"/>
              </a:rPr>
              <a:t>edit or modify this presentation.</a:t>
            </a:r>
            <a:br>
              <a:rPr lang="en-US" sz="1800" dirty="0">
                <a:latin typeface="+mj-lt"/>
              </a:rPr>
            </a:br>
            <a:r>
              <a:rPr lang="en-US" sz="1800" b="1" dirty="0">
                <a:latin typeface="+mj-lt"/>
              </a:rPr>
              <a:t>Do not </a:t>
            </a:r>
            <a:r>
              <a:rPr lang="en-US" sz="1800" dirty="0">
                <a:latin typeface="+mj-lt"/>
              </a:rPr>
              <a:t>claim / pass off this presentation as your own.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+mj-lt"/>
              </a:rPr>
              <a:t>Please contact us if you have any questions about usage: </a:t>
            </a:r>
            <a:br>
              <a:rPr lang="en-US" sz="1800" b="1" dirty="0">
                <a:latin typeface="+mj-lt"/>
              </a:rPr>
            </a:br>
            <a:r>
              <a:rPr lang="en-US" sz="1800" dirty="0">
                <a:latin typeface="+mj-lt"/>
                <a:hlinkClick r:id="rId3"/>
              </a:rPr>
              <a:t>hello@switchfully.com</a:t>
            </a:r>
            <a:endParaRPr lang="en-US" sz="18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nl-BE" sz="1800" dirty="0">
                <a:latin typeface="+mj-lt"/>
              </a:rPr>
              <a:t>© </a:t>
            </a:r>
            <a:r>
              <a:rPr lang="en-US" sz="1800" dirty="0" err="1"/>
              <a:t>Switch</a:t>
            </a:r>
            <a:r>
              <a:rPr lang="en-US" sz="1800" dirty="0" err="1">
                <a:solidFill>
                  <a:srgbClr val="72A71F"/>
                </a:solidFill>
              </a:rPr>
              <a:t>fully</a:t>
            </a:r>
            <a:r>
              <a:rPr lang="nl-BE" sz="1800" dirty="0">
                <a:latin typeface="+mj-lt"/>
              </a:rPr>
              <a:t> (</a:t>
            </a:r>
            <a:r>
              <a:rPr lang="nl-BE" sz="1800" dirty="0" err="1">
                <a:latin typeface="+mj-lt"/>
              </a:rPr>
              <a:t>Cegeka</a:t>
            </a:r>
            <a:r>
              <a:rPr lang="nl-BE" sz="18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250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1255"/>
            <a:ext cx="10515600" cy="93549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65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2201" y="6290344"/>
            <a:ext cx="420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7718" y="6024660"/>
            <a:ext cx="94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558A-EBF4-4622-B459-183D257C428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092200" y="606760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0447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1255"/>
            <a:ext cx="10515600" cy="93549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65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2201" y="6290344"/>
            <a:ext cx="420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7718" y="6024660"/>
            <a:ext cx="94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558A-EBF4-4622-B459-183D257C428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092200" y="606760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53910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98"/>
            <a:ext cx="10515600" cy="6551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Switchfully - Security Extra Topics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CF558A-EBF4-4622-B459-183D257C428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178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Switchfully - Security Extra Topics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CF558A-EBF4-4622-B459-183D257C428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92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A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861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63" r:id="rId5"/>
    <p:sldLayoutId id="2147483660" r:id="rId6"/>
    <p:sldLayoutId id="2147483661" r:id="rId7"/>
    <p:sldLayoutId id="2147483652" r:id="rId8"/>
    <p:sldLayoutId id="2147483653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witchfully.com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12" Type="http://schemas.openxmlformats.org/officeDocument/2006/relationships/image" Target="../media/image4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12" Type="http://schemas.openxmlformats.org/officeDocument/2006/relationships/image" Target="../media/image4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12" Type="http://schemas.openxmlformats.org/officeDocument/2006/relationships/image" Target="../media/image4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12" Type="http://schemas.openxmlformats.org/officeDocument/2006/relationships/image" Target="../media/image40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12" Type="http://schemas.openxmlformats.org/officeDocument/2006/relationships/image" Target="../media/image40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zachholman.com/2011/01/oauth_will_murder_your_children/" TargetMode="External"/><Relationship Id="rId7" Type="http://schemas.openxmlformats.org/officeDocument/2006/relationships/hyperlink" Target="https://auth0.com/docs/api-auth/which-oauth-flow-to-us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3387698/why-is-there-an-authorization-code-flow-in-oauth2-when-implicit-flow-works-s" TargetMode="External"/><Relationship Id="rId5" Type="http://schemas.openxmlformats.org/officeDocument/2006/relationships/hyperlink" Target="https://medium.com/google-cloud/understanding-oauth2-and-building-a-basic-authorization-server-of-your-own-a-beginners-guide-cf7451a16f66#targetText=Essentially%2C%20OAuth%202.0%20allows%20arbitrary,%2C%20reliable%2C%20and%20efficient%20manner." TargetMode="External"/><Relationship Id="rId4" Type="http://schemas.openxmlformats.org/officeDocument/2006/relationships/hyperlink" Target="https://itnext.io/an-oauth-2-0-introduction-for-beginners-6e386b19f7a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cjainn/anatomy-of-a-jwt-token-part-2-c12888abc1a2" TargetMode="External"/><Relationship Id="rId5" Type="http://schemas.openxmlformats.org/officeDocument/2006/relationships/hyperlink" Target="https://tools.ietf.org/html/rfc7519#section-1" TargetMode="External"/><Relationship Id="rId4" Type="http://schemas.openxmlformats.org/officeDocument/2006/relationships/hyperlink" Target="https://scotch.io/tutorials/the-anatomy-of-a-json-web-token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hyperlink" Target="http://www.switchfully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0.svg"/><Relationship Id="rId4" Type="http://schemas.openxmlformats.org/officeDocument/2006/relationships/image" Target="../media/image22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0300"/>
            <a:ext cx="9144000" cy="1655762"/>
          </a:xfrm>
        </p:spPr>
        <p:txBody>
          <a:bodyPr/>
          <a:lstStyle/>
          <a:p>
            <a:r>
              <a:rPr lang="nl-BE" sz="1800" dirty="0"/>
              <a:t>Enterprise Software Development| Security</a:t>
            </a:r>
            <a:br>
              <a:rPr lang="nl-BE" dirty="0"/>
            </a:br>
            <a:r>
              <a:rPr lang="nl-BE" b="1" dirty="0" err="1"/>
              <a:t>Security</a:t>
            </a:r>
            <a:r>
              <a:rPr lang="nl-BE" b="1" dirty="0"/>
              <a:t> Extra Topics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solidFill>
                  <a:srgbClr val="72A71F"/>
                </a:solidFill>
                <a:hlinkClick r:id="rId4"/>
              </a:rPr>
              <a:t>www.switchfully.com</a:t>
            </a:r>
            <a:endParaRPr lang="nl-BE" sz="2000" dirty="0">
              <a:solidFill>
                <a:srgbClr val="72A71F"/>
              </a:solidFill>
            </a:endParaRP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9C940D1C-E72E-4FBC-A352-AA6E0B541C2F}"/>
              </a:ext>
            </a:extLst>
          </p:cNvPr>
          <p:cNvSpPr/>
          <p:nvPr/>
        </p:nvSpPr>
        <p:spPr>
          <a:xfrm rot="10800000">
            <a:off x="8619540" y="2449336"/>
            <a:ext cx="669026" cy="669026"/>
          </a:xfrm>
          <a:prstGeom prst="teardrop">
            <a:avLst/>
          </a:prstGeom>
          <a:solidFill>
            <a:srgbClr val="72A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BA6C8-05CD-419B-8E10-F00D7C3D5F3A}"/>
              </a:ext>
            </a:extLst>
          </p:cNvPr>
          <p:cNvSpPr/>
          <p:nvPr/>
        </p:nvSpPr>
        <p:spPr>
          <a:xfrm>
            <a:off x="8630279" y="2599183"/>
            <a:ext cx="64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BE" b="1"/>
              <a:t>JAVA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7046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50069" y="6176260"/>
            <a:ext cx="6457731" cy="479209"/>
          </a:xfrm>
        </p:spPr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in </a:t>
            </a:r>
            <a:r>
              <a:rPr lang="nl-BE" dirty="0" err="1"/>
              <a:t>Oauth</a:t>
            </a:r>
            <a:r>
              <a:rPr lang="nl-BE" dirty="0"/>
              <a:t> </a:t>
            </a:r>
            <a:r>
              <a:rPr lang="nl-BE" dirty="0" err="1"/>
              <a:t>terms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OAuth2</a:t>
            </a:r>
          </a:p>
          <a:p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0" name="Afgeschuind hoek zelfde zijde rechthoek 7">
            <a:extLst>
              <a:ext uri="{FF2B5EF4-FFF2-40B4-BE49-F238E27FC236}">
                <a16:creationId xmlns:a16="http://schemas.microsoft.com/office/drawing/2014/main" id="{3AD8F7B7-BF73-4BA5-BF38-7ECA0784B264}"/>
              </a:ext>
            </a:extLst>
          </p:cNvPr>
          <p:cNvSpPr/>
          <p:nvPr/>
        </p:nvSpPr>
        <p:spPr>
          <a:xfrm>
            <a:off x="715632" y="2846417"/>
            <a:ext cx="688369" cy="616450"/>
          </a:xfrm>
          <a:prstGeom prst="snip2SameRect">
            <a:avLst/>
          </a:prstGeom>
          <a:solidFill>
            <a:srgbClr val="949494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al 8">
            <a:extLst>
              <a:ext uri="{FF2B5EF4-FFF2-40B4-BE49-F238E27FC236}">
                <a16:creationId xmlns:a16="http://schemas.microsoft.com/office/drawing/2014/main" id="{0349D61B-44C3-4073-8DC1-04BAA17A4CE9}"/>
              </a:ext>
            </a:extLst>
          </p:cNvPr>
          <p:cNvSpPr/>
          <p:nvPr/>
        </p:nvSpPr>
        <p:spPr>
          <a:xfrm>
            <a:off x="859471" y="2353258"/>
            <a:ext cx="410966" cy="421240"/>
          </a:xfrm>
          <a:prstGeom prst="ellipse">
            <a:avLst/>
          </a:prstGeom>
          <a:solidFill>
            <a:srgbClr val="949494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4E8A15-760B-4F0B-BA69-F3B934A61FF0}"/>
              </a:ext>
            </a:extLst>
          </p:cNvPr>
          <p:cNvCxnSpPr>
            <a:cxnSpLocks/>
          </p:cNvCxnSpPr>
          <p:nvPr/>
        </p:nvCxnSpPr>
        <p:spPr>
          <a:xfrm>
            <a:off x="3194051" y="2920757"/>
            <a:ext cx="3409949" cy="0"/>
          </a:xfrm>
          <a:prstGeom prst="straightConnector1">
            <a:avLst/>
          </a:prstGeom>
          <a:ln w="28575" cap="sq">
            <a:solidFill>
              <a:srgbClr val="94949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768089AD-C86C-4D0B-9898-3FC6F85D7F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8667" y="1788709"/>
            <a:ext cx="882403" cy="88240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4E51890-A3D4-40A9-94B0-E17685748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8667" y="2821824"/>
            <a:ext cx="965554" cy="96555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E91D2E9-7C45-41C2-B25F-34A592B75A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0307" y="3938090"/>
            <a:ext cx="1062273" cy="106227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6FEA6F9-FDA6-4429-AD2E-A54E6050AC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25471" y="2352194"/>
            <a:ext cx="1137125" cy="1137125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489B42A6-5871-4A69-B2C1-76A0974E5D23}"/>
              </a:ext>
            </a:extLst>
          </p:cNvPr>
          <p:cNvSpPr/>
          <p:nvPr/>
        </p:nvSpPr>
        <p:spPr>
          <a:xfrm rot="15408577" flipV="1">
            <a:off x="7104000" y="1466046"/>
            <a:ext cx="1380063" cy="831820"/>
          </a:xfrm>
          <a:prstGeom prst="arc">
            <a:avLst>
              <a:gd name="adj1" fmla="val 12896431"/>
              <a:gd name="adj2" fmla="val 0"/>
            </a:avLst>
          </a:prstGeom>
          <a:ln w="28575">
            <a:solidFill>
              <a:srgbClr val="72A71F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815D21-8EFB-4053-AA37-4AF3AF7F9DBC}"/>
              </a:ext>
            </a:extLst>
          </p:cNvPr>
          <p:cNvSpPr/>
          <p:nvPr/>
        </p:nvSpPr>
        <p:spPr>
          <a:xfrm>
            <a:off x="6983218" y="3756344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Resource server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7C050E-7BC0-4CFA-920F-0256E76BDC90}"/>
              </a:ext>
            </a:extLst>
          </p:cNvPr>
          <p:cNvSpPr/>
          <p:nvPr/>
        </p:nvSpPr>
        <p:spPr>
          <a:xfrm>
            <a:off x="2799105" y="959923"/>
            <a:ext cx="4951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Backend server </a:t>
            </a:r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that</a:t>
            </a:r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handles </a:t>
            </a:r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</a:t>
            </a:r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requests</a:t>
            </a:r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…</a:t>
            </a:r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1EF3736-BE44-444B-8B83-58976BF04C3C}"/>
              </a:ext>
            </a:extLst>
          </p:cNvPr>
          <p:cNvSpPr/>
          <p:nvPr/>
        </p:nvSpPr>
        <p:spPr>
          <a:xfrm rot="18250901">
            <a:off x="8294035" y="1455923"/>
            <a:ext cx="1380063" cy="1141375"/>
          </a:xfrm>
          <a:prstGeom prst="arc">
            <a:avLst>
              <a:gd name="adj1" fmla="val 12896431"/>
              <a:gd name="adj2" fmla="val 0"/>
            </a:avLst>
          </a:prstGeom>
          <a:ln w="28575">
            <a:solidFill>
              <a:srgbClr val="72A71F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A90B7E-4B4F-49B3-9A3E-65643EB3EF21}"/>
              </a:ext>
            </a:extLst>
          </p:cNvPr>
          <p:cNvSpPr/>
          <p:nvPr/>
        </p:nvSpPr>
        <p:spPr>
          <a:xfrm>
            <a:off x="9362732" y="1419377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AND </a:t>
            </a:r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5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72580" y="6176260"/>
            <a:ext cx="9035221" cy="479209"/>
          </a:xfrm>
        </p:spPr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: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problems</a:t>
            </a:r>
            <a:r>
              <a:rPr lang="nl-BE" dirty="0"/>
              <a:t>/concerns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OAuth2</a:t>
            </a:r>
          </a:p>
          <a:p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8BA031F-F228-4709-B59A-26D44EC30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332"/>
            <a:ext cx="10515600" cy="4766667"/>
          </a:xfrm>
        </p:spPr>
        <p:txBody>
          <a:bodyPr/>
          <a:lstStyle/>
          <a:p>
            <a:pPr>
              <a:buClr>
                <a:srgbClr val="72A71F"/>
              </a:buClr>
            </a:pPr>
            <a:r>
              <a:rPr lang="en-US" sz="3200" dirty="0"/>
              <a:t>Resource server has multiple responsibilities</a:t>
            </a:r>
          </a:p>
          <a:p>
            <a:pPr lvl="1">
              <a:buClr>
                <a:srgbClr val="72A71F"/>
              </a:buClr>
            </a:pPr>
            <a:r>
              <a:rPr lang="en-US" sz="2800" dirty="0"/>
              <a:t>Handling regular requests</a:t>
            </a:r>
          </a:p>
          <a:p>
            <a:pPr lvl="1">
              <a:buClr>
                <a:srgbClr val="72A71F"/>
              </a:buClr>
            </a:pPr>
            <a:r>
              <a:rPr lang="en-US" sz="2800" dirty="0"/>
              <a:t>Handling authentication </a:t>
            </a:r>
          </a:p>
          <a:p>
            <a:pPr>
              <a:buClr>
                <a:srgbClr val="72A71F"/>
              </a:buClr>
            </a:pPr>
            <a:r>
              <a:rPr lang="en-US" sz="3600" dirty="0"/>
              <a:t>Should a user blindly trust any site to handle their credentials safely?</a:t>
            </a:r>
          </a:p>
          <a:p>
            <a:pPr>
              <a:buClr>
                <a:srgbClr val="72A71F"/>
              </a:buClr>
            </a:pPr>
            <a:r>
              <a:rPr lang="en-US" sz="3600" dirty="0"/>
              <a:t>One backend can have multiple UIs, </a:t>
            </a:r>
            <a:r>
              <a:rPr lang="en-US" sz="3600" dirty="0" err="1"/>
              <a:t>eg</a:t>
            </a:r>
            <a:r>
              <a:rPr lang="en-US" sz="3600" dirty="0"/>
              <a:t>: because the backend supplied a public REST </a:t>
            </a:r>
            <a:r>
              <a:rPr lang="en-US" sz="3600" dirty="0" err="1"/>
              <a:t>api</a:t>
            </a:r>
            <a:r>
              <a:rPr lang="en-US" sz="3600" dirty="0"/>
              <a:t> to the world</a:t>
            </a:r>
          </a:p>
          <a:p>
            <a:pPr lvl="1">
              <a:buClr>
                <a:srgbClr val="72A71F"/>
              </a:buClr>
            </a:pPr>
            <a:r>
              <a:rPr lang="en-US" sz="3200" dirty="0"/>
              <a:t>Do all of these UIs have the best intentions?</a:t>
            </a:r>
          </a:p>
          <a:p>
            <a:pPr>
              <a:buClr>
                <a:srgbClr val="72A71F"/>
              </a:buClr>
            </a:pPr>
            <a:r>
              <a:rPr lang="en-US" sz="3600" dirty="0"/>
              <a:t>Only two states: logged in or not logged in</a:t>
            </a:r>
          </a:p>
          <a:p>
            <a:pPr lvl="1">
              <a:buClr>
                <a:srgbClr val="72A71F"/>
              </a:buClr>
            </a:pPr>
            <a:r>
              <a:rPr lang="en-US" sz="3200" dirty="0"/>
              <a:t>User cannot determine granularity of the features the client can access</a:t>
            </a:r>
          </a:p>
        </p:txBody>
      </p:sp>
    </p:spTree>
    <p:extLst>
      <p:ext uri="{BB962C8B-B14F-4D97-AF65-F5344CB8AC3E}">
        <p14:creationId xmlns:p14="http://schemas.microsoft.com/office/powerpoint/2010/main" val="256031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OAuth</a:t>
            </a:r>
            <a:r>
              <a:rPr lang="nl-BE" dirty="0"/>
              <a:t> </a:t>
            </a:r>
            <a:r>
              <a:rPr lang="nl-BE" dirty="0" err="1"/>
              <a:t>authentication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OAuth2</a:t>
            </a:r>
          </a:p>
          <a:p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0" name="Afgeschuind hoek zelfde zijde rechthoek 7">
            <a:extLst>
              <a:ext uri="{FF2B5EF4-FFF2-40B4-BE49-F238E27FC236}">
                <a16:creationId xmlns:a16="http://schemas.microsoft.com/office/drawing/2014/main" id="{3AD8F7B7-BF73-4BA5-BF38-7ECA0784B264}"/>
              </a:ext>
            </a:extLst>
          </p:cNvPr>
          <p:cNvSpPr/>
          <p:nvPr/>
        </p:nvSpPr>
        <p:spPr>
          <a:xfrm>
            <a:off x="2275290" y="4395393"/>
            <a:ext cx="688369" cy="616450"/>
          </a:xfrm>
          <a:prstGeom prst="snip2Same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al 8">
            <a:extLst>
              <a:ext uri="{FF2B5EF4-FFF2-40B4-BE49-F238E27FC236}">
                <a16:creationId xmlns:a16="http://schemas.microsoft.com/office/drawing/2014/main" id="{0349D61B-44C3-4073-8DC1-04BAA17A4CE9}"/>
              </a:ext>
            </a:extLst>
          </p:cNvPr>
          <p:cNvSpPr/>
          <p:nvPr/>
        </p:nvSpPr>
        <p:spPr>
          <a:xfrm>
            <a:off x="2419129" y="3902234"/>
            <a:ext cx="410966" cy="42124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68089AD-C86C-4D0B-9898-3FC6F85D7F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1632" y="359302"/>
            <a:ext cx="882403" cy="88240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4E51890-A3D4-40A9-94B0-E17685748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9217" y="595192"/>
            <a:ext cx="965554" cy="96555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E91D2E9-7C45-41C2-B25F-34A592B75A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9475" y="880604"/>
            <a:ext cx="965554" cy="96555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6FEA6F9-FDA6-4429-AD2E-A54E6050AC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79585" y="3874718"/>
            <a:ext cx="1137125" cy="11371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24E531-B415-4918-B4FF-3122C2D7BB11}"/>
              </a:ext>
            </a:extLst>
          </p:cNvPr>
          <p:cNvSpPr/>
          <p:nvPr/>
        </p:nvSpPr>
        <p:spPr>
          <a:xfrm>
            <a:off x="2031632" y="5083762"/>
            <a:ext cx="1114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Resource</a:t>
            </a:r>
          </a:p>
          <a:p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Owner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C768D9-1177-4128-AED2-72321F0B5DB2}"/>
              </a:ext>
            </a:extLst>
          </p:cNvPr>
          <p:cNvSpPr/>
          <p:nvPr/>
        </p:nvSpPr>
        <p:spPr>
          <a:xfrm>
            <a:off x="2187924" y="1981109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Client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6FC32-282F-4C12-8190-01FA1A9999BE}"/>
              </a:ext>
            </a:extLst>
          </p:cNvPr>
          <p:cNvSpPr/>
          <p:nvPr/>
        </p:nvSpPr>
        <p:spPr>
          <a:xfrm>
            <a:off x="8779585" y="5083761"/>
            <a:ext cx="1114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Resource</a:t>
            </a:r>
          </a:p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Server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F2950D6-EBEC-4492-B8E8-6C45D62222C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79585" y="607187"/>
            <a:ext cx="1137125" cy="11371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311B6F0-49D5-4407-A98A-33D6BBD922E7}"/>
              </a:ext>
            </a:extLst>
          </p:cNvPr>
          <p:cNvSpPr/>
          <p:nvPr/>
        </p:nvSpPr>
        <p:spPr>
          <a:xfrm>
            <a:off x="8451850" y="1877600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Authorization</a:t>
            </a:r>
            <a:r>
              <a:rPr lang="nl-BE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server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500038-CA20-452F-9D68-AEEC89374866}"/>
              </a:ext>
            </a:extLst>
          </p:cNvPr>
          <p:cNvCxnSpPr>
            <a:cxnSpLocks/>
          </p:cNvCxnSpPr>
          <p:nvPr/>
        </p:nvCxnSpPr>
        <p:spPr>
          <a:xfrm>
            <a:off x="3514034" y="4975047"/>
            <a:ext cx="5079235" cy="0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2258154-F958-4B99-92DF-EE9743251D72}"/>
              </a:ext>
            </a:extLst>
          </p:cNvPr>
          <p:cNvSpPr/>
          <p:nvPr/>
        </p:nvSpPr>
        <p:spPr>
          <a:xfrm>
            <a:off x="3412416" y="4473067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Owns a resource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FE06F9-9BEA-4152-AF0D-EA46D5D18129}"/>
              </a:ext>
            </a:extLst>
          </p:cNvPr>
          <p:cNvCxnSpPr>
            <a:cxnSpLocks/>
          </p:cNvCxnSpPr>
          <p:nvPr/>
        </p:nvCxnSpPr>
        <p:spPr>
          <a:xfrm flipV="1">
            <a:off x="2619474" y="2485392"/>
            <a:ext cx="0" cy="1193229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832EBF9-BE93-4F82-9A9D-3CF609289FF0}"/>
              </a:ext>
            </a:extLst>
          </p:cNvPr>
          <p:cNvSpPr/>
          <p:nvPr/>
        </p:nvSpPr>
        <p:spPr>
          <a:xfrm>
            <a:off x="-351694" y="2941873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300870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OAuth</a:t>
            </a:r>
            <a:r>
              <a:rPr lang="nl-BE" dirty="0"/>
              <a:t> </a:t>
            </a:r>
            <a:r>
              <a:rPr lang="nl-BE" dirty="0" err="1"/>
              <a:t>authentication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OAuth2</a:t>
            </a:r>
          </a:p>
          <a:p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0" name="Afgeschuind hoek zelfde zijde rechthoek 7">
            <a:extLst>
              <a:ext uri="{FF2B5EF4-FFF2-40B4-BE49-F238E27FC236}">
                <a16:creationId xmlns:a16="http://schemas.microsoft.com/office/drawing/2014/main" id="{3AD8F7B7-BF73-4BA5-BF38-7ECA0784B264}"/>
              </a:ext>
            </a:extLst>
          </p:cNvPr>
          <p:cNvSpPr/>
          <p:nvPr/>
        </p:nvSpPr>
        <p:spPr>
          <a:xfrm>
            <a:off x="2275290" y="4395393"/>
            <a:ext cx="688369" cy="616450"/>
          </a:xfrm>
          <a:prstGeom prst="snip2Same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al 8">
            <a:extLst>
              <a:ext uri="{FF2B5EF4-FFF2-40B4-BE49-F238E27FC236}">
                <a16:creationId xmlns:a16="http://schemas.microsoft.com/office/drawing/2014/main" id="{0349D61B-44C3-4073-8DC1-04BAA17A4CE9}"/>
              </a:ext>
            </a:extLst>
          </p:cNvPr>
          <p:cNvSpPr/>
          <p:nvPr/>
        </p:nvSpPr>
        <p:spPr>
          <a:xfrm>
            <a:off x="2419129" y="3902234"/>
            <a:ext cx="410966" cy="42124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68089AD-C86C-4D0B-9898-3FC6F85D7F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1632" y="359302"/>
            <a:ext cx="882403" cy="88240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4E51890-A3D4-40A9-94B0-E17685748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9217" y="595192"/>
            <a:ext cx="965554" cy="96555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E91D2E9-7C45-41C2-B25F-34A592B75A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9475" y="880604"/>
            <a:ext cx="965554" cy="96555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6FEA6F9-FDA6-4429-AD2E-A54E6050AC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79585" y="3874718"/>
            <a:ext cx="1137125" cy="11371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24E531-B415-4918-B4FF-3122C2D7BB11}"/>
              </a:ext>
            </a:extLst>
          </p:cNvPr>
          <p:cNvSpPr/>
          <p:nvPr/>
        </p:nvSpPr>
        <p:spPr>
          <a:xfrm>
            <a:off x="2031632" y="5083762"/>
            <a:ext cx="1114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Resource</a:t>
            </a:r>
          </a:p>
          <a:p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Owner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C768D9-1177-4128-AED2-72321F0B5DB2}"/>
              </a:ext>
            </a:extLst>
          </p:cNvPr>
          <p:cNvSpPr/>
          <p:nvPr/>
        </p:nvSpPr>
        <p:spPr>
          <a:xfrm>
            <a:off x="2187924" y="1981109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Client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6FC32-282F-4C12-8190-01FA1A9999BE}"/>
              </a:ext>
            </a:extLst>
          </p:cNvPr>
          <p:cNvSpPr/>
          <p:nvPr/>
        </p:nvSpPr>
        <p:spPr>
          <a:xfrm>
            <a:off x="8779585" y="5083761"/>
            <a:ext cx="1114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Resource</a:t>
            </a:r>
          </a:p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Server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F2950D6-EBEC-4492-B8E8-6C45D62222C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79585" y="607187"/>
            <a:ext cx="1137125" cy="11371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311B6F0-49D5-4407-A98A-33D6BBD922E7}"/>
              </a:ext>
            </a:extLst>
          </p:cNvPr>
          <p:cNvSpPr/>
          <p:nvPr/>
        </p:nvSpPr>
        <p:spPr>
          <a:xfrm>
            <a:off x="8451850" y="1877600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Authorization</a:t>
            </a:r>
            <a:r>
              <a:rPr lang="nl-BE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server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500038-CA20-452F-9D68-AEEC89374866}"/>
              </a:ext>
            </a:extLst>
          </p:cNvPr>
          <p:cNvCxnSpPr>
            <a:cxnSpLocks/>
          </p:cNvCxnSpPr>
          <p:nvPr/>
        </p:nvCxnSpPr>
        <p:spPr>
          <a:xfrm>
            <a:off x="3514034" y="4975047"/>
            <a:ext cx="5079235" cy="0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2258154-F958-4B99-92DF-EE9743251D72}"/>
              </a:ext>
            </a:extLst>
          </p:cNvPr>
          <p:cNvSpPr/>
          <p:nvPr/>
        </p:nvSpPr>
        <p:spPr>
          <a:xfrm>
            <a:off x="3412416" y="4473067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Owns a resource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FE06F9-9BEA-4152-AF0D-EA46D5D18129}"/>
              </a:ext>
            </a:extLst>
          </p:cNvPr>
          <p:cNvCxnSpPr>
            <a:cxnSpLocks/>
          </p:cNvCxnSpPr>
          <p:nvPr/>
        </p:nvCxnSpPr>
        <p:spPr>
          <a:xfrm flipV="1">
            <a:off x="2619474" y="2485392"/>
            <a:ext cx="0" cy="1193229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832EBF9-BE93-4F82-9A9D-3CF609289FF0}"/>
              </a:ext>
            </a:extLst>
          </p:cNvPr>
          <p:cNvSpPr/>
          <p:nvPr/>
        </p:nvSpPr>
        <p:spPr>
          <a:xfrm>
            <a:off x="-351694" y="2941873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287B6B-9F30-4A49-AD3B-678F097FD9EF}"/>
              </a:ext>
            </a:extLst>
          </p:cNvPr>
          <p:cNvCxnSpPr>
            <a:cxnSpLocks/>
          </p:cNvCxnSpPr>
          <p:nvPr/>
        </p:nvCxnSpPr>
        <p:spPr>
          <a:xfrm flipV="1">
            <a:off x="9211135" y="2404485"/>
            <a:ext cx="0" cy="1193229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373D3C-7088-445D-AA37-4C2D54EE185A}"/>
              </a:ext>
            </a:extLst>
          </p:cNvPr>
          <p:cNvSpPr/>
          <p:nvPr/>
        </p:nvSpPr>
        <p:spPr>
          <a:xfrm>
            <a:off x="6096000" y="2860966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Trusts</a:t>
            </a:r>
          </a:p>
        </p:txBody>
      </p:sp>
    </p:spTree>
    <p:extLst>
      <p:ext uri="{BB962C8B-B14F-4D97-AF65-F5344CB8AC3E}">
        <p14:creationId xmlns:p14="http://schemas.microsoft.com/office/powerpoint/2010/main" val="300979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OAuth</a:t>
            </a:r>
            <a:r>
              <a:rPr lang="nl-BE" dirty="0"/>
              <a:t> </a:t>
            </a:r>
            <a:r>
              <a:rPr lang="nl-BE" dirty="0" err="1"/>
              <a:t>authentication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OAuth2</a:t>
            </a:r>
          </a:p>
          <a:p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0" name="Afgeschuind hoek zelfde zijde rechthoek 7">
            <a:extLst>
              <a:ext uri="{FF2B5EF4-FFF2-40B4-BE49-F238E27FC236}">
                <a16:creationId xmlns:a16="http://schemas.microsoft.com/office/drawing/2014/main" id="{3AD8F7B7-BF73-4BA5-BF38-7ECA0784B264}"/>
              </a:ext>
            </a:extLst>
          </p:cNvPr>
          <p:cNvSpPr/>
          <p:nvPr/>
        </p:nvSpPr>
        <p:spPr>
          <a:xfrm>
            <a:off x="2275290" y="4395393"/>
            <a:ext cx="688369" cy="616450"/>
          </a:xfrm>
          <a:prstGeom prst="snip2Same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al 8">
            <a:extLst>
              <a:ext uri="{FF2B5EF4-FFF2-40B4-BE49-F238E27FC236}">
                <a16:creationId xmlns:a16="http://schemas.microsoft.com/office/drawing/2014/main" id="{0349D61B-44C3-4073-8DC1-04BAA17A4CE9}"/>
              </a:ext>
            </a:extLst>
          </p:cNvPr>
          <p:cNvSpPr/>
          <p:nvPr/>
        </p:nvSpPr>
        <p:spPr>
          <a:xfrm>
            <a:off x="2419129" y="3902234"/>
            <a:ext cx="410966" cy="42124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68089AD-C86C-4D0B-9898-3FC6F85D7F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1632" y="359302"/>
            <a:ext cx="882403" cy="88240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4E51890-A3D4-40A9-94B0-E17685748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9217" y="595192"/>
            <a:ext cx="965554" cy="96555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E91D2E9-7C45-41C2-B25F-34A592B75A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9475" y="880604"/>
            <a:ext cx="965554" cy="96555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6FEA6F9-FDA6-4429-AD2E-A54E6050AC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79585" y="3874718"/>
            <a:ext cx="1137125" cy="11371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24E531-B415-4918-B4FF-3122C2D7BB11}"/>
              </a:ext>
            </a:extLst>
          </p:cNvPr>
          <p:cNvSpPr/>
          <p:nvPr/>
        </p:nvSpPr>
        <p:spPr>
          <a:xfrm>
            <a:off x="2031632" y="5083762"/>
            <a:ext cx="1114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Resource</a:t>
            </a:r>
          </a:p>
          <a:p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Owner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C768D9-1177-4128-AED2-72321F0B5DB2}"/>
              </a:ext>
            </a:extLst>
          </p:cNvPr>
          <p:cNvSpPr/>
          <p:nvPr/>
        </p:nvSpPr>
        <p:spPr>
          <a:xfrm>
            <a:off x="2187924" y="1981109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Client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6FC32-282F-4C12-8190-01FA1A9999BE}"/>
              </a:ext>
            </a:extLst>
          </p:cNvPr>
          <p:cNvSpPr/>
          <p:nvPr/>
        </p:nvSpPr>
        <p:spPr>
          <a:xfrm>
            <a:off x="8779585" y="5083761"/>
            <a:ext cx="1114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Resource</a:t>
            </a:r>
          </a:p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Server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F2950D6-EBEC-4492-B8E8-6C45D62222C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79585" y="607187"/>
            <a:ext cx="1137125" cy="11371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311B6F0-49D5-4407-A98A-33D6BBD922E7}"/>
              </a:ext>
            </a:extLst>
          </p:cNvPr>
          <p:cNvSpPr/>
          <p:nvPr/>
        </p:nvSpPr>
        <p:spPr>
          <a:xfrm>
            <a:off x="8451850" y="1877600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Authorization</a:t>
            </a:r>
            <a:r>
              <a:rPr lang="nl-BE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server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500038-CA20-452F-9D68-AEEC89374866}"/>
              </a:ext>
            </a:extLst>
          </p:cNvPr>
          <p:cNvCxnSpPr>
            <a:cxnSpLocks/>
          </p:cNvCxnSpPr>
          <p:nvPr/>
        </p:nvCxnSpPr>
        <p:spPr>
          <a:xfrm>
            <a:off x="3514034" y="4975047"/>
            <a:ext cx="5079235" cy="0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2258154-F958-4B99-92DF-EE9743251D72}"/>
              </a:ext>
            </a:extLst>
          </p:cNvPr>
          <p:cNvSpPr/>
          <p:nvPr/>
        </p:nvSpPr>
        <p:spPr>
          <a:xfrm>
            <a:off x="3412416" y="4473067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Owns a resource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FE06F9-9BEA-4152-AF0D-EA46D5D18129}"/>
              </a:ext>
            </a:extLst>
          </p:cNvPr>
          <p:cNvCxnSpPr>
            <a:cxnSpLocks/>
          </p:cNvCxnSpPr>
          <p:nvPr/>
        </p:nvCxnSpPr>
        <p:spPr>
          <a:xfrm flipV="1">
            <a:off x="2619474" y="2485392"/>
            <a:ext cx="0" cy="1193229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832EBF9-BE93-4F82-9A9D-3CF609289FF0}"/>
              </a:ext>
            </a:extLst>
          </p:cNvPr>
          <p:cNvSpPr/>
          <p:nvPr/>
        </p:nvSpPr>
        <p:spPr>
          <a:xfrm>
            <a:off x="-351694" y="2941873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7F3A3C-FE12-4BC7-A857-917F675EE78D}"/>
              </a:ext>
            </a:extLst>
          </p:cNvPr>
          <p:cNvCxnSpPr>
            <a:cxnSpLocks/>
          </p:cNvCxnSpPr>
          <p:nvPr/>
        </p:nvCxnSpPr>
        <p:spPr>
          <a:xfrm>
            <a:off x="3585029" y="1101985"/>
            <a:ext cx="5079235" cy="0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8086FF-93E2-4F06-9860-BCC6027C0E87}"/>
              </a:ext>
            </a:extLst>
          </p:cNvPr>
          <p:cNvSpPr/>
          <p:nvPr/>
        </p:nvSpPr>
        <p:spPr>
          <a:xfrm>
            <a:off x="3224771" y="696803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Registers with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AA285C-8469-4882-B0FA-A21C8F0BDBD3}"/>
              </a:ext>
            </a:extLst>
          </p:cNvPr>
          <p:cNvCxnSpPr>
            <a:cxnSpLocks/>
          </p:cNvCxnSpPr>
          <p:nvPr/>
        </p:nvCxnSpPr>
        <p:spPr>
          <a:xfrm flipH="1" flipV="1">
            <a:off x="3585029" y="1596905"/>
            <a:ext cx="5008240" cy="1140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A4F470D-5D8A-48D6-BD6B-032052066D85}"/>
              </a:ext>
            </a:extLst>
          </p:cNvPr>
          <p:cNvSpPr/>
          <p:nvPr/>
        </p:nvSpPr>
        <p:spPr>
          <a:xfrm>
            <a:off x="3219605" y="1219162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Authorizes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8A87F0-3B43-4DE7-95E1-234DBAA4E1A2}"/>
              </a:ext>
            </a:extLst>
          </p:cNvPr>
          <p:cNvCxnSpPr>
            <a:cxnSpLocks/>
          </p:cNvCxnSpPr>
          <p:nvPr/>
        </p:nvCxnSpPr>
        <p:spPr>
          <a:xfrm flipV="1">
            <a:off x="9211135" y="2404485"/>
            <a:ext cx="0" cy="1193229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2FF1C9C-B0FC-45D0-A4F7-83C2B453B539}"/>
              </a:ext>
            </a:extLst>
          </p:cNvPr>
          <p:cNvSpPr/>
          <p:nvPr/>
        </p:nvSpPr>
        <p:spPr>
          <a:xfrm>
            <a:off x="6096000" y="2860966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Trusts</a:t>
            </a:r>
          </a:p>
        </p:txBody>
      </p:sp>
    </p:spTree>
    <p:extLst>
      <p:ext uri="{BB962C8B-B14F-4D97-AF65-F5344CB8AC3E}">
        <p14:creationId xmlns:p14="http://schemas.microsoft.com/office/powerpoint/2010/main" val="398677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OAuth</a:t>
            </a:r>
            <a:r>
              <a:rPr lang="nl-BE" dirty="0"/>
              <a:t> on eBay </a:t>
            </a:r>
            <a:r>
              <a:rPr lang="nl-BE" dirty="0" err="1"/>
              <a:t>example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OAuth2</a:t>
            </a:r>
          </a:p>
          <a:p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9191E-1353-41D5-A59E-A3894BE18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35" y="468214"/>
            <a:ext cx="7180357" cy="39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1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OAuth</a:t>
            </a:r>
            <a:r>
              <a:rPr lang="nl-BE" dirty="0"/>
              <a:t> on eBay </a:t>
            </a:r>
            <a:r>
              <a:rPr lang="nl-BE" dirty="0" err="1"/>
              <a:t>example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OAuth2</a:t>
            </a:r>
          </a:p>
          <a:p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9191E-1353-41D5-A59E-A3894BE18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36" y="468215"/>
            <a:ext cx="4864070" cy="2679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69F3A5-A867-4E8F-9A32-E0711C053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757" y="1747603"/>
            <a:ext cx="8316486" cy="336279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AD91DD-57AD-4379-8E6A-EA2B89F576B6}"/>
              </a:ext>
            </a:extLst>
          </p:cNvPr>
          <p:cNvCxnSpPr>
            <a:cxnSpLocks/>
          </p:cNvCxnSpPr>
          <p:nvPr/>
        </p:nvCxnSpPr>
        <p:spPr>
          <a:xfrm flipH="1">
            <a:off x="5559973" y="1418897"/>
            <a:ext cx="168165" cy="1229710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E15FCB3-831C-4C9D-8110-05E3CA6B1C57}"/>
              </a:ext>
            </a:extLst>
          </p:cNvPr>
          <p:cNvSpPr/>
          <p:nvPr/>
        </p:nvSpPr>
        <p:spPr>
          <a:xfrm>
            <a:off x="5307944" y="378134"/>
            <a:ext cx="5079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Authentication happens on Facebook’s website. </a:t>
            </a:r>
            <a:r>
              <a:rPr lang="en-US" sz="2000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Ebay</a:t>
            </a:r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has no clue what is happening over there</a:t>
            </a:r>
          </a:p>
        </p:txBody>
      </p:sp>
    </p:spTree>
    <p:extLst>
      <p:ext uri="{BB962C8B-B14F-4D97-AF65-F5344CB8AC3E}">
        <p14:creationId xmlns:p14="http://schemas.microsoft.com/office/powerpoint/2010/main" val="327488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OAuth</a:t>
            </a:r>
            <a:r>
              <a:rPr lang="nl-BE" dirty="0"/>
              <a:t> on eBay </a:t>
            </a:r>
            <a:r>
              <a:rPr lang="nl-BE" dirty="0" err="1"/>
              <a:t>example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OAuth2</a:t>
            </a:r>
          </a:p>
          <a:p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9191E-1353-41D5-A59E-A3894BE18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36" y="468215"/>
            <a:ext cx="4864070" cy="2679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69F3A5-A867-4E8F-9A32-E0711C053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757" y="1747603"/>
            <a:ext cx="8316486" cy="336279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AD91DD-57AD-4379-8E6A-EA2B89F576B6}"/>
              </a:ext>
            </a:extLst>
          </p:cNvPr>
          <p:cNvCxnSpPr>
            <a:cxnSpLocks/>
          </p:cNvCxnSpPr>
          <p:nvPr/>
        </p:nvCxnSpPr>
        <p:spPr>
          <a:xfrm flipH="1">
            <a:off x="5055476" y="1418897"/>
            <a:ext cx="672663" cy="2217682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E15FCB3-831C-4C9D-8110-05E3CA6B1C57}"/>
              </a:ext>
            </a:extLst>
          </p:cNvPr>
          <p:cNvSpPr/>
          <p:nvPr/>
        </p:nvSpPr>
        <p:spPr>
          <a:xfrm>
            <a:off x="5398306" y="576230"/>
            <a:ext cx="50792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Resource owner can determine which resources the client (=eBay) can access</a:t>
            </a:r>
          </a:p>
        </p:txBody>
      </p:sp>
    </p:spTree>
    <p:extLst>
      <p:ext uri="{BB962C8B-B14F-4D97-AF65-F5344CB8AC3E}">
        <p14:creationId xmlns:p14="http://schemas.microsoft.com/office/powerpoint/2010/main" val="91478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OAuth</a:t>
            </a:r>
            <a:r>
              <a:rPr lang="nl-BE" dirty="0"/>
              <a:t> on eBay </a:t>
            </a:r>
            <a:r>
              <a:rPr lang="nl-BE" dirty="0" err="1"/>
              <a:t>example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OAuth2</a:t>
            </a:r>
          </a:p>
          <a:p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0" name="Picture 2" descr="Kanye West is probably a murderer">
            <a:extLst>
              <a:ext uri="{FF2B5EF4-FFF2-40B4-BE49-F238E27FC236}">
                <a16:creationId xmlns:a16="http://schemas.microsoft.com/office/drawing/2014/main" id="{BF5E9936-49FE-4CB6-B50B-EC0A4DBB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2" y="1437126"/>
            <a:ext cx="52863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3BCF2C5-2327-4581-8911-7FE78225CD79}"/>
              </a:ext>
            </a:extLst>
          </p:cNvPr>
          <p:cNvSpPr/>
          <p:nvPr/>
        </p:nvSpPr>
        <p:spPr>
          <a:xfrm>
            <a:off x="609600" y="576230"/>
            <a:ext cx="98679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Most users will blindly allow any app to do anything, but keep in mind that not all users will and that users can change their mind at any time</a:t>
            </a:r>
          </a:p>
        </p:txBody>
      </p:sp>
    </p:spTree>
    <p:extLst>
      <p:ext uri="{BB962C8B-B14F-4D97-AF65-F5344CB8AC3E}">
        <p14:creationId xmlns:p14="http://schemas.microsoft.com/office/powerpoint/2010/main" val="310086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22731" y="6176260"/>
            <a:ext cx="5785070" cy="479209"/>
          </a:xfrm>
        </p:spPr>
        <p:txBody>
          <a:bodyPr/>
          <a:lstStyle/>
          <a:p>
            <a:r>
              <a:rPr lang="nl-BE" dirty="0"/>
              <a:t>Client – </a:t>
            </a:r>
            <a:r>
              <a:rPr lang="nl-BE" dirty="0" err="1"/>
              <a:t>Authorisation</a:t>
            </a:r>
            <a:r>
              <a:rPr lang="nl-BE" dirty="0"/>
              <a:t> server flow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OAuth2</a:t>
            </a:r>
          </a:p>
          <a:p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8BA031F-F228-4709-B59A-26D44EC30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332"/>
            <a:ext cx="10515600" cy="4766667"/>
          </a:xfrm>
        </p:spPr>
        <p:txBody>
          <a:bodyPr/>
          <a:lstStyle/>
          <a:p>
            <a:pPr marL="514350" indent="-514350">
              <a:buClr>
                <a:srgbClr val="72A71F"/>
              </a:buClr>
              <a:buFont typeface="+mj-lt"/>
              <a:buAutoNum type="arabicPeriod"/>
            </a:pPr>
            <a:r>
              <a:rPr lang="en-US" sz="3200" dirty="0"/>
              <a:t>User arrives on client on clicks ‘log in’</a:t>
            </a:r>
          </a:p>
          <a:p>
            <a:pPr marL="971550" lvl="1" indent="-514350">
              <a:buClr>
                <a:srgbClr val="72A71F"/>
              </a:buClr>
              <a:buFont typeface="+mj-lt"/>
              <a:buAutoNum type="arabicPeriod"/>
            </a:pPr>
            <a:r>
              <a:rPr lang="en-US" sz="2800" dirty="0"/>
              <a:t>User chooses OAuth login option like logging in via Facebook or Google</a:t>
            </a:r>
          </a:p>
          <a:p>
            <a:pPr marL="514350" indent="-514350">
              <a:buClr>
                <a:srgbClr val="72A71F"/>
              </a:buClr>
              <a:buFont typeface="+mj-lt"/>
              <a:buAutoNum type="arabicPeriod"/>
            </a:pPr>
            <a:r>
              <a:rPr lang="en-US" sz="3200" dirty="0"/>
              <a:t>User is redirected to page of </a:t>
            </a:r>
            <a:r>
              <a:rPr lang="en-US" sz="3200" dirty="0" err="1"/>
              <a:t>Authorisation</a:t>
            </a:r>
            <a:r>
              <a:rPr lang="en-US" sz="3200" dirty="0"/>
              <a:t> server</a:t>
            </a:r>
          </a:p>
          <a:p>
            <a:pPr marL="971550" lvl="1" indent="-514350">
              <a:buClr>
                <a:srgbClr val="72A71F"/>
              </a:buClr>
              <a:buFont typeface="+mj-lt"/>
              <a:buAutoNum type="arabicPeriod"/>
            </a:pPr>
            <a:r>
              <a:rPr lang="en-US" sz="2800" dirty="0"/>
              <a:t>Client sends a payload during redirect to AS which contains a list of Resources he needs the user to confirm access to (= ‘Scope’)</a:t>
            </a:r>
          </a:p>
          <a:p>
            <a:pPr marL="514350" indent="-514350">
              <a:buClr>
                <a:srgbClr val="72A71F"/>
              </a:buClr>
              <a:buFont typeface="+mj-lt"/>
              <a:buAutoNum type="arabicPeriod"/>
            </a:pPr>
            <a:r>
              <a:rPr lang="en-US" sz="3200" dirty="0"/>
              <a:t>User logs in with account known to </a:t>
            </a:r>
            <a:r>
              <a:rPr lang="en-US" sz="3200" dirty="0" err="1"/>
              <a:t>Authorisation</a:t>
            </a:r>
            <a:r>
              <a:rPr lang="en-US" sz="3200" dirty="0"/>
              <a:t> server</a:t>
            </a:r>
          </a:p>
          <a:p>
            <a:pPr marL="971550" lvl="1" indent="-514350">
              <a:buClr>
                <a:srgbClr val="72A71F"/>
              </a:buClr>
              <a:buFont typeface="+mj-lt"/>
              <a:buAutoNum type="arabicPeriod"/>
            </a:pPr>
            <a:r>
              <a:rPr lang="en-US" sz="2800" dirty="0"/>
              <a:t>When using </a:t>
            </a:r>
            <a:r>
              <a:rPr lang="en-US" sz="2800" dirty="0" err="1"/>
              <a:t>eg</a:t>
            </a:r>
            <a:r>
              <a:rPr lang="en-US" sz="2800" dirty="0"/>
              <a:t> Facebook or Google as an AS, a lot of users will already be logged in, so this step is skipped</a:t>
            </a:r>
          </a:p>
          <a:p>
            <a:pPr marL="514350" indent="-514350">
              <a:buClr>
                <a:srgbClr val="72A71F"/>
              </a:buClr>
              <a:buFont typeface="+mj-lt"/>
              <a:buAutoNum type="arabicPeriod"/>
            </a:pPr>
            <a:r>
              <a:rPr lang="en-US" sz="3200" dirty="0"/>
              <a:t>User is presented with list of resources the client will get access to and enables/disables them</a:t>
            </a:r>
          </a:p>
          <a:p>
            <a:pPr marL="514350" indent="-514350">
              <a:buClr>
                <a:srgbClr val="72A71F"/>
              </a:buClr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566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868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22731" y="6176260"/>
            <a:ext cx="5785070" cy="479209"/>
          </a:xfrm>
        </p:spPr>
        <p:txBody>
          <a:bodyPr/>
          <a:lstStyle/>
          <a:p>
            <a:r>
              <a:rPr lang="nl-BE" dirty="0"/>
              <a:t>Client – </a:t>
            </a:r>
            <a:r>
              <a:rPr lang="nl-BE" dirty="0" err="1"/>
              <a:t>Authorisation</a:t>
            </a:r>
            <a:r>
              <a:rPr lang="nl-BE" dirty="0"/>
              <a:t> server flow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OAuth2</a:t>
            </a:r>
          </a:p>
          <a:p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8BA031F-F228-4709-B59A-26D44EC30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332"/>
            <a:ext cx="10515600" cy="4766667"/>
          </a:xfrm>
        </p:spPr>
        <p:txBody>
          <a:bodyPr/>
          <a:lstStyle/>
          <a:p>
            <a:pPr marL="514350" indent="-514350">
              <a:buClr>
                <a:srgbClr val="72A71F"/>
              </a:buClr>
              <a:buFont typeface="+mj-lt"/>
              <a:buAutoNum type="arabicPeriod" startAt="5"/>
            </a:pPr>
            <a:r>
              <a:rPr lang="en-US" sz="3200" dirty="0"/>
              <a:t>User confirms or cancel log in procedure and is redirected back to client’s page</a:t>
            </a:r>
          </a:p>
          <a:p>
            <a:pPr marL="514350" indent="-514350">
              <a:buClr>
                <a:srgbClr val="72A71F"/>
              </a:buClr>
              <a:buFont typeface="+mj-lt"/>
              <a:buAutoNum type="arabicPeriod" startAt="5"/>
            </a:pPr>
            <a:r>
              <a:rPr lang="en-US" sz="3200" dirty="0"/>
              <a:t>While redirecting from AS to Client page, the AS sends a payload that proves the user is authenticated and contains info concerning the requested Resources (</a:t>
            </a:r>
            <a:r>
              <a:rPr lang="en-US" sz="3200" dirty="0" err="1"/>
              <a:t>eg</a:t>
            </a:r>
            <a:r>
              <a:rPr lang="en-US" sz="3200" dirty="0"/>
              <a:t>: an </a:t>
            </a:r>
            <a:r>
              <a:rPr lang="en-US" sz="3200" dirty="0" err="1"/>
              <a:t>url</a:t>
            </a:r>
            <a:r>
              <a:rPr lang="en-US" sz="3200" dirty="0"/>
              <a:t> to the user’s profile picture or his full name). This payload is usually a Json Web Token (JWT)</a:t>
            </a:r>
          </a:p>
        </p:txBody>
      </p:sp>
    </p:spTree>
    <p:extLst>
      <p:ext uri="{BB962C8B-B14F-4D97-AF65-F5344CB8AC3E}">
        <p14:creationId xmlns:p14="http://schemas.microsoft.com/office/powerpoint/2010/main" val="2043873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OAuth</a:t>
            </a:r>
            <a:r>
              <a:rPr lang="nl-BE" dirty="0"/>
              <a:t> </a:t>
            </a:r>
            <a:r>
              <a:rPr lang="nl-BE" dirty="0" err="1"/>
              <a:t>authentication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OAuth2</a:t>
            </a:r>
          </a:p>
          <a:p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0" name="Afgeschuind hoek zelfde zijde rechthoek 7">
            <a:extLst>
              <a:ext uri="{FF2B5EF4-FFF2-40B4-BE49-F238E27FC236}">
                <a16:creationId xmlns:a16="http://schemas.microsoft.com/office/drawing/2014/main" id="{3AD8F7B7-BF73-4BA5-BF38-7ECA0784B264}"/>
              </a:ext>
            </a:extLst>
          </p:cNvPr>
          <p:cNvSpPr/>
          <p:nvPr/>
        </p:nvSpPr>
        <p:spPr>
          <a:xfrm>
            <a:off x="2275290" y="4395393"/>
            <a:ext cx="688369" cy="616450"/>
          </a:xfrm>
          <a:prstGeom prst="snip2Same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al 8">
            <a:extLst>
              <a:ext uri="{FF2B5EF4-FFF2-40B4-BE49-F238E27FC236}">
                <a16:creationId xmlns:a16="http://schemas.microsoft.com/office/drawing/2014/main" id="{0349D61B-44C3-4073-8DC1-04BAA17A4CE9}"/>
              </a:ext>
            </a:extLst>
          </p:cNvPr>
          <p:cNvSpPr/>
          <p:nvPr/>
        </p:nvSpPr>
        <p:spPr>
          <a:xfrm>
            <a:off x="2419129" y="3902234"/>
            <a:ext cx="410966" cy="42124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68089AD-C86C-4D0B-9898-3FC6F85D7F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1632" y="359302"/>
            <a:ext cx="882403" cy="88240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4E51890-A3D4-40A9-94B0-E17685748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9217" y="595192"/>
            <a:ext cx="965554" cy="96555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E91D2E9-7C45-41C2-B25F-34A592B75A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9475" y="880604"/>
            <a:ext cx="965554" cy="96555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6FEA6F9-FDA6-4429-AD2E-A54E6050AC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79585" y="3874718"/>
            <a:ext cx="1137125" cy="11371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24E531-B415-4918-B4FF-3122C2D7BB11}"/>
              </a:ext>
            </a:extLst>
          </p:cNvPr>
          <p:cNvSpPr/>
          <p:nvPr/>
        </p:nvSpPr>
        <p:spPr>
          <a:xfrm>
            <a:off x="2031632" y="5083762"/>
            <a:ext cx="1114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Resource</a:t>
            </a:r>
          </a:p>
          <a:p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Owner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C768D9-1177-4128-AED2-72321F0B5DB2}"/>
              </a:ext>
            </a:extLst>
          </p:cNvPr>
          <p:cNvSpPr/>
          <p:nvPr/>
        </p:nvSpPr>
        <p:spPr>
          <a:xfrm>
            <a:off x="2187924" y="1981109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Client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6FC32-282F-4C12-8190-01FA1A9999BE}"/>
              </a:ext>
            </a:extLst>
          </p:cNvPr>
          <p:cNvSpPr/>
          <p:nvPr/>
        </p:nvSpPr>
        <p:spPr>
          <a:xfrm>
            <a:off x="8779585" y="5083761"/>
            <a:ext cx="1114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Resource</a:t>
            </a:r>
          </a:p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Server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F2950D6-EBEC-4492-B8E8-6C45D62222C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79585" y="607187"/>
            <a:ext cx="1137125" cy="11371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311B6F0-49D5-4407-A98A-33D6BBD922E7}"/>
              </a:ext>
            </a:extLst>
          </p:cNvPr>
          <p:cNvSpPr/>
          <p:nvPr/>
        </p:nvSpPr>
        <p:spPr>
          <a:xfrm>
            <a:off x="8451850" y="1877600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Authorization</a:t>
            </a:r>
            <a:r>
              <a:rPr lang="nl-BE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server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500038-CA20-452F-9D68-AEEC89374866}"/>
              </a:ext>
            </a:extLst>
          </p:cNvPr>
          <p:cNvCxnSpPr>
            <a:cxnSpLocks/>
          </p:cNvCxnSpPr>
          <p:nvPr/>
        </p:nvCxnSpPr>
        <p:spPr>
          <a:xfrm>
            <a:off x="3514034" y="4975047"/>
            <a:ext cx="5079235" cy="0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2258154-F958-4B99-92DF-EE9743251D72}"/>
              </a:ext>
            </a:extLst>
          </p:cNvPr>
          <p:cNvSpPr/>
          <p:nvPr/>
        </p:nvSpPr>
        <p:spPr>
          <a:xfrm>
            <a:off x="3412416" y="4473067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Owns a resource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FE06F9-9BEA-4152-AF0D-EA46D5D18129}"/>
              </a:ext>
            </a:extLst>
          </p:cNvPr>
          <p:cNvCxnSpPr>
            <a:cxnSpLocks/>
          </p:cNvCxnSpPr>
          <p:nvPr/>
        </p:nvCxnSpPr>
        <p:spPr>
          <a:xfrm flipV="1">
            <a:off x="2619474" y="2485392"/>
            <a:ext cx="0" cy="1193229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832EBF9-BE93-4F82-9A9D-3CF609289FF0}"/>
              </a:ext>
            </a:extLst>
          </p:cNvPr>
          <p:cNvSpPr/>
          <p:nvPr/>
        </p:nvSpPr>
        <p:spPr>
          <a:xfrm>
            <a:off x="-351694" y="2941873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7F3A3C-FE12-4BC7-A857-917F675EE78D}"/>
              </a:ext>
            </a:extLst>
          </p:cNvPr>
          <p:cNvCxnSpPr>
            <a:cxnSpLocks/>
          </p:cNvCxnSpPr>
          <p:nvPr/>
        </p:nvCxnSpPr>
        <p:spPr>
          <a:xfrm>
            <a:off x="3585029" y="1101985"/>
            <a:ext cx="5079235" cy="0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8086FF-93E2-4F06-9860-BCC6027C0E87}"/>
              </a:ext>
            </a:extLst>
          </p:cNvPr>
          <p:cNvSpPr/>
          <p:nvPr/>
        </p:nvSpPr>
        <p:spPr>
          <a:xfrm>
            <a:off x="3224771" y="696803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Registers with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AA285C-8469-4882-B0FA-A21C8F0BDBD3}"/>
              </a:ext>
            </a:extLst>
          </p:cNvPr>
          <p:cNvCxnSpPr>
            <a:cxnSpLocks/>
          </p:cNvCxnSpPr>
          <p:nvPr/>
        </p:nvCxnSpPr>
        <p:spPr>
          <a:xfrm flipH="1" flipV="1">
            <a:off x="3585029" y="1596905"/>
            <a:ext cx="5008240" cy="1140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A4F470D-5D8A-48D6-BD6B-032052066D85}"/>
              </a:ext>
            </a:extLst>
          </p:cNvPr>
          <p:cNvSpPr/>
          <p:nvPr/>
        </p:nvSpPr>
        <p:spPr>
          <a:xfrm>
            <a:off x="3219605" y="1219162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Authorizes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8A87F0-3B43-4DE7-95E1-234DBAA4E1A2}"/>
              </a:ext>
            </a:extLst>
          </p:cNvPr>
          <p:cNvCxnSpPr>
            <a:cxnSpLocks/>
          </p:cNvCxnSpPr>
          <p:nvPr/>
        </p:nvCxnSpPr>
        <p:spPr>
          <a:xfrm flipV="1">
            <a:off x="9211135" y="2404485"/>
            <a:ext cx="0" cy="1193229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2FF1C9C-B0FC-45D0-A4F7-83C2B453B539}"/>
              </a:ext>
            </a:extLst>
          </p:cNvPr>
          <p:cNvSpPr/>
          <p:nvPr/>
        </p:nvSpPr>
        <p:spPr>
          <a:xfrm>
            <a:off x="6096000" y="2860966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Trusts</a:t>
            </a:r>
          </a:p>
        </p:txBody>
      </p:sp>
    </p:spTree>
    <p:extLst>
      <p:ext uri="{BB962C8B-B14F-4D97-AF65-F5344CB8AC3E}">
        <p14:creationId xmlns:p14="http://schemas.microsoft.com/office/powerpoint/2010/main" val="2044521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OAuth</a:t>
            </a:r>
            <a:r>
              <a:rPr lang="nl-BE" dirty="0"/>
              <a:t> </a:t>
            </a:r>
            <a:r>
              <a:rPr lang="nl-BE" dirty="0" err="1"/>
              <a:t>authentication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OAuth2</a:t>
            </a:r>
          </a:p>
          <a:p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0" name="Afgeschuind hoek zelfde zijde rechthoek 7">
            <a:extLst>
              <a:ext uri="{FF2B5EF4-FFF2-40B4-BE49-F238E27FC236}">
                <a16:creationId xmlns:a16="http://schemas.microsoft.com/office/drawing/2014/main" id="{3AD8F7B7-BF73-4BA5-BF38-7ECA0784B264}"/>
              </a:ext>
            </a:extLst>
          </p:cNvPr>
          <p:cNvSpPr/>
          <p:nvPr/>
        </p:nvSpPr>
        <p:spPr>
          <a:xfrm>
            <a:off x="2275290" y="4395393"/>
            <a:ext cx="688369" cy="616450"/>
          </a:xfrm>
          <a:prstGeom prst="snip2Same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al 8">
            <a:extLst>
              <a:ext uri="{FF2B5EF4-FFF2-40B4-BE49-F238E27FC236}">
                <a16:creationId xmlns:a16="http://schemas.microsoft.com/office/drawing/2014/main" id="{0349D61B-44C3-4073-8DC1-04BAA17A4CE9}"/>
              </a:ext>
            </a:extLst>
          </p:cNvPr>
          <p:cNvSpPr/>
          <p:nvPr/>
        </p:nvSpPr>
        <p:spPr>
          <a:xfrm>
            <a:off x="2419129" y="3902234"/>
            <a:ext cx="410966" cy="42124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68089AD-C86C-4D0B-9898-3FC6F85D7F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1632" y="359302"/>
            <a:ext cx="882403" cy="88240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4E51890-A3D4-40A9-94B0-E17685748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9217" y="595192"/>
            <a:ext cx="965554" cy="96555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E91D2E9-7C45-41C2-B25F-34A592B75A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9475" y="880604"/>
            <a:ext cx="965554" cy="96555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6FEA6F9-FDA6-4429-AD2E-A54E6050AC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79585" y="3874718"/>
            <a:ext cx="1137125" cy="11371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24E531-B415-4918-B4FF-3122C2D7BB11}"/>
              </a:ext>
            </a:extLst>
          </p:cNvPr>
          <p:cNvSpPr/>
          <p:nvPr/>
        </p:nvSpPr>
        <p:spPr>
          <a:xfrm>
            <a:off x="2031632" y="5083762"/>
            <a:ext cx="1114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Resource</a:t>
            </a:r>
          </a:p>
          <a:p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Owner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C768D9-1177-4128-AED2-72321F0B5DB2}"/>
              </a:ext>
            </a:extLst>
          </p:cNvPr>
          <p:cNvSpPr/>
          <p:nvPr/>
        </p:nvSpPr>
        <p:spPr>
          <a:xfrm>
            <a:off x="2187924" y="1981109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Client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6FC32-282F-4C12-8190-01FA1A9999BE}"/>
              </a:ext>
            </a:extLst>
          </p:cNvPr>
          <p:cNvSpPr/>
          <p:nvPr/>
        </p:nvSpPr>
        <p:spPr>
          <a:xfrm>
            <a:off x="8779585" y="5083761"/>
            <a:ext cx="1114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Resource</a:t>
            </a:r>
          </a:p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Server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F2950D6-EBEC-4492-B8E8-6C45D62222C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79585" y="607187"/>
            <a:ext cx="1137125" cy="11371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311B6F0-49D5-4407-A98A-33D6BBD922E7}"/>
              </a:ext>
            </a:extLst>
          </p:cNvPr>
          <p:cNvSpPr/>
          <p:nvPr/>
        </p:nvSpPr>
        <p:spPr>
          <a:xfrm>
            <a:off x="8451850" y="1877600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Authorization</a:t>
            </a:r>
            <a:r>
              <a:rPr lang="nl-BE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server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500038-CA20-452F-9D68-AEEC89374866}"/>
              </a:ext>
            </a:extLst>
          </p:cNvPr>
          <p:cNvCxnSpPr>
            <a:cxnSpLocks/>
          </p:cNvCxnSpPr>
          <p:nvPr/>
        </p:nvCxnSpPr>
        <p:spPr>
          <a:xfrm>
            <a:off x="3514034" y="4975047"/>
            <a:ext cx="5079235" cy="0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2258154-F958-4B99-92DF-EE9743251D72}"/>
              </a:ext>
            </a:extLst>
          </p:cNvPr>
          <p:cNvSpPr/>
          <p:nvPr/>
        </p:nvSpPr>
        <p:spPr>
          <a:xfrm>
            <a:off x="3412416" y="4473067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Owns a resource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FE06F9-9BEA-4152-AF0D-EA46D5D18129}"/>
              </a:ext>
            </a:extLst>
          </p:cNvPr>
          <p:cNvCxnSpPr>
            <a:cxnSpLocks/>
          </p:cNvCxnSpPr>
          <p:nvPr/>
        </p:nvCxnSpPr>
        <p:spPr>
          <a:xfrm flipV="1">
            <a:off x="2619474" y="2485392"/>
            <a:ext cx="0" cy="1193229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832EBF9-BE93-4F82-9A9D-3CF609289FF0}"/>
              </a:ext>
            </a:extLst>
          </p:cNvPr>
          <p:cNvSpPr/>
          <p:nvPr/>
        </p:nvSpPr>
        <p:spPr>
          <a:xfrm>
            <a:off x="-351694" y="2941873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7F3A3C-FE12-4BC7-A857-917F675EE78D}"/>
              </a:ext>
            </a:extLst>
          </p:cNvPr>
          <p:cNvCxnSpPr>
            <a:cxnSpLocks/>
          </p:cNvCxnSpPr>
          <p:nvPr/>
        </p:nvCxnSpPr>
        <p:spPr>
          <a:xfrm>
            <a:off x="3585029" y="1101985"/>
            <a:ext cx="5079235" cy="0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8086FF-93E2-4F06-9860-BCC6027C0E87}"/>
              </a:ext>
            </a:extLst>
          </p:cNvPr>
          <p:cNvSpPr/>
          <p:nvPr/>
        </p:nvSpPr>
        <p:spPr>
          <a:xfrm>
            <a:off x="3224771" y="696803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Registers with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AA285C-8469-4882-B0FA-A21C8F0BDBD3}"/>
              </a:ext>
            </a:extLst>
          </p:cNvPr>
          <p:cNvCxnSpPr>
            <a:cxnSpLocks/>
          </p:cNvCxnSpPr>
          <p:nvPr/>
        </p:nvCxnSpPr>
        <p:spPr>
          <a:xfrm flipH="1" flipV="1">
            <a:off x="3585029" y="1596905"/>
            <a:ext cx="5008240" cy="1140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A4F470D-5D8A-48D6-BD6B-032052066D85}"/>
              </a:ext>
            </a:extLst>
          </p:cNvPr>
          <p:cNvSpPr/>
          <p:nvPr/>
        </p:nvSpPr>
        <p:spPr>
          <a:xfrm>
            <a:off x="3219605" y="1219162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Authorizes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8A87F0-3B43-4DE7-95E1-234DBAA4E1A2}"/>
              </a:ext>
            </a:extLst>
          </p:cNvPr>
          <p:cNvCxnSpPr>
            <a:cxnSpLocks/>
          </p:cNvCxnSpPr>
          <p:nvPr/>
        </p:nvCxnSpPr>
        <p:spPr>
          <a:xfrm flipV="1">
            <a:off x="9211135" y="2404485"/>
            <a:ext cx="0" cy="1193229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2FF1C9C-B0FC-45D0-A4F7-83C2B453B539}"/>
              </a:ext>
            </a:extLst>
          </p:cNvPr>
          <p:cNvSpPr/>
          <p:nvPr/>
        </p:nvSpPr>
        <p:spPr>
          <a:xfrm>
            <a:off x="6096000" y="2860966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Trusts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5C4221-3CC7-441F-B5D6-B83B15D4078D}"/>
              </a:ext>
            </a:extLst>
          </p:cNvPr>
          <p:cNvCxnSpPr>
            <a:cxnSpLocks/>
          </p:cNvCxnSpPr>
          <p:nvPr/>
        </p:nvCxnSpPr>
        <p:spPr>
          <a:xfrm>
            <a:off x="3585029" y="1981109"/>
            <a:ext cx="5008240" cy="2033843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F3DEF2F-7D39-423B-8178-321006A684EC}"/>
              </a:ext>
            </a:extLst>
          </p:cNvPr>
          <p:cNvSpPr/>
          <p:nvPr/>
        </p:nvSpPr>
        <p:spPr>
          <a:xfrm rot="1325865">
            <a:off x="3279521" y="2457087"/>
            <a:ext cx="50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Accesses</a:t>
            </a:r>
          </a:p>
        </p:txBody>
      </p:sp>
    </p:spTree>
    <p:extLst>
      <p:ext uri="{BB962C8B-B14F-4D97-AF65-F5344CB8AC3E}">
        <p14:creationId xmlns:p14="http://schemas.microsoft.com/office/powerpoint/2010/main" val="62899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OAuth2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br>
              <a:rPr lang="en-US" sz="3200" dirty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OAuth2</a:t>
            </a:r>
          </a:p>
          <a:p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600" dirty="0"/>
              <a:t>OAuth features</a:t>
            </a:r>
          </a:p>
          <a:p>
            <a:pPr>
              <a:buClr>
                <a:srgbClr val="72A71F"/>
              </a:buClr>
            </a:pPr>
            <a:r>
              <a:rPr lang="en-US" sz="3600" dirty="0"/>
              <a:t>Separate authentication/authorization and accessing resources over two separate servers</a:t>
            </a:r>
          </a:p>
          <a:p>
            <a:pPr>
              <a:buClr>
                <a:srgbClr val="72A71F"/>
              </a:buClr>
            </a:pPr>
            <a:r>
              <a:rPr lang="en-US" sz="3600" dirty="0"/>
              <a:t> Give client the possibility to request subset of available resources</a:t>
            </a:r>
          </a:p>
          <a:p>
            <a:pPr>
              <a:buClr>
                <a:srgbClr val="72A71F"/>
              </a:buClr>
            </a:pPr>
            <a:r>
              <a:rPr lang="en-US" sz="3600" dirty="0"/>
              <a:t> Gives resource owner the possibility to allow/deny client to access some of his resources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7044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Flows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OAuth2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20921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Types </a:t>
            </a:r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br>
              <a:rPr lang="en-US" sz="3200" dirty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Flows</a:t>
            </a:r>
            <a:endParaRPr lang="nl-BE" dirty="0"/>
          </a:p>
          <a:p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600" dirty="0"/>
              <a:t>Different ways authentication can happen using OAuth</a:t>
            </a:r>
          </a:p>
          <a:p>
            <a:pPr>
              <a:buClr>
                <a:srgbClr val="72A71F"/>
              </a:buClr>
            </a:pPr>
            <a:r>
              <a:rPr lang="en-US" sz="3600" dirty="0"/>
              <a:t>Authorization code flow </a:t>
            </a:r>
          </a:p>
          <a:p>
            <a:pPr>
              <a:buClr>
                <a:srgbClr val="72A71F"/>
              </a:buClr>
            </a:pPr>
            <a:r>
              <a:rPr lang="en-US" sz="3600" dirty="0"/>
              <a:t>Implicit flow</a:t>
            </a:r>
          </a:p>
          <a:p>
            <a:pPr>
              <a:buClr>
                <a:srgbClr val="72A71F"/>
              </a:buClr>
            </a:pPr>
            <a:r>
              <a:rPr lang="en-US" sz="3600" dirty="0"/>
              <a:t>Resource Owner Credentials Flow </a:t>
            </a:r>
          </a:p>
          <a:p>
            <a:pPr lvl="1">
              <a:buClr>
                <a:srgbClr val="72A71F"/>
              </a:buClr>
            </a:pPr>
            <a:r>
              <a:rPr lang="en-US" sz="3200" dirty="0"/>
              <a:t>Aka password Grant Flow</a:t>
            </a:r>
          </a:p>
          <a:p>
            <a:pPr>
              <a:buClr>
                <a:srgbClr val="72A71F"/>
              </a:buClr>
            </a:pPr>
            <a:r>
              <a:rPr lang="en-US" sz="3600" dirty="0"/>
              <a:t>Client flow</a:t>
            </a:r>
          </a:p>
          <a:p>
            <a:pPr>
              <a:buClr>
                <a:srgbClr val="72A71F"/>
              </a:buClr>
            </a:pPr>
            <a:endParaRPr lang="en-US" sz="3600" dirty="0"/>
          </a:p>
          <a:p>
            <a:pPr marL="0" indent="0">
              <a:buClr>
                <a:srgbClr val="72A71F"/>
              </a:buClr>
              <a:buNone/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405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Authorization</a:t>
            </a:r>
            <a:r>
              <a:rPr lang="nl-BE" dirty="0"/>
              <a:t> flow &amp; </a:t>
            </a:r>
            <a:r>
              <a:rPr lang="nl-BE" dirty="0" err="1"/>
              <a:t>Implicit</a:t>
            </a:r>
            <a:r>
              <a:rPr lang="nl-BE" dirty="0"/>
              <a:t> 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br>
              <a:rPr lang="en-US" sz="3200" dirty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Flows</a:t>
            </a:r>
            <a:endParaRPr lang="nl-BE" dirty="0"/>
          </a:p>
          <a:p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A71F"/>
              </a:buClr>
            </a:pPr>
            <a:r>
              <a:rPr lang="en-US" sz="3600" dirty="0"/>
              <a:t>Authorization code flow &amp; Implicit flow</a:t>
            </a:r>
          </a:p>
          <a:p>
            <a:pPr lvl="1">
              <a:buClr>
                <a:srgbClr val="72A71F"/>
              </a:buClr>
            </a:pPr>
            <a:r>
              <a:rPr lang="en-US" sz="3200" dirty="0"/>
              <a:t>Flows discussed in previous part</a:t>
            </a:r>
          </a:p>
          <a:p>
            <a:pPr lvl="1">
              <a:buClr>
                <a:srgbClr val="72A71F"/>
              </a:buClr>
            </a:pPr>
            <a:r>
              <a:rPr lang="en-US" sz="3200" dirty="0"/>
              <a:t>Most common flows when dealing with human resource owners</a:t>
            </a:r>
          </a:p>
          <a:p>
            <a:pPr marL="0" indent="0">
              <a:buClr>
                <a:srgbClr val="72A71F"/>
              </a:buClr>
              <a:buNone/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0630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Authorization</a:t>
            </a:r>
            <a:r>
              <a:rPr lang="nl-BE" dirty="0"/>
              <a:t> flow &amp; </a:t>
            </a:r>
            <a:r>
              <a:rPr lang="nl-BE" dirty="0" err="1"/>
              <a:t>Implicit</a:t>
            </a:r>
            <a:r>
              <a:rPr lang="nl-BE" dirty="0"/>
              <a:t> 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br>
              <a:rPr lang="en-US" sz="3200" dirty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Flows</a:t>
            </a:r>
            <a:endParaRPr lang="nl-BE" dirty="0"/>
          </a:p>
          <a:p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2A71F"/>
              </a:buClr>
              <a:buNone/>
            </a:pPr>
            <a:r>
              <a:rPr lang="en-US" sz="3600" dirty="0"/>
              <a:t>Authorization code flow &amp; Implicit flow: differences</a:t>
            </a:r>
          </a:p>
          <a:p>
            <a:pPr>
              <a:buClr>
                <a:srgbClr val="72A71F"/>
              </a:buClr>
            </a:pPr>
            <a:r>
              <a:rPr lang="en-US" sz="3600" dirty="0"/>
              <a:t>Authorization flow returns an access </a:t>
            </a:r>
            <a:r>
              <a:rPr lang="en-US" sz="3600" b="1" dirty="0"/>
              <a:t>code</a:t>
            </a:r>
            <a:r>
              <a:rPr lang="en-US" sz="3600" dirty="0"/>
              <a:t> while implicit flow returns an access </a:t>
            </a:r>
            <a:r>
              <a:rPr lang="en-US" sz="3600" b="1" dirty="0"/>
              <a:t>token</a:t>
            </a:r>
            <a:r>
              <a:rPr lang="en-US" sz="3600" dirty="0"/>
              <a:t> </a:t>
            </a:r>
          </a:p>
          <a:p>
            <a:pPr lvl="1">
              <a:buClr>
                <a:srgbClr val="72A71F"/>
              </a:buClr>
            </a:pPr>
            <a:r>
              <a:rPr lang="en-US" sz="3200" dirty="0"/>
              <a:t>Code must be converted by server to token. Server stores the secret. For implicit flow, the browser stores it</a:t>
            </a:r>
          </a:p>
          <a:p>
            <a:pPr>
              <a:buClr>
                <a:srgbClr val="72A71F"/>
              </a:buClr>
            </a:pPr>
            <a:r>
              <a:rPr lang="en-US" sz="3600" dirty="0"/>
              <a:t>Authorization flow has renewable access tokens, Implicit flow has not</a:t>
            </a:r>
          </a:p>
          <a:p>
            <a:pPr>
              <a:buClr>
                <a:srgbClr val="72A71F"/>
              </a:buClr>
            </a:pPr>
            <a:r>
              <a:rPr lang="en-US" sz="3600" dirty="0"/>
              <a:t> Authorization code is used for server-side apps, implicit flow for client-side</a:t>
            </a:r>
          </a:p>
          <a:p>
            <a:pPr>
              <a:buClr>
                <a:srgbClr val="72A71F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4905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72A71F"/>
              </a:buClr>
            </a:pPr>
            <a:r>
              <a:rPr lang="en-US" dirty="0"/>
              <a:t>Resource Owner Credentials Flow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br>
              <a:rPr lang="en-US" sz="3200" dirty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Flows</a:t>
            </a:r>
            <a:endParaRPr lang="nl-BE" dirty="0"/>
          </a:p>
          <a:p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A71F"/>
              </a:buClr>
            </a:pPr>
            <a:r>
              <a:rPr lang="en-US" sz="3600" dirty="0"/>
              <a:t>Resource Owner Credentials Flow</a:t>
            </a:r>
          </a:p>
          <a:p>
            <a:pPr lvl="1">
              <a:buClr>
                <a:srgbClr val="72A71F"/>
              </a:buClr>
            </a:pPr>
            <a:r>
              <a:rPr lang="en-US" sz="3200" dirty="0"/>
              <a:t>Resource enters credentials in client (so no redirect to AS)</a:t>
            </a:r>
          </a:p>
          <a:p>
            <a:pPr lvl="1">
              <a:buClr>
                <a:srgbClr val="72A71F"/>
              </a:buClr>
            </a:pPr>
            <a:r>
              <a:rPr lang="en-US" sz="3200" dirty="0"/>
              <a:t>Used when client is trusted </a:t>
            </a:r>
          </a:p>
          <a:p>
            <a:pPr lvl="2">
              <a:buClr>
                <a:srgbClr val="72A71F"/>
              </a:buClr>
            </a:pPr>
            <a:r>
              <a:rPr lang="en-US" sz="2800" dirty="0"/>
              <a:t>EG: Official Twitter mobile app talking to Twitter backend</a:t>
            </a:r>
          </a:p>
          <a:p>
            <a:pPr lvl="1">
              <a:buClr>
                <a:srgbClr val="72A71F"/>
              </a:buClr>
            </a:pPr>
            <a:r>
              <a:rPr lang="en-US" sz="3200" dirty="0"/>
              <a:t>Resource owner’s credentials are exposed to the client</a:t>
            </a:r>
          </a:p>
          <a:p>
            <a:pPr lvl="2">
              <a:buClr>
                <a:srgbClr val="72A71F"/>
              </a:buClr>
            </a:pPr>
            <a:r>
              <a:rPr lang="en-US" sz="2800" dirty="0"/>
              <a:t>Resource owner needs absolute trust in the client</a:t>
            </a:r>
          </a:p>
          <a:p>
            <a:pPr lvl="1">
              <a:buClr>
                <a:srgbClr val="72A71F"/>
              </a:buClr>
            </a:pPr>
            <a:r>
              <a:rPr lang="en-US" sz="3200" dirty="0"/>
              <a:t>Access token is stored client-side </a:t>
            </a:r>
          </a:p>
          <a:p>
            <a:pPr>
              <a:buClr>
                <a:srgbClr val="72A71F"/>
              </a:buClr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2271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72A71F"/>
              </a:buClr>
            </a:pPr>
            <a:r>
              <a:rPr lang="en-US" dirty="0"/>
              <a:t>Client 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br>
              <a:rPr lang="en-US" sz="3200" dirty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Flows</a:t>
            </a:r>
            <a:endParaRPr lang="nl-BE" dirty="0"/>
          </a:p>
          <a:p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A71F"/>
              </a:buClr>
            </a:pPr>
            <a:r>
              <a:rPr lang="en-US" sz="3600" dirty="0"/>
              <a:t>Client flow</a:t>
            </a:r>
          </a:p>
          <a:p>
            <a:pPr lvl="1">
              <a:buClr>
                <a:srgbClr val="72A71F"/>
              </a:buClr>
            </a:pPr>
            <a:r>
              <a:rPr lang="en-US" sz="2800" dirty="0"/>
              <a:t>Used for app-to-app communication</a:t>
            </a:r>
          </a:p>
          <a:p>
            <a:pPr lvl="1">
              <a:buClr>
                <a:srgbClr val="72A71F"/>
              </a:buClr>
            </a:pPr>
            <a:r>
              <a:rPr lang="en-US" sz="3200" dirty="0"/>
              <a:t>Client authenticates itself against an Authentication Server</a:t>
            </a:r>
          </a:p>
          <a:p>
            <a:pPr lvl="1">
              <a:buClr>
                <a:srgbClr val="72A71F"/>
              </a:buClr>
            </a:pPr>
            <a:r>
              <a:rPr lang="en-US" sz="3200" dirty="0"/>
              <a:t>Access token has no data concerning a human user</a:t>
            </a:r>
          </a:p>
          <a:p>
            <a:pPr>
              <a:buClr>
                <a:srgbClr val="72A71F"/>
              </a:buClr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542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OAuth2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Chapter</a:t>
            </a:r>
            <a:r>
              <a:rPr lang="nl-BE" dirty="0"/>
              <a:t>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Switchfully</a:t>
            </a:r>
            <a:r>
              <a:rPr lang="en-US" dirty="0"/>
              <a:t> - Security Extra Topics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46788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JWT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OAuth2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8840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72A71F"/>
              </a:buClr>
            </a:pPr>
            <a:r>
              <a:rPr lang="en-US" dirty="0"/>
              <a:t>JSON Web Tokens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br>
              <a:rPr lang="en-US" sz="3200" dirty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JWT</a:t>
            </a:r>
          </a:p>
          <a:p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A71F"/>
              </a:buClr>
            </a:pPr>
            <a:r>
              <a:rPr lang="en-US" sz="3600" dirty="0"/>
              <a:t>JWT = Json Web Token</a:t>
            </a:r>
          </a:p>
          <a:p>
            <a:pPr lvl="1">
              <a:buClr>
                <a:srgbClr val="72A71F"/>
              </a:buClr>
            </a:pPr>
            <a:r>
              <a:rPr lang="en-US" sz="2800" dirty="0"/>
              <a:t>Standard format for access tokens in OAuth2</a:t>
            </a:r>
          </a:p>
          <a:p>
            <a:pPr lvl="1">
              <a:buClr>
                <a:srgbClr val="72A71F"/>
              </a:buClr>
            </a:pPr>
            <a:r>
              <a:rPr lang="en-US" sz="2800" dirty="0"/>
              <a:t>Sent with every request so server can validate authorization rules</a:t>
            </a:r>
          </a:p>
          <a:p>
            <a:pPr lvl="2">
              <a:buClr>
                <a:srgbClr val="72A71F"/>
              </a:buClr>
            </a:pPr>
            <a:r>
              <a:rPr lang="en-US" sz="2400" dirty="0"/>
              <a:t>Just like basic authentication, content is encoded</a:t>
            </a:r>
          </a:p>
          <a:p>
            <a:pPr lvl="2">
              <a:buClr>
                <a:srgbClr val="72A71F"/>
              </a:buClr>
            </a:pPr>
            <a:r>
              <a:rPr lang="en-US" sz="2400" dirty="0"/>
              <a:t> EG</a:t>
            </a:r>
          </a:p>
          <a:p>
            <a:pPr lvl="1">
              <a:buClr>
                <a:srgbClr val="72A71F"/>
              </a:buClr>
            </a:pPr>
            <a:r>
              <a:rPr lang="en-US" sz="2800" dirty="0"/>
              <a:t>Can be </a:t>
            </a:r>
            <a:r>
              <a:rPr lang="en-US" sz="2800" b="1" dirty="0"/>
              <a:t>signed </a:t>
            </a:r>
            <a:r>
              <a:rPr lang="en-US" sz="2800" dirty="0"/>
              <a:t>to verify integrity of the token</a:t>
            </a:r>
          </a:p>
          <a:p>
            <a:pPr lvl="2">
              <a:buClr>
                <a:srgbClr val="72A71F"/>
              </a:buClr>
            </a:pPr>
            <a:r>
              <a:rPr lang="en-US" sz="2400" dirty="0"/>
              <a:t>Detects Man-in-the-middle tampering</a:t>
            </a:r>
          </a:p>
          <a:p>
            <a:pPr lvl="1">
              <a:buClr>
                <a:srgbClr val="72A71F"/>
              </a:buClr>
            </a:pPr>
            <a:r>
              <a:rPr lang="en-US" sz="2800" dirty="0"/>
              <a:t>Can be encrypted to hide content</a:t>
            </a:r>
          </a:p>
          <a:p>
            <a:pPr lvl="2">
              <a:buClr>
                <a:srgbClr val="72A71F"/>
              </a:buClr>
            </a:pPr>
            <a:r>
              <a:rPr lang="en-US" sz="2400" dirty="0"/>
              <a:t>Encryption has performance impact</a:t>
            </a:r>
          </a:p>
          <a:p>
            <a:pPr lvl="2">
              <a:buClr>
                <a:srgbClr val="72A71F"/>
              </a:buClr>
            </a:pPr>
            <a:r>
              <a:rPr lang="en-US" sz="2400" dirty="0"/>
              <a:t>Serving all requests over HTTPS achieves broadly the same result as encryption</a:t>
            </a:r>
          </a:p>
          <a:p>
            <a:pPr lvl="1">
              <a:buClr>
                <a:srgbClr val="72A71F"/>
              </a:buClr>
            </a:pPr>
            <a:r>
              <a:rPr lang="en-US" sz="2800" dirty="0"/>
              <a:t>Is pronounced ‘jot’ and not ‘</a:t>
            </a:r>
            <a:r>
              <a:rPr lang="en-US" sz="2800" dirty="0" err="1"/>
              <a:t>jewed</a:t>
            </a:r>
            <a:r>
              <a:rPr lang="en-US" sz="2800" dirty="0"/>
              <a:t>’ </a:t>
            </a:r>
          </a:p>
          <a:p>
            <a:pPr lvl="2">
              <a:buClr>
                <a:srgbClr val="72A71F"/>
              </a:buClr>
            </a:pPr>
            <a:endParaRPr lang="en-US" sz="2400" dirty="0"/>
          </a:p>
          <a:p>
            <a:pPr lvl="2">
              <a:buClr>
                <a:srgbClr val="72A71F"/>
              </a:buClr>
            </a:pPr>
            <a:endParaRPr lang="en-US" sz="2400" dirty="0"/>
          </a:p>
          <a:p>
            <a:pPr marL="0" indent="0">
              <a:buClr>
                <a:srgbClr val="72A71F"/>
              </a:buClr>
              <a:buNone/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F9A17-1676-400A-9037-11E87F819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652" y="2509413"/>
            <a:ext cx="4372585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17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72A71F"/>
              </a:buClr>
            </a:pPr>
            <a:r>
              <a:rPr lang="en-US" dirty="0"/>
              <a:t>JSON Web Tokens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br>
              <a:rPr lang="en-US" sz="3200" dirty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JWT</a:t>
            </a:r>
          </a:p>
          <a:p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2A71F"/>
              </a:buClr>
              <a:buNone/>
            </a:pPr>
            <a:r>
              <a:rPr lang="en-US" sz="3600" dirty="0"/>
              <a:t>Anatomy of a Json Web Token</a:t>
            </a:r>
            <a:endParaRPr lang="en-US" sz="2400" dirty="0"/>
          </a:p>
          <a:p>
            <a:pPr lvl="2">
              <a:buClr>
                <a:srgbClr val="72A71F"/>
              </a:buClr>
            </a:pPr>
            <a:endParaRPr lang="en-US" sz="2400" dirty="0"/>
          </a:p>
          <a:p>
            <a:pPr lvl="2">
              <a:buClr>
                <a:srgbClr val="72A71F"/>
              </a:buClr>
            </a:pPr>
            <a:endParaRPr lang="en-US" sz="2400" dirty="0"/>
          </a:p>
          <a:p>
            <a:pPr marL="0" indent="0" algn="ctr">
              <a:buClr>
                <a:srgbClr val="72A71F"/>
              </a:buClr>
              <a:buNone/>
            </a:pPr>
            <a:r>
              <a:rPr lang="en-US" sz="3600" dirty="0" err="1"/>
              <a:t>xxxxx.yyyyy.zzzzz</a:t>
            </a:r>
            <a:endParaRPr lang="en-US" sz="3600" dirty="0"/>
          </a:p>
          <a:p>
            <a:pPr>
              <a:buClr>
                <a:srgbClr val="72A71F"/>
              </a:buClr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200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169A227D-0BB9-44E2-A685-AE59BB33E3B9}"/>
              </a:ext>
            </a:extLst>
          </p:cNvPr>
          <p:cNvSpPr/>
          <p:nvPr/>
        </p:nvSpPr>
        <p:spPr>
          <a:xfrm rot="5639299">
            <a:off x="4483962" y="2596175"/>
            <a:ext cx="1380063" cy="750634"/>
          </a:xfrm>
          <a:prstGeom prst="arc">
            <a:avLst>
              <a:gd name="adj1" fmla="val 12896431"/>
              <a:gd name="adj2" fmla="val 0"/>
            </a:avLst>
          </a:prstGeom>
          <a:ln w="28575">
            <a:solidFill>
              <a:srgbClr val="72A71F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026C95-2F2F-49B8-9D49-73AEB94FF618}"/>
              </a:ext>
            </a:extLst>
          </p:cNvPr>
          <p:cNvSpPr/>
          <p:nvPr/>
        </p:nvSpPr>
        <p:spPr>
          <a:xfrm>
            <a:off x="4165135" y="3499278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Header</a:t>
            </a:r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649642A-4EAB-4DCA-87D0-4B705518560C}"/>
              </a:ext>
            </a:extLst>
          </p:cNvPr>
          <p:cNvSpPr/>
          <p:nvPr/>
        </p:nvSpPr>
        <p:spPr>
          <a:xfrm rot="4701102" flipV="1">
            <a:off x="7199994" y="2489635"/>
            <a:ext cx="1380063" cy="862778"/>
          </a:xfrm>
          <a:prstGeom prst="arc">
            <a:avLst>
              <a:gd name="adj1" fmla="val 12896431"/>
              <a:gd name="adj2" fmla="val 0"/>
            </a:avLst>
          </a:prstGeom>
          <a:ln w="28575">
            <a:solidFill>
              <a:srgbClr val="72A71F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006EC-E7CE-4B4D-AD79-4FD73DA5D7FC}"/>
              </a:ext>
            </a:extLst>
          </p:cNvPr>
          <p:cNvSpPr/>
          <p:nvPr/>
        </p:nvSpPr>
        <p:spPr>
          <a:xfrm>
            <a:off x="8256909" y="3429000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Signature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37B823F-77CB-4DC3-A245-E0854693875C}"/>
              </a:ext>
            </a:extLst>
          </p:cNvPr>
          <p:cNvSpPr/>
          <p:nvPr/>
        </p:nvSpPr>
        <p:spPr>
          <a:xfrm rot="16933325">
            <a:off x="6010901" y="1728215"/>
            <a:ext cx="1380063" cy="938985"/>
          </a:xfrm>
          <a:prstGeom prst="arc">
            <a:avLst>
              <a:gd name="adj1" fmla="val 15984902"/>
              <a:gd name="adj2" fmla="val 21182548"/>
            </a:avLst>
          </a:prstGeom>
          <a:ln w="28575">
            <a:solidFill>
              <a:srgbClr val="72A71F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F78799-3326-4A49-A957-51456AA61F40}"/>
              </a:ext>
            </a:extLst>
          </p:cNvPr>
          <p:cNvSpPr/>
          <p:nvPr/>
        </p:nvSpPr>
        <p:spPr>
          <a:xfrm>
            <a:off x="6875624" y="1344637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Payload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69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72A71F"/>
              </a:buClr>
            </a:pPr>
            <a:r>
              <a:rPr lang="en-US" dirty="0"/>
              <a:t>JSON Web Tokens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br>
              <a:rPr lang="en-US" sz="3200" dirty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JWT</a:t>
            </a:r>
          </a:p>
          <a:p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2A71F"/>
              </a:buClr>
              <a:buNone/>
            </a:pPr>
            <a:r>
              <a:rPr lang="en-US" sz="3600" dirty="0"/>
              <a:t>Anatomy of a Json Web Token: example</a:t>
            </a:r>
            <a:endParaRPr lang="en-US" sz="2400" dirty="0"/>
          </a:p>
          <a:p>
            <a:pPr lvl="2">
              <a:buClr>
                <a:srgbClr val="72A71F"/>
              </a:buClr>
            </a:pPr>
            <a:endParaRPr lang="en-US" sz="2400" dirty="0"/>
          </a:p>
          <a:p>
            <a:pPr lvl="2">
              <a:buClr>
                <a:srgbClr val="72A71F"/>
              </a:buClr>
            </a:pPr>
            <a:endParaRPr lang="en-US" sz="2400" dirty="0"/>
          </a:p>
          <a:p>
            <a:pPr>
              <a:buClr>
                <a:srgbClr val="72A71F"/>
              </a:buClr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DAEA75-6D65-40C8-A084-2DE2C199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655" y="1166741"/>
            <a:ext cx="3324689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45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72A71F"/>
              </a:buClr>
            </a:pPr>
            <a:r>
              <a:rPr lang="en-US" dirty="0"/>
              <a:t>JSON Web Tokens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br>
              <a:rPr lang="en-US" sz="3200" dirty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JWT</a:t>
            </a:r>
          </a:p>
          <a:p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2A71F"/>
              </a:buClr>
              <a:buNone/>
            </a:pPr>
            <a:r>
              <a:rPr lang="en-US" sz="3600" dirty="0"/>
              <a:t>Header</a:t>
            </a:r>
          </a:p>
          <a:p>
            <a:pPr>
              <a:buClr>
                <a:srgbClr val="72A71F"/>
              </a:buClr>
            </a:pPr>
            <a:r>
              <a:rPr lang="en-US" sz="3600" dirty="0" err="1"/>
              <a:t>typ</a:t>
            </a:r>
            <a:endParaRPr lang="en-US" sz="3600" dirty="0"/>
          </a:p>
          <a:p>
            <a:pPr lvl="1">
              <a:buClr>
                <a:srgbClr val="72A71F"/>
              </a:buClr>
            </a:pPr>
            <a:r>
              <a:rPr lang="en-US" sz="3200" dirty="0"/>
              <a:t>JWT</a:t>
            </a:r>
          </a:p>
          <a:p>
            <a:pPr>
              <a:buClr>
                <a:srgbClr val="72A71F"/>
              </a:buClr>
            </a:pPr>
            <a:r>
              <a:rPr lang="en-US" sz="3600" dirty="0" err="1"/>
              <a:t>alg</a:t>
            </a:r>
            <a:endParaRPr lang="en-US" sz="3600" dirty="0"/>
          </a:p>
          <a:p>
            <a:pPr lvl="1">
              <a:buClr>
                <a:srgbClr val="72A71F"/>
              </a:buClr>
            </a:pPr>
            <a:r>
              <a:rPr lang="en-US" sz="3200" dirty="0"/>
              <a:t>Hashing algorithm used (</a:t>
            </a:r>
            <a:r>
              <a:rPr lang="en-US" sz="3200" dirty="0" err="1"/>
              <a:t>eg</a:t>
            </a:r>
            <a:r>
              <a:rPr lang="en-US" sz="3200" dirty="0"/>
              <a:t>: HS256)</a:t>
            </a:r>
          </a:p>
          <a:p>
            <a:pPr>
              <a:buClr>
                <a:srgbClr val="72A71F"/>
              </a:buClr>
            </a:pPr>
            <a:endParaRPr lang="en-US" sz="3600" dirty="0"/>
          </a:p>
          <a:p>
            <a:pPr lvl="2">
              <a:buClr>
                <a:srgbClr val="72A71F"/>
              </a:buClr>
            </a:pPr>
            <a:endParaRPr lang="en-US" sz="2400" dirty="0"/>
          </a:p>
          <a:p>
            <a:pPr lvl="2">
              <a:buClr>
                <a:srgbClr val="72A71F"/>
              </a:buClr>
            </a:pPr>
            <a:endParaRPr lang="en-US" sz="2400" dirty="0"/>
          </a:p>
          <a:p>
            <a:pPr marL="0" indent="0">
              <a:buClr>
                <a:srgbClr val="72A71F"/>
              </a:buClr>
              <a:buNone/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0433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72A71F"/>
              </a:buClr>
            </a:pPr>
            <a:r>
              <a:rPr lang="en-US" dirty="0"/>
              <a:t>JSON Web Tokens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br>
              <a:rPr lang="en-US" sz="3200" dirty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JWT</a:t>
            </a:r>
          </a:p>
          <a:p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2A71F"/>
              </a:buClr>
              <a:buNone/>
            </a:pPr>
            <a:r>
              <a:rPr lang="en-US" sz="3600" dirty="0"/>
              <a:t>Payload</a:t>
            </a:r>
          </a:p>
          <a:p>
            <a:pPr>
              <a:buClr>
                <a:srgbClr val="72A71F"/>
              </a:buClr>
            </a:pPr>
            <a:r>
              <a:rPr lang="en-US" sz="3200" dirty="0"/>
              <a:t>Info about token &amp; data we want to transmit</a:t>
            </a:r>
          </a:p>
          <a:p>
            <a:pPr>
              <a:buClr>
                <a:srgbClr val="72A71F"/>
              </a:buClr>
            </a:pPr>
            <a:r>
              <a:rPr lang="en-US" sz="3200" dirty="0"/>
              <a:t>Reserved, but optional fields:</a:t>
            </a:r>
          </a:p>
          <a:p>
            <a:pPr lvl="1">
              <a:buClr>
                <a:srgbClr val="72A71F"/>
              </a:buClr>
            </a:pPr>
            <a:r>
              <a:rPr lang="en-US" sz="2800" dirty="0" err="1"/>
              <a:t>Iss</a:t>
            </a:r>
            <a:r>
              <a:rPr lang="en-US" sz="2800" dirty="0"/>
              <a:t>: (issuer): who created the token. EG: ‘Facebook’</a:t>
            </a:r>
          </a:p>
          <a:p>
            <a:pPr lvl="1">
              <a:buClr>
                <a:srgbClr val="72A71F"/>
              </a:buClr>
            </a:pPr>
            <a:r>
              <a:rPr lang="en-US" sz="2800" dirty="0"/>
              <a:t>Exp: (Expiration date): after this time, the resource server will no longer accept this as a valid token</a:t>
            </a:r>
          </a:p>
          <a:p>
            <a:pPr lvl="1">
              <a:buClr>
                <a:srgbClr val="72A71F"/>
              </a:buClr>
            </a:pPr>
            <a:r>
              <a:rPr lang="en-US" sz="2800" dirty="0" err="1"/>
              <a:t>Nbf</a:t>
            </a:r>
            <a:r>
              <a:rPr lang="en-US" sz="2800" dirty="0"/>
              <a:t>: (not before): Token is only valid starting from this date</a:t>
            </a:r>
          </a:p>
          <a:p>
            <a:pPr lvl="1">
              <a:buClr>
                <a:srgbClr val="72A71F"/>
              </a:buClr>
            </a:pPr>
            <a:r>
              <a:rPr lang="en-US" sz="2800" dirty="0"/>
              <a:t>JTI , Sub, </a:t>
            </a:r>
            <a:r>
              <a:rPr lang="en-US" sz="2800" dirty="0" err="1"/>
              <a:t>aud</a:t>
            </a:r>
            <a:endParaRPr lang="en-US" sz="2800" dirty="0"/>
          </a:p>
          <a:p>
            <a:pPr>
              <a:buClr>
                <a:srgbClr val="72A71F"/>
              </a:buClr>
            </a:pPr>
            <a:r>
              <a:rPr lang="en-US" sz="3200" dirty="0"/>
              <a:t>Contains all info granted by resource owner</a:t>
            </a:r>
          </a:p>
          <a:p>
            <a:pPr lvl="1">
              <a:buClr>
                <a:srgbClr val="72A71F"/>
              </a:buClr>
            </a:pPr>
            <a:r>
              <a:rPr lang="en-US" sz="2800" dirty="0" err="1"/>
              <a:t>Eg</a:t>
            </a:r>
            <a:r>
              <a:rPr lang="en-US" sz="2800" dirty="0"/>
              <a:t>: first and last name, address, </a:t>
            </a:r>
            <a:r>
              <a:rPr lang="en-US" sz="2800" dirty="0" err="1"/>
              <a:t>url</a:t>
            </a:r>
            <a:r>
              <a:rPr lang="en-US" sz="2800" dirty="0"/>
              <a:t> to profile picture, list of authorization names, …</a:t>
            </a:r>
          </a:p>
          <a:p>
            <a:pPr lvl="1">
              <a:buClr>
                <a:srgbClr val="72A71F"/>
              </a:buClr>
            </a:pPr>
            <a:endParaRPr lang="en-US" sz="2800" dirty="0"/>
          </a:p>
          <a:p>
            <a:pPr lvl="2">
              <a:buClr>
                <a:srgbClr val="72A71F"/>
              </a:buClr>
            </a:pPr>
            <a:endParaRPr lang="en-US" sz="2400" dirty="0"/>
          </a:p>
          <a:p>
            <a:pPr marL="0" indent="0">
              <a:buClr>
                <a:srgbClr val="72A71F"/>
              </a:buClr>
              <a:buNone/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9521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72A71F"/>
              </a:buClr>
            </a:pPr>
            <a:r>
              <a:rPr lang="en-US" dirty="0"/>
              <a:t>JSON Web Tokens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br>
              <a:rPr lang="en-US" sz="3200" dirty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JWT</a:t>
            </a:r>
          </a:p>
          <a:p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2A71F"/>
              </a:buClr>
              <a:buNone/>
            </a:pPr>
            <a:r>
              <a:rPr lang="en-US" sz="3600" dirty="0"/>
              <a:t>Signature</a:t>
            </a:r>
          </a:p>
          <a:p>
            <a:pPr>
              <a:buClr>
                <a:srgbClr val="72A71F"/>
              </a:buClr>
            </a:pPr>
            <a:r>
              <a:rPr lang="en-US" sz="3200" dirty="0"/>
              <a:t>A hash of </a:t>
            </a:r>
            <a:r>
              <a:rPr lang="en-US" sz="3200" dirty="0" err="1"/>
              <a:t>header+payload</a:t>
            </a:r>
            <a:r>
              <a:rPr lang="en-US" sz="3200" dirty="0"/>
              <a:t>+’secret’</a:t>
            </a:r>
          </a:p>
          <a:p>
            <a:pPr lvl="1">
              <a:buClr>
                <a:srgbClr val="72A71F"/>
              </a:buClr>
            </a:pPr>
            <a:r>
              <a:rPr lang="en-US" dirty="0"/>
              <a:t>Secret is stored on the server. This allows the server to verify if the token is valid</a:t>
            </a:r>
          </a:p>
          <a:p>
            <a:pPr lvl="1">
              <a:buClr>
                <a:srgbClr val="72A71F"/>
              </a:buClr>
            </a:pPr>
            <a:r>
              <a:rPr lang="en-US" dirty="0"/>
              <a:t>If a hacker alters the header or payload, the hash of the </a:t>
            </a:r>
            <a:r>
              <a:rPr lang="en-US" dirty="0" err="1"/>
              <a:t>header+payload+secret</a:t>
            </a:r>
            <a:r>
              <a:rPr lang="en-US" dirty="0"/>
              <a:t> will no longer match the hash in the signature and the server can deny requests performed by that token</a:t>
            </a:r>
          </a:p>
          <a:p>
            <a:pPr lvl="1">
              <a:buClr>
                <a:srgbClr val="72A71F"/>
              </a:buClr>
            </a:pPr>
            <a:endParaRPr lang="en-US" sz="2800" dirty="0"/>
          </a:p>
          <a:p>
            <a:pPr lvl="2">
              <a:buClr>
                <a:srgbClr val="72A71F"/>
              </a:buClr>
            </a:pPr>
            <a:endParaRPr lang="en-US" sz="2400" dirty="0"/>
          </a:p>
          <a:p>
            <a:pPr marL="0" indent="0">
              <a:buClr>
                <a:srgbClr val="72A71F"/>
              </a:buClr>
              <a:buNone/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4142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37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72A71F"/>
              </a:buClr>
            </a:pPr>
            <a:r>
              <a:rPr lang="en-US" dirty="0"/>
              <a:t>JWT security risks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br>
              <a:rPr lang="en-US" sz="3200" dirty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JWT</a:t>
            </a:r>
          </a:p>
          <a:p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2A71F"/>
              </a:buClr>
              <a:buNone/>
            </a:pPr>
            <a:r>
              <a:rPr lang="en-US" sz="3600" dirty="0"/>
              <a:t>Security risks</a:t>
            </a:r>
          </a:p>
          <a:p>
            <a:pPr>
              <a:buClr>
                <a:srgbClr val="72A71F"/>
              </a:buClr>
            </a:pPr>
            <a:r>
              <a:rPr lang="en-US" sz="3200" dirty="0"/>
              <a:t>JWTs cannot be revoked once issued</a:t>
            </a:r>
          </a:p>
          <a:p>
            <a:pPr lvl="1">
              <a:buClr>
                <a:srgbClr val="72A71F"/>
              </a:buClr>
            </a:pPr>
            <a:r>
              <a:rPr lang="en-US" dirty="0"/>
              <a:t>They will stay valid until the expiration date is reached. Don’t issue JWTs that are valid for more than a couple of hours</a:t>
            </a:r>
          </a:p>
          <a:p>
            <a:pPr>
              <a:buClr>
                <a:srgbClr val="72A71F"/>
              </a:buClr>
            </a:pPr>
            <a:r>
              <a:rPr lang="en-US" dirty="0"/>
              <a:t>Can be stolen by hackers if there’s a weak link in the chain</a:t>
            </a:r>
          </a:p>
          <a:p>
            <a:pPr lvl="1">
              <a:buClr>
                <a:srgbClr val="72A71F"/>
              </a:buClr>
            </a:pPr>
            <a:r>
              <a:rPr lang="en-US" dirty="0"/>
              <a:t>JWTs are often used in single-sign-on environment where multiple apps reuse the token to authorize a user. All these apps need to store this token somewhere. </a:t>
            </a:r>
          </a:p>
          <a:p>
            <a:pPr lvl="1">
              <a:buClr>
                <a:srgbClr val="72A71F"/>
              </a:buClr>
            </a:pPr>
            <a:r>
              <a:rPr lang="en-US" dirty="0"/>
              <a:t>Never store this token in plain text when persisting it to the </a:t>
            </a:r>
            <a:r>
              <a:rPr lang="en-US" dirty="0" err="1"/>
              <a:t>db</a:t>
            </a:r>
            <a:endParaRPr lang="en-US" dirty="0"/>
          </a:p>
          <a:p>
            <a:pPr lvl="1">
              <a:buClr>
                <a:srgbClr val="72A71F"/>
              </a:buClr>
            </a:pPr>
            <a:endParaRPr lang="en-US" sz="2800" dirty="0"/>
          </a:p>
          <a:p>
            <a:pPr lvl="2">
              <a:buClr>
                <a:srgbClr val="72A71F"/>
              </a:buClr>
            </a:pPr>
            <a:endParaRPr lang="en-US" sz="2400" dirty="0"/>
          </a:p>
          <a:p>
            <a:pPr marL="0" indent="0">
              <a:buClr>
                <a:srgbClr val="72A71F"/>
              </a:buClr>
              <a:buNone/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600" dirty="0"/>
          </a:p>
          <a:p>
            <a:pPr>
              <a:buClr>
                <a:srgbClr val="72A71F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2559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References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Hackers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0885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39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References</a:t>
            </a:r>
            <a:r>
              <a:rPr lang="nl-BE" dirty="0"/>
              <a:t>: </a:t>
            </a:r>
            <a:r>
              <a:rPr lang="nl-BE" dirty="0" err="1"/>
              <a:t>OAuth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br>
              <a:rPr lang="en-US" sz="3200" dirty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Flows</a:t>
            </a:r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b="1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071081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A71F"/>
              </a:buClr>
            </a:pPr>
            <a:r>
              <a:rPr lang="nl-BE" dirty="0">
                <a:hlinkClick r:id="rId3"/>
              </a:rPr>
              <a:t>https://zachholman.com/2011/01/oauth_will_murder_your_children/</a:t>
            </a:r>
            <a:endParaRPr lang="nl-BE" dirty="0"/>
          </a:p>
          <a:p>
            <a:pPr lvl="1">
              <a:buClr>
                <a:srgbClr val="72A71F"/>
              </a:buClr>
            </a:pPr>
            <a:r>
              <a:rPr lang="nl-BE" dirty="0"/>
              <a:t>The </a:t>
            </a:r>
            <a:r>
              <a:rPr lang="nl-BE" dirty="0" err="1"/>
              <a:t>problem</a:t>
            </a:r>
            <a:r>
              <a:rPr lang="nl-BE" dirty="0"/>
              <a:t> </a:t>
            </a:r>
            <a:r>
              <a:rPr lang="nl-BE" dirty="0" err="1"/>
              <a:t>addressed</a:t>
            </a:r>
            <a:r>
              <a:rPr lang="nl-BE" dirty="0"/>
              <a:t> here has been </a:t>
            </a:r>
            <a:r>
              <a:rPr lang="nl-BE" dirty="0" err="1"/>
              <a:t>solved</a:t>
            </a:r>
            <a:r>
              <a:rPr lang="nl-BE" dirty="0"/>
              <a:t> </a:t>
            </a:r>
            <a:r>
              <a:rPr lang="nl-BE" dirty="0" err="1"/>
              <a:t>since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post was </a:t>
            </a:r>
            <a:r>
              <a:rPr lang="nl-BE" dirty="0" err="1"/>
              <a:t>created</a:t>
            </a:r>
            <a:endParaRPr lang="nl-BE" dirty="0"/>
          </a:p>
          <a:p>
            <a:pPr>
              <a:buClr>
                <a:srgbClr val="72A71F"/>
              </a:buClr>
            </a:pPr>
            <a:r>
              <a:rPr lang="nl-BE" dirty="0">
                <a:hlinkClick r:id="rId4"/>
              </a:rPr>
              <a:t>https://itnext.io/an-oauth-2-0-introduction-for-beginners-6e386b19f7a9</a:t>
            </a:r>
            <a:endParaRPr lang="nl-BE" dirty="0"/>
          </a:p>
          <a:p>
            <a:pPr>
              <a:buClr>
                <a:srgbClr val="72A71F"/>
              </a:buClr>
            </a:pPr>
            <a:r>
              <a:rPr lang="nl-BE" dirty="0">
                <a:hlinkClick r:id="rId5"/>
              </a:rPr>
              <a:t>https://medium.com/google-cloud/understanding-oauth2-and-building-a-basic-authorization-server-of-your-own-a-beginners-guide-cf7451a16f66#targetText=Essentially%2C%20OAuth%202.0%20allows%20arbitrary,%2C%20reliable%2C%20and%20efficient%20manner.</a:t>
            </a:r>
            <a:endParaRPr lang="nl-BE" dirty="0"/>
          </a:p>
          <a:p>
            <a:pPr>
              <a:buClr>
                <a:srgbClr val="72A71F"/>
              </a:buClr>
            </a:pPr>
            <a:r>
              <a:rPr lang="nl-BE" dirty="0">
                <a:hlinkClick r:id="rId6"/>
              </a:rPr>
              <a:t>https://stackoverflow.com/questions/13387698/why-is-there-an-authorization-code-flow-in-oauth2-when-implicit-flow-works-s</a:t>
            </a:r>
            <a:endParaRPr lang="nl-BE" dirty="0"/>
          </a:p>
          <a:p>
            <a:pPr>
              <a:buClr>
                <a:srgbClr val="72A71F"/>
              </a:buClr>
            </a:pPr>
            <a:r>
              <a:rPr lang="nl-BE" dirty="0">
                <a:hlinkClick r:id="rId7"/>
              </a:rPr>
              <a:t>https://auth0.com/docs/api-auth/which-oauth-flow-to-use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5950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OAuth2</a:t>
            </a:r>
          </a:p>
          <a:p>
            <a:pPr lvl="1"/>
            <a:r>
              <a:rPr lang="nl-BE" sz="2000" dirty="0"/>
              <a:t>Classic </a:t>
            </a:r>
            <a:r>
              <a:rPr lang="nl-BE" sz="2000" dirty="0" err="1"/>
              <a:t>authentication</a:t>
            </a:r>
            <a:r>
              <a:rPr lang="nl-BE" sz="2000" dirty="0"/>
              <a:t> </a:t>
            </a:r>
            <a:r>
              <a:rPr lang="nl-BE" sz="2000" dirty="0" err="1"/>
              <a:t>vs</a:t>
            </a:r>
            <a:r>
              <a:rPr lang="nl-BE" sz="2000" dirty="0"/>
              <a:t> OAuth2</a:t>
            </a:r>
          </a:p>
          <a:p>
            <a:pPr lvl="1"/>
            <a:r>
              <a:rPr lang="nl-BE" sz="2000" dirty="0" err="1"/>
              <a:t>Flows</a:t>
            </a:r>
            <a:endParaRPr lang="nl-BE" sz="2000" dirty="0"/>
          </a:p>
          <a:p>
            <a:pPr lvl="1"/>
            <a:r>
              <a:rPr lang="nl-BE" sz="2000" dirty="0"/>
              <a:t>JWT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42328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40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References</a:t>
            </a:r>
            <a:r>
              <a:rPr lang="nl-BE" dirty="0"/>
              <a:t>: JWT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br>
              <a:rPr lang="en-US" sz="3200" dirty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Flows</a:t>
            </a:r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b="1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071081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A71F"/>
              </a:buClr>
            </a:pPr>
            <a:r>
              <a:rPr lang="nl-BE" dirty="0">
                <a:hlinkClick r:id="rId3"/>
              </a:rPr>
              <a:t>https://jwt.io/</a:t>
            </a:r>
            <a:endParaRPr lang="nl-BE" dirty="0"/>
          </a:p>
          <a:p>
            <a:pPr>
              <a:buClr>
                <a:srgbClr val="72A71F"/>
              </a:buClr>
            </a:pPr>
            <a:r>
              <a:rPr lang="nl-BE" dirty="0">
                <a:hlinkClick r:id="rId4"/>
              </a:rPr>
              <a:t>https://scotch.io/tutorials/the-anatomy-of-a-json-web-token</a:t>
            </a:r>
            <a:endParaRPr lang="nl-BE" dirty="0"/>
          </a:p>
          <a:p>
            <a:pPr>
              <a:buClr>
                <a:srgbClr val="72A71F"/>
              </a:buClr>
            </a:pPr>
            <a:r>
              <a:rPr lang="nl-BE" dirty="0">
                <a:hlinkClick r:id="rId5"/>
              </a:rPr>
              <a:t>https://tools.ietf.org/html/rfc7519#section-1</a:t>
            </a:r>
            <a:endParaRPr lang="nl-BE" dirty="0"/>
          </a:p>
          <a:p>
            <a:pPr lvl="1">
              <a:buClr>
                <a:srgbClr val="72A71F"/>
              </a:buClr>
            </a:pPr>
            <a:r>
              <a:rPr lang="nl-BE" dirty="0" err="1"/>
              <a:t>Explains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‘</a:t>
            </a:r>
            <a:r>
              <a:rPr lang="nl-BE" dirty="0" err="1"/>
              <a:t>jwt</a:t>
            </a:r>
            <a:r>
              <a:rPr lang="nl-BE" dirty="0"/>
              <a:t>’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pronounced</a:t>
            </a:r>
            <a:r>
              <a:rPr lang="nl-BE" dirty="0"/>
              <a:t>. </a:t>
            </a:r>
          </a:p>
          <a:p>
            <a:pPr>
              <a:buClr>
                <a:srgbClr val="72A71F"/>
              </a:buClr>
            </a:pPr>
            <a:r>
              <a:rPr lang="nl-BE" dirty="0">
                <a:hlinkClick r:id="rId6"/>
              </a:rPr>
              <a:t>https://medium.com/@cjainn/anatomy-of-a-jwt-token-part-2-c12888abc1a2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54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0300"/>
            <a:ext cx="9144000" cy="1655762"/>
          </a:xfrm>
        </p:spPr>
        <p:txBody>
          <a:bodyPr/>
          <a:lstStyle/>
          <a:p>
            <a:r>
              <a:rPr lang="nl-BE" sz="1800" dirty="0"/>
              <a:t>Enterprise Software Development| Security</a:t>
            </a:r>
            <a:br>
              <a:rPr lang="nl-BE" dirty="0"/>
            </a:br>
            <a:r>
              <a:rPr lang="nl-BE" b="1" dirty="0" err="1"/>
              <a:t>Security</a:t>
            </a:r>
            <a:r>
              <a:rPr lang="nl-BE" b="1" dirty="0"/>
              <a:t> Extra Topics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solidFill>
                  <a:srgbClr val="72A71F"/>
                </a:solidFill>
                <a:hlinkClick r:id="rId4"/>
              </a:rPr>
              <a:t>www.switchfully.com</a:t>
            </a:r>
            <a:endParaRPr lang="nl-BE" sz="2000" dirty="0">
              <a:solidFill>
                <a:srgbClr val="72A71F"/>
              </a:solidFill>
            </a:endParaRP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9C940D1C-E72E-4FBC-A352-AA6E0B541C2F}"/>
              </a:ext>
            </a:extLst>
          </p:cNvPr>
          <p:cNvSpPr/>
          <p:nvPr/>
        </p:nvSpPr>
        <p:spPr>
          <a:xfrm rot="10800000">
            <a:off x="8619540" y="2449336"/>
            <a:ext cx="669026" cy="669026"/>
          </a:xfrm>
          <a:prstGeom prst="teardrop">
            <a:avLst/>
          </a:prstGeom>
          <a:solidFill>
            <a:srgbClr val="72A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BA6C8-05CD-419B-8E10-F00D7C3D5F3A}"/>
              </a:ext>
            </a:extLst>
          </p:cNvPr>
          <p:cNvSpPr/>
          <p:nvPr/>
        </p:nvSpPr>
        <p:spPr>
          <a:xfrm>
            <a:off x="8630279" y="2599183"/>
            <a:ext cx="64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BE" b="1"/>
              <a:t>JAVA</a:t>
            </a:r>
            <a:endParaRPr lang="en-US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6A6BF-3275-43B2-8BF0-D07B4B388E65}"/>
              </a:ext>
            </a:extLst>
          </p:cNvPr>
          <p:cNvSpPr/>
          <p:nvPr/>
        </p:nvSpPr>
        <p:spPr>
          <a:xfrm>
            <a:off x="4323598" y="1966745"/>
            <a:ext cx="3544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 make me feel even more secure now!</a:t>
            </a:r>
            <a:endParaRPr lang="nl-BE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9303E-F570-477D-B1CB-574E8B3F4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9563">
            <a:off x="2840147" y="2004925"/>
            <a:ext cx="1674293" cy="16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OAuth2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OAuth2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Switchfully</a:t>
            </a:r>
            <a:r>
              <a:rPr lang="en-US" dirty="0"/>
              <a:t> - Security OAuth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094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OAuth2</a:t>
            </a:r>
          </a:p>
          <a:p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0" name="Afgeschuind hoek zelfde zijde rechthoek 7">
            <a:extLst>
              <a:ext uri="{FF2B5EF4-FFF2-40B4-BE49-F238E27FC236}">
                <a16:creationId xmlns:a16="http://schemas.microsoft.com/office/drawing/2014/main" id="{3AD8F7B7-BF73-4BA5-BF38-7ECA0784B264}"/>
              </a:ext>
            </a:extLst>
          </p:cNvPr>
          <p:cNvSpPr/>
          <p:nvPr/>
        </p:nvSpPr>
        <p:spPr>
          <a:xfrm>
            <a:off x="715632" y="2846417"/>
            <a:ext cx="688369" cy="616450"/>
          </a:xfrm>
          <a:prstGeom prst="snip2Same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al 8">
            <a:extLst>
              <a:ext uri="{FF2B5EF4-FFF2-40B4-BE49-F238E27FC236}">
                <a16:creationId xmlns:a16="http://schemas.microsoft.com/office/drawing/2014/main" id="{0349D61B-44C3-4073-8DC1-04BAA17A4CE9}"/>
              </a:ext>
            </a:extLst>
          </p:cNvPr>
          <p:cNvSpPr/>
          <p:nvPr/>
        </p:nvSpPr>
        <p:spPr>
          <a:xfrm>
            <a:off x="859471" y="2353258"/>
            <a:ext cx="410966" cy="42124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4E8A15-760B-4F0B-BA69-F3B934A61FF0}"/>
              </a:ext>
            </a:extLst>
          </p:cNvPr>
          <p:cNvCxnSpPr>
            <a:cxnSpLocks/>
          </p:cNvCxnSpPr>
          <p:nvPr/>
        </p:nvCxnSpPr>
        <p:spPr>
          <a:xfrm>
            <a:off x="3194051" y="2920757"/>
            <a:ext cx="3409949" cy="0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768089AD-C86C-4D0B-9898-3FC6F85D7F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8667" y="1788709"/>
            <a:ext cx="882403" cy="88240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4E51890-A3D4-40A9-94B0-E17685748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8667" y="2821824"/>
            <a:ext cx="965554" cy="96555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E91D2E9-7C45-41C2-B25F-34A592B75A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0307" y="3938090"/>
            <a:ext cx="1062273" cy="106227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6FEA6F9-FDA6-4429-AD2E-A54E6050AC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25471" y="2352194"/>
            <a:ext cx="1137125" cy="113712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1513B20-805C-4AA1-9843-8BCB96E256B6}"/>
              </a:ext>
            </a:extLst>
          </p:cNvPr>
          <p:cNvSpPr/>
          <p:nvPr/>
        </p:nvSpPr>
        <p:spPr>
          <a:xfrm>
            <a:off x="3145692" y="1607464"/>
            <a:ext cx="34099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Provide credentials + Log in</a:t>
            </a:r>
          </a:p>
          <a:p>
            <a:pPr algn="ctr"/>
            <a:r>
              <a:rPr lang="en-US" sz="2000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Perform requests as logged in user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88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50069" y="6176260"/>
            <a:ext cx="6457731" cy="479209"/>
          </a:xfrm>
        </p:spPr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in </a:t>
            </a:r>
            <a:r>
              <a:rPr lang="nl-BE" dirty="0" err="1"/>
              <a:t>Oauth</a:t>
            </a:r>
            <a:r>
              <a:rPr lang="nl-BE" dirty="0"/>
              <a:t> </a:t>
            </a:r>
            <a:r>
              <a:rPr lang="nl-BE" dirty="0" err="1"/>
              <a:t>terms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OAuth2</a:t>
            </a:r>
          </a:p>
          <a:p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0" name="Afgeschuind hoek zelfde zijde rechthoek 7">
            <a:extLst>
              <a:ext uri="{FF2B5EF4-FFF2-40B4-BE49-F238E27FC236}">
                <a16:creationId xmlns:a16="http://schemas.microsoft.com/office/drawing/2014/main" id="{3AD8F7B7-BF73-4BA5-BF38-7ECA0784B264}"/>
              </a:ext>
            </a:extLst>
          </p:cNvPr>
          <p:cNvSpPr/>
          <p:nvPr/>
        </p:nvSpPr>
        <p:spPr>
          <a:xfrm>
            <a:off x="715632" y="2846417"/>
            <a:ext cx="688369" cy="616450"/>
          </a:xfrm>
          <a:prstGeom prst="snip2Same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al 8">
            <a:extLst>
              <a:ext uri="{FF2B5EF4-FFF2-40B4-BE49-F238E27FC236}">
                <a16:creationId xmlns:a16="http://schemas.microsoft.com/office/drawing/2014/main" id="{0349D61B-44C3-4073-8DC1-04BAA17A4CE9}"/>
              </a:ext>
            </a:extLst>
          </p:cNvPr>
          <p:cNvSpPr/>
          <p:nvPr/>
        </p:nvSpPr>
        <p:spPr>
          <a:xfrm>
            <a:off x="859471" y="2353258"/>
            <a:ext cx="410966" cy="42124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4E8A15-760B-4F0B-BA69-F3B934A61FF0}"/>
              </a:ext>
            </a:extLst>
          </p:cNvPr>
          <p:cNvCxnSpPr>
            <a:cxnSpLocks/>
          </p:cNvCxnSpPr>
          <p:nvPr/>
        </p:nvCxnSpPr>
        <p:spPr>
          <a:xfrm>
            <a:off x="3194051" y="2920757"/>
            <a:ext cx="3409949" cy="0"/>
          </a:xfrm>
          <a:prstGeom prst="straightConnector1">
            <a:avLst/>
          </a:prstGeom>
          <a:ln w="28575" cap="sq">
            <a:solidFill>
              <a:srgbClr val="94949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768089AD-C86C-4D0B-9898-3FC6F85D7F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8667" y="1788709"/>
            <a:ext cx="882403" cy="88240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4E51890-A3D4-40A9-94B0-E17685748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8667" y="2821824"/>
            <a:ext cx="965554" cy="96555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E91D2E9-7C45-41C2-B25F-34A592B75A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0307" y="3938090"/>
            <a:ext cx="1062273" cy="106227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6FEA6F9-FDA6-4429-AD2E-A54E6050AC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25471" y="2352194"/>
            <a:ext cx="1137125" cy="1137125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489B42A6-5871-4A69-B2C1-76A0974E5D23}"/>
              </a:ext>
            </a:extLst>
          </p:cNvPr>
          <p:cNvSpPr/>
          <p:nvPr/>
        </p:nvSpPr>
        <p:spPr>
          <a:xfrm rot="16738109">
            <a:off x="369784" y="1201633"/>
            <a:ext cx="1380063" cy="1436722"/>
          </a:xfrm>
          <a:prstGeom prst="arc">
            <a:avLst>
              <a:gd name="adj1" fmla="val 12896431"/>
              <a:gd name="adj2" fmla="val 0"/>
            </a:avLst>
          </a:prstGeom>
          <a:ln w="28575">
            <a:solidFill>
              <a:srgbClr val="72A71F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815D21-8EFB-4053-AA37-4AF3AF7F9DBC}"/>
              </a:ext>
            </a:extLst>
          </p:cNvPr>
          <p:cNvSpPr/>
          <p:nvPr/>
        </p:nvSpPr>
        <p:spPr>
          <a:xfrm>
            <a:off x="489826" y="3612136"/>
            <a:ext cx="1114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Resource</a:t>
            </a:r>
          </a:p>
          <a:p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Owner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7C050E-7BC0-4CFA-920F-0256E76BDC90}"/>
              </a:ext>
            </a:extLst>
          </p:cNvPr>
          <p:cNvSpPr/>
          <p:nvPr/>
        </p:nvSpPr>
        <p:spPr>
          <a:xfrm>
            <a:off x="1270437" y="930118"/>
            <a:ext cx="10139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Actual</a:t>
            </a:r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person, </a:t>
            </a:r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Knows</a:t>
            </a:r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his </a:t>
            </a:r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own</a:t>
            </a:r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credentials</a:t>
            </a:r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and</a:t>
            </a:r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has </a:t>
            </a:r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created</a:t>
            </a:r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(‘</a:t>
            </a:r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owns</a:t>
            </a:r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’) </a:t>
            </a:r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some</a:t>
            </a:r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resources on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1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50069" y="6176260"/>
            <a:ext cx="6457731" cy="479209"/>
          </a:xfrm>
        </p:spPr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in </a:t>
            </a:r>
            <a:r>
              <a:rPr lang="nl-BE" dirty="0" err="1"/>
              <a:t>Oauth</a:t>
            </a:r>
            <a:r>
              <a:rPr lang="nl-BE" dirty="0"/>
              <a:t> </a:t>
            </a:r>
            <a:r>
              <a:rPr lang="nl-BE" dirty="0" err="1"/>
              <a:t>terms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OAuth2</a:t>
            </a:r>
          </a:p>
          <a:p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0" name="Afgeschuind hoek zelfde zijde rechthoek 7">
            <a:extLst>
              <a:ext uri="{FF2B5EF4-FFF2-40B4-BE49-F238E27FC236}">
                <a16:creationId xmlns:a16="http://schemas.microsoft.com/office/drawing/2014/main" id="{3AD8F7B7-BF73-4BA5-BF38-7ECA0784B264}"/>
              </a:ext>
            </a:extLst>
          </p:cNvPr>
          <p:cNvSpPr/>
          <p:nvPr/>
        </p:nvSpPr>
        <p:spPr>
          <a:xfrm>
            <a:off x="715632" y="2846417"/>
            <a:ext cx="688369" cy="616450"/>
          </a:xfrm>
          <a:prstGeom prst="snip2SameRect">
            <a:avLst/>
          </a:prstGeom>
          <a:solidFill>
            <a:srgbClr val="949494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al 8">
            <a:extLst>
              <a:ext uri="{FF2B5EF4-FFF2-40B4-BE49-F238E27FC236}">
                <a16:creationId xmlns:a16="http://schemas.microsoft.com/office/drawing/2014/main" id="{0349D61B-44C3-4073-8DC1-04BAA17A4CE9}"/>
              </a:ext>
            </a:extLst>
          </p:cNvPr>
          <p:cNvSpPr/>
          <p:nvPr/>
        </p:nvSpPr>
        <p:spPr>
          <a:xfrm>
            <a:off x="859471" y="2353258"/>
            <a:ext cx="410966" cy="421240"/>
          </a:xfrm>
          <a:prstGeom prst="ellipse">
            <a:avLst/>
          </a:prstGeom>
          <a:solidFill>
            <a:srgbClr val="949494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4E8A15-760B-4F0B-BA69-F3B934A61FF0}"/>
              </a:ext>
            </a:extLst>
          </p:cNvPr>
          <p:cNvCxnSpPr>
            <a:cxnSpLocks/>
          </p:cNvCxnSpPr>
          <p:nvPr/>
        </p:nvCxnSpPr>
        <p:spPr>
          <a:xfrm>
            <a:off x="3194051" y="2920757"/>
            <a:ext cx="3409949" cy="0"/>
          </a:xfrm>
          <a:prstGeom prst="straightConnector1">
            <a:avLst/>
          </a:prstGeom>
          <a:ln w="28575" cap="sq">
            <a:solidFill>
              <a:srgbClr val="94949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768089AD-C86C-4D0B-9898-3FC6F85D7F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8667" y="1788709"/>
            <a:ext cx="882403" cy="88240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4E51890-A3D4-40A9-94B0-E17685748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8667" y="2821824"/>
            <a:ext cx="965554" cy="96555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E91D2E9-7C45-41C2-B25F-34A592B75A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0307" y="3938090"/>
            <a:ext cx="1062273" cy="106227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6FEA6F9-FDA6-4429-AD2E-A54E6050AC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25471" y="2352194"/>
            <a:ext cx="1137125" cy="1137125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489B42A6-5871-4A69-B2C1-76A0974E5D23}"/>
              </a:ext>
            </a:extLst>
          </p:cNvPr>
          <p:cNvSpPr/>
          <p:nvPr/>
        </p:nvSpPr>
        <p:spPr>
          <a:xfrm rot="16738109">
            <a:off x="1228923" y="581088"/>
            <a:ext cx="1380063" cy="1436722"/>
          </a:xfrm>
          <a:prstGeom prst="arc">
            <a:avLst>
              <a:gd name="adj1" fmla="val 12896431"/>
              <a:gd name="adj2" fmla="val 0"/>
            </a:avLst>
          </a:prstGeom>
          <a:ln w="28575">
            <a:solidFill>
              <a:srgbClr val="72A71F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815D21-8EFB-4053-AA37-4AF3AF7F9DBC}"/>
              </a:ext>
            </a:extLst>
          </p:cNvPr>
          <p:cNvSpPr/>
          <p:nvPr/>
        </p:nvSpPr>
        <p:spPr>
          <a:xfrm>
            <a:off x="1640531" y="5171721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Client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7C050E-7BC0-4CFA-920F-0256E76BDC90}"/>
              </a:ext>
            </a:extLst>
          </p:cNvPr>
          <p:cNvSpPr/>
          <p:nvPr/>
        </p:nvSpPr>
        <p:spPr>
          <a:xfrm>
            <a:off x="2052686" y="486678"/>
            <a:ext cx="8220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Software </a:t>
            </a:r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used</a:t>
            </a:r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to</a:t>
            </a:r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access resource (eg: website, desktop app, mobile app)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7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Switchfully - Security Extra Topics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50069" y="6176260"/>
            <a:ext cx="6457731" cy="479209"/>
          </a:xfrm>
        </p:spPr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in </a:t>
            </a:r>
            <a:r>
              <a:rPr lang="nl-BE" dirty="0" err="1"/>
              <a:t>Oauth</a:t>
            </a:r>
            <a:r>
              <a:rPr lang="nl-BE" dirty="0"/>
              <a:t> </a:t>
            </a:r>
            <a:r>
              <a:rPr lang="nl-BE" dirty="0" err="1"/>
              <a:t>terms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/>
              <a:t>Classic </a:t>
            </a:r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OAuth2</a:t>
            </a:r>
          </a:p>
          <a:p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0" name="Afgeschuind hoek zelfde zijde rechthoek 7">
            <a:extLst>
              <a:ext uri="{FF2B5EF4-FFF2-40B4-BE49-F238E27FC236}">
                <a16:creationId xmlns:a16="http://schemas.microsoft.com/office/drawing/2014/main" id="{3AD8F7B7-BF73-4BA5-BF38-7ECA0784B264}"/>
              </a:ext>
            </a:extLst>
          </p:cNvPr>
          <p:cNvSpPr/>
          <p:nvPr/>
        </p:nvSpPr>
        <p:spPr>
          <a:xfrm>
            <a:off x="715632" y="2846417"/>
            <a:ext cx="688369" cy="616450"/>
          </a:xfrm>
          <a:prstGeom prst="snip2SameRect">
            <a:avLst/>
          </a:prstGeom>
          <a:solidFill>
            <a:srgbClr val="949494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al 8">
            <a:extLst>
              <a:ext uri="{FF2B5EF4-FFF2-40B4-BE49-F238E27FC236}">
                <a16:creationId xmlns:a16="http://schemas.microsoft.com/office/drawing/2014/main" id="{0349D61B-44C3-4073-8DC1-04BAA17A4CE9}"/>
              </a:ext>
            </a:extLst>
          </p:cNvPr>
          <p:cNvSpPr/>
          <p:nvPr/>
        </p:nvSpPr>
        <p:spPr>
          <a:xfrm>
            <a:off x="859471" y="2353258"/>
            <a:ext cx="410966" cy="421240"/>
          </a:xfrm>
          <a:prstGeom prst="ellipse">
            <a:avLst/>
          </a:prstGeom>
          <a:solidFill>
            <a:srgbClr val="949494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4E8A15-760B-4F0B-BA69-F3B934A61FF0}"/>
              </a:ext>
            </a:extLst>
          </p:cNvPr>
          <p:cNvCxnSpPr>
            <a:cxnSpLocks/>
          </p:cNvCxnSpPr>
          <p:nvPr/>
        </p:nvCxnSpPr>
        <p:spPr>
          <a:xfrm>
            <a:off x="3194051" y="2920757"/>
            <a:ext cx="3409949" cy="0"/>
          </a:xfrm>
          <a:prstGeom prst="straightConnector1">
            <a:avLst/>
          </a:prstGeom>
          <a:ln w="28575" cap="sq">
            <a:solidFill>
              <a:srgbClr val="94949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768089AD-C86C-4D0B-9898-3FC6F85D7F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8667" y="1788709"/>
            <a:ext cx="882403" cy="88240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4E51890-A3D4-40A9-94B0-E17685748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8667" y="2821824"/>
            <a:ext cx="965554" cy="96555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E91D2E9-7C45-41C2-B25F-34A592B75A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0307" y="3938090"/>
            <a:ext cx="1062273" cy="106227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6FEA6F9-FDA6-4429-AD2E-A54E6050AC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25471" y="2352194"/>
            <a:ext cx="1137125" cy="1137125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489B42A6-5871-4A69-B2C1-76A0974E5D23}"/>
              </a:ext>
            </a:extLst>
          </p:cNvPr>
          <p:cNvSpPr/>
          <p:nvPr/>
        </p:nvSpPr>
        <p:spPr>
          <a:xfrm rot="15408577" flipV="1">
            <a:off x="7104000" y="1466046"/>
            <a:ext cx="1380063" cy="831820"/>
          </a:xfrm>
          <a:prstGeom prst="arc">
            <a:avLst>
              <a:gd name="adj1" fmla="val 12896431"/>
              <a:gd name="adj2" fmla="val 0"/>
            </a:avLst>
          </a:prstGeom>
          <a:ln w="28575">
            <a:solidFill>
              <a:srgbClr val="72A71F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815D21-8EFB-4053-AA37-4AF3AF7F9DBC}"/>
              </a:ext>
            </a:extLst>
          </p:cNvPr>
          <p:cNvSpPr/>
          <p:nvPr/>
        </p:nvSpPr>
        <p:spPr>
          <a:xfrm>
            <a:off x="6983218" y="3756344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Resource server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7C050E-7BC0-4CFA-920F-0256E76BDC90}"/>
              </a:ext>
            </a:extLst>
          </p:cNvPr>
          <p:cNvSpPr/>
          <p:nvPr/>
        </p:nvSpPr>
        <p:spPr>
          <a:xfrm>
            <a:off x="2799105" y="959923"/>
            <a:ext cx="4701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Backend server </a:t>
            </a:r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that</a:t>
            </a:r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handles </a:t>
            </a:r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</a:t>
            </a:r>
            <a:r>
              <a:rPr lang="nl-BE" dirty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nl-BE" dirty="0" err="1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0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witchfully">
      <a:dk1>
        <a:srgbClr val="71A72F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tchfully-template.potx" id="{9CAA799E-9C0B-4188-B706-1B4AD338F43A}" vid="{F6959BCD-A1FB-4D9E-B436-5FEFFC9BA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PDFtoFTP xmlns="83d74da1-8ead-4648-944a-4f87e4a9dbf9">true</PublishPDFtoFTP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E72C65AE5D0541BB664E123383F04E" ma:contentTypeVersion="11" ma:contentTypeDescription="Create a new document." ma:contentTypeScope="" ma:versionID="2035c73b6e7703fe9dfc8e3825bc5af6">
  <xsd:schema xmlns:xsd="http://www.w3.org/2001/XMLSchema" xmlns:xs="http://www.w3.org/2001/XMLSchema" xmlns:p="http://schemas.microsoft.com/office/2006/metadata/properties" xmlns:ns2="03ee00e3-3d58-4c13-ba99-7e123b20a3e0" xmlns:ns3="83d74da1-8ead-4648-944a-4f87e4a9dbf9" targetNamespace="http://schemas.microsoft.com/office/2006/metadata/properties" ma:root="true" ma:fieldsID="18256f0ec6b8fecad80b1de32aa3a00a" ns2:_="" ns3:_="">
    <xsd:import namespace="03ee00e3-3d58-4c13-ba99-7e123b20a3e0"/>
    <xsd:import namespace="83d74da1-8ead-4648-944a-4f87e4a9dbf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PublishPDFtoFT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ee00e3-3d58-4c13-ba99-7e123b20a3e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74da1-8ead-4648-944a-4f87e4a9db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PublishPDFtoFTP" ma:index="18" nillable="true" ma:displayName="Publish PDF to FTP" ma:default="1" ma:description="If set to Yes, a PDF will be generated and placed on switchfully.com every time the file is updated (or created)" ma:format="Dropdown" ma:internalName="PublishPDFtoFTP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5B460E-2289-4047-94AA-E90CD1BEA8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606B76-DC2C-4922-8FEC-873738C36B80}">
  <ds:schemaRefs>
    <ds:schemaRef ds:uri="http://schemas.microsoft.com/office/2006/metadata/properties"/>
    <ds:schemaRef ds:uri="http://schemas.microsoft.com/office/infopath/2007/PartnerControls"/>
    <ds:schemaRef ds:uri="83d74da1-8ead-4648-944a-4f87e4a9dbf9"/>
  </ds:schemaRefs>
</ds:datastoreItem>
</file>

<file path=customXml/itemProps3.xml><?xml version="1.0" encoding="utf-8"?>
<ds:datastoreItem xmlns:ds="http://schemas.openxmlformats.org/officeDocument/2006/customXml" ds:itemID="{65867529-9977-4463-988D-88686BF5C5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ee00e3-3d58-4c13-ba99-7e123b20a3e0"/>
    <ds:schemaRef ds:uri="83d74da1-8ead-4648-944a-4f87e4a9db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switchfully-template</Template>
  <TotalTime>15941</TotalTime>
  <Words>2217</Words>
  <Application>Microsoft Office PowerPoint</Application>
  <PresentationFormat>Widescreen</PresentationFormat>
  <Paragraphs>455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MV Boli</vt:lpstr>
      <vt:lpstr>Wingdings</vt:lpstr>
      <vt:lpstr>Office Theme</vt:lpstr>
      <vt:lpstr>PowerPoint Presentation</vt:lpstr>
      <vt:lpstr>PowerPoint Presentation</vt:lpstr>
      <vt:lpstr>OAuth2</vt:lpstr>
      <vt:lpstr>Overview</vt:lpstr>
      <vt:lpstr>Classic authentication vs OAuth2</vt:lpstr>
      <vt:lpstr>Classic authentication</vt:lpstr>
      <vt:lpstr>Classic authentication in Oauth terms</vt:lpstr>
      <vt:lpstr>Classic authentication in Oauth terms</vt:lpstr>
      <vt:lpstr>Classic authentication in Oauth terms</vt:lpstr>
      <vt:lpstr>Classic authentication in Oauth terms</vt:lpstr>
      <vt:lpstr>Classic authentication: some problems/concerns</vt:lpstr>
      <vt:lpstr>OAuth authentication</vt:lpstr>
      <vt:lpstr>OAuth authentication</vt:lpstr>
      <vt:lpstr>OAuth authentication</vt:lpstr>
      <vt:lpstr>OAuth on eBay example</vt:lpstr>
      <vt:lpstr>OAuth on eBay example</vt:lpstr>
      <vt:lpstr>OAuth on eBay example</vt:lpstr>
      <vt:lpstr>OAuth on eBay example</vt:lpstr>
      <vt:lpstr>Client – Authorisation server flow</vt:lpstr>
      <vt:lpstr>Client – Authorisation server flow</vt:lpstr>
      <vt:lpstr>OAuth authentication</vt:lpstr>
      <vt:lpstr>OAuth authentication</vt:lpstr>
      <vt:lpstr>OAuth2 summary</vt:lpstr>
      <vt:lpstr>Flows</vt:lpstr>
      <vt:lpstr>Types overview</vt:lpstr>
      <vt:lpstr>Authorization flow &amp; Implicit flow</vt:lpstr>
      <vt:lpstr>Authorization flow &amp; Implicit flow</vt:lpstr>
      <vt:lpstr>Resource Owner Credentials Flow </vt:lpstr>
      <vt:lpstr>Client flow</vt:lpstr>
      <vt:lpstr>JWT</vt:lpstr>
      <vt:lpstr>JSON Web Tokens</vt:lpstr>
      <vt:lpstr>JSON Web Tokens</vt:lpstr>
      <vt:lpstr>JSON Web Tokens</vt:lpstr>
      <vt:lpstr>JSON Web Tokens</vt:lpstr>
      <vt:lpstr>JSON Web Tokens</vt:lpstr>
      <vt:lpstr>JSON Web Tokens</vt:lpstr>
      <vt:lpstr>JWT security risks</vt:lpstr>
      <vt:lpstr>References</vt:lpstr>
      <vt:lpstr>References: OAuth</vt:lpstr>
      <vt:lpstr>References: JWT</vt:lpstr>
      <vt:lpstr>PowerPoint Presentation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Delestinne Niels</dc:creator>
  <cp:lastModifiedBy>Niels Jani</cp:lastModifiedBy>
  <cp:revision>632</cp:revision>
  <dcterms:created xsi:type="dcterms:W3CDTF">2017-09-11T06:46:37Z</dcterms:created>
  <dcterms:modified xsi:type="dcterms:W3CDTF">2019-08-26T13:24:40Z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0x01010052E72C65AE5D0541BB664E123383F04E</vt:lpwstr>
  </property>
</Properties>
</file>