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A19A01-3C19-41AE-B02D-185B8D9FE68E}">
  <a:tblStyle styleId="{C2A19A01-3C19-41AE-B02D-185B8D9FE6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1bde700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e1bde7002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1bde700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1bde700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1bde700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1bde700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1bde700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1bde700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1bde700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1bde700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‘Bean’ orginates from Java EE’s Enterprise Java “Beans”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possible: javax’s @Named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 bean to be injected in another class.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1bde700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1bde700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possible: javax’s @Named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 bean to be injected in another class.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1bde700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1bde700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possible: javax’s @Inject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Makes Spring look up class in its registry and inject it.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1bde700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1bde700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autowiring (preferred way, because it makes your class’s dependencies clear)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1bde700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1bde700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Setter autowiring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1bde700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1bde700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1bde7002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1bde7002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does not know which implementation to pick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1bde7002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1bde7002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should match class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@Primary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1bde7002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1bde7002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Qualifier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1bde7002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1bde7002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1bde7002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1bde7002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1bde7002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e1bde7002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look up (autowired) dependencies of Mouse and resolve them too. If at a point a dependency is not found, the system crashes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injections happen at startup time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1bde7002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1bde7002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1bde7002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1bde7002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1bde7002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1bde7002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for converting eg external library you depend on to Spring context.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@Bean should be done in classes annotated with @Configuration or in the Main class (@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SpringBootApplication)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1bde7002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e1bde7002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annotated classes are automatically added to the Spring context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eaa794cc_4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eaa794cc_4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Usually, our custom code calls a library/framework. With IoC, the framework takes control of the flow of the program and calls our custom code when we tell it 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IoC, if we want to add our own behaviour, we need to extend the classes of the framework or plugin our own classes.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e1bde7002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e1bde7002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1bde7002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e1bde7002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+ Import are handy when creating a codebase that will be used as a dependency by another codebase. They can just @Import your Configuration class and all of the beans from your codebase will instantly be available to them.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1bde7002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e1bde7002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1bde7002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e1bde7002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is default. Rest are rarely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Request/Session/Global Session are used in server side spring apps.Not relevant for new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@Scope annotation allows you to set bean scope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1bde700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e1bde700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e1bde7002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e1bde7002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@PostConstruct and @PreDestroy annotations allow you to hook into the lifecycle and do stuff during the bean’s life.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bde700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1bde700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1bde70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1bde70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1bde70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1bde70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bde700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1bde700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1bde700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1bde700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62bd867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62bd867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questions/21163355/spring-context-and-bean-lifecycle-callbacks-practical-examples-of-usage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n.wikipedia.org/wiki/Inversion_of_control" TargetMode="External"/><Relationship Id="rId4" Type="http://schemas.openxmlformats.org/officeDocument/2006/relationships/hyperlink" Target="https://www.baeldung.com/inversion-control-and-dependency-injection-in-spring" TargetMode="External"/><Relationship Id="rId9" Type="http://schemas.openxmlformats.org/officeDocument/2006/relationships/hyperlink" Target="https://www.concretepage.com/spring/spring-bean-life-cycle-tutorial" TargetMode="External"/><Relationship Id="rId5" Type="http://schemas.openxmlformats.org/officeDocument/2006/relationships/hyperlink" Target="https://en.wikipedia.org/wiki/Dependency_injection" TargetMode="External"/><Relationship Id="rId6" Type="http://schemas.openxmlformats.org/officeDocument/2006/relationships/hyperlink" Target="https://www.javarticles.com/2016/01/spring-componentscan-annotation-example.html" TargetMode="External"/><Relationship Id="rId7" Type="http://schemas.openxmlformats.org/officeDocument/2006/relationships/hyperlink" Target="https://docs.spring.io/spring-javaconfig/docs/1.0.0.m3/reference/html/creating-bean-definitions.html" TargetMode="External"/><Relationship Id="rId8" Type="http://schemas.openxmlformats.org/officeDocument/2006/relationships/hyperlink" Target="https://docs.spring.io/spring/docs/2.5.x/reference/beans.html#beans-factory-scopes-prototyp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cegeka/Cegeka-Spring-Cours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Dependency Injection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without Dependency Injection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1261513"/>
            <a:ext cx="69437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with Dependency Injection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63" y="1485900"/>
            <a:ext cx="32670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Taking a closer look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Spring Bean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87" y="1360300"/>
            <a:ext cx="8372826" cy="293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1"/>
          <p:cNvCxnSpPr/>
          <p:nvPr/>
        </p:nvCxnSpPr>
        <p:spPr>
          <a:xfrm rot="10800000">
            <a:off x="1322925" y="1492800"/>
            <a:ext cx="1040100" cy="35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Spring Bean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annotations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@Component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@Controller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@Repository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names for same functionality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bean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63" y="1485900"/>
            <a:ext cx="3267075" cy="21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3"/>
          <p:cNvCxnSpPr/>
          <p:nvPr/>
        </p:nvCxnSpPr>
        <p:spPr>
          <a:xfrm flipH="1" rot="10800000">
            <a:off x="1995150" y="2235875"/>
            <a:ext cx="1698000" cy="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of autowiring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628"/>
            <a:ext cx="9143999" cy="275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of autowiring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450" y="1202700"/>
            <a:ext cx="3277100" cy="37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 and inheritance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1152463"/>
            <a:ext cx="2571750" cy="847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00" y="2134950"/>
            <a:ext cx="4343400" cy="1466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350" y="2134938"/>
            <a:ext cx="4171950" cy="143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Inversion of Control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 and inheritance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000" y="1216300"/>
            <a:ext cx="3086100" cy="85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45"/>
            <a:ext cx="9144001" cy="87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 and inheritance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&amp; 2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152775" cy="114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863" y="1152475"/>
            <a:ext cx="4162425" cy="16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 and inheritance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0765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50" y="1152475"/>
            <a:ext cx="4133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the Spring hood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(Extremely simplified)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bean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346675" y="1245200"/>
            <a:ext cx="2207400" cy="65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@Component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Public class ILikeSpring {}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3855850" y="1216900"/>
            <a:ext cx="3077676" cy="145033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Spring application context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7" name="Google Shape;257;p41"/>
          <p:cNvCxnSpPr/>
          <p:nvPr/>
        </p:nvCxnSpPr>
        <p:spPr>
          <a:xfrm>
            <a:off x="1598950" y="1436225"/>
            <a:ext cx="20730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8" name="Google Shape;258;p41"/>
          <p:cNvGraphicFramePr/>
          <p:nvPr/>
        </p:nvGraphicFramePr>
        <p:xfrm>
          <a:off x="41609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{C2A19A01-3C19-41AE-B02D-185B8D9FE68E}</a:tableStyleId>
              </a:tblPr>
              <a:tblGrid>
                <a:gridCol w="1730500"/>
                <a:gridCol w="173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“ILikeSpring”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ILikeSpring.class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“CircleService”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CircleService.class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dependency to inject</a:t>
            </a: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346675" y="1245200"/>
            <a:ext cx="2412600" cy="132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@Component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Public class ILikeSpring 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@Autowired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Private Mouse mouse;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3855850" y="1216900"/>
            <a:ext cx="3077676" cy="145033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Spring application context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6" name="Google Shape;266;p42"/>
          <p:cNvCxnSpPr/>
          <p:nvPr/>
        </p:nvCxnSpPr>
        <p:spPr>
          <a:xfrm flipH="1" rot="10800000">
            <a:off x="1910250" y="1783025"/>
            <a:ext cx="17616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67" name="Google Shape;267;p42"/>
          <p:cNvGraphicFramePr/>
          <p:nvPr/>
        </p:nvGraphicFramePr>
        <p:xfrm>
          <a:off x="41609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{C2A19A01-3C19-41AE-B02D-185B8D9FE68E}</a:tableStyleId>
              </a:tblPr>
              <a:tblGrid>
                <a:gridCol w="1730500"/>
                <a:gridCol w="173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“Mouse”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Mouse</a:t>
                      </a:r>
                      <a:r>
                        <a:rPr lang="en"/>
                        <a:t>.class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" name="Google Shape;268;p42"/>
          <p:cNvSpPr/>
          <p:nvPr/>
        </p:nvSpPr>
        <p:spPr>
          <a:xfrm>
            <a:off x="169675" y="2964150"/>
            <a:ext cx="3077676" cy="145033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Spring BeanFactory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9" name="Google Shape;269;p42"/>
          <p:cNvCxnSpPr/>
          <p:nvPr/>
        </p:nvCxnSpPr>
        <p:spPr>
          <a:xfrm flipH="1">
            <a:off x="3304050" y="2539925"/>
            <a:ext cx="6933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2"/>
          <p:cNvCxnSpPr/>
          <p:nvPr/>
        </p:nvCxnSpPr>
        <p:spPr>
          <a:xfrm flipH="1" rot="10800000">
            <a:off x="1337175" y="2214650"/>
            <a:ext cx="198000" cy="7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If a class is not registered in the Spring context, you can’t inject it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Classes cannot be injected in a class that is not part of the Spring context (aka a class that has no @Component or similar annotation)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All dependencies have to be available during startup or your app won’t start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Unless they are defined as not required.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Turning regular classes into beans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@Bean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4276725" cy="2486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9" name="Google Shape;289;p45"/>
          <p:cNvCxnSpPr/>
          <p:nvPr/>
        </p:nvCxnSpPr>
        <p:spPr>
          <a:xfrm flipH="1">
            <a:off x="1082400" y="1874875"/>
            <a:ext cx="530700" cy="1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0" name="Google Shape;2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788" y="1584038"/>
            <a:ext cx="2809875" cy="1114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Scanning for beans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1137150" y="1163550"/>
            <a:ext cx="68697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Calibri"/>
                <a:ea typeface="Calibri"/>
                <a:cs typeface="Calibri"/>
                <a:sym typeface="Calibri"/>
              </a:rPr>
              <a:t>Inversion of Control is a principle in software engineering by which the control of objects or portions of a program is transferred to a container or framework. It’s most often used in the context of object-oriented programming.</a:t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scanning rules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Main class scans all annotations on its own package level and all packages below it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Non-scanned beans are not part of the Spring context, even if they have all correct annotations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@Configuration classes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Classes annotated with Configuration are mainly used to expand the Spring context of your application</a:t>
            </a:r>
            <a:endParaRPr/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beans using @Bean</a:t>
            </a:r>
            <a:endParaRPr/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Configure Bean scanning rules using @ComponentScan</a:t>
            </a:r>
            <a:endParaRPr/>
          </a:p>
          <a:p>
            <a:pPr indent="-342900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package names (eg: “com.cegeka.shapes”)</a:t>
            </a:r>
            <a:endParaRPr/>
          </a:p>
          <a:p>
            <a:pPr indent="-342900" lvl="2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classes (eg scan everything wherever class X is located)</a:t>
            </a:r>
            <a:endParaRPr/>
          </a:p>
          <a:p>
            <a:pPr indent="-3683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Should be activated using the @Import statement on the Main class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Bean scopes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overview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385"/>
            <a:ext cx="9143999" cy="16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Bean lifecycle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overview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074" y="1246375"/>
            <a:ext cx="4945851" cy="3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7" name="Google Shape;337;p53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https://en.wikipedia.org/wiki/Inversion_of_control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https://www.baeldung.com/inversion-control-and-dependency-injection-in-spring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https://en.wikipedia.org/wiki/Dependency_injection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https://www.javarticles.com/2016/01/spring-componentscan-annotation-example.html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https://docs.spring.io/spring-javaconfig/docs/1.0.0.m3/reference/html/creating-bean-definitions.html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https://docs.spring.io/spring/docs/2.5.x/reference/beans.html#beans-factory-scopes-prototype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https://www.concretepage.com/spring/spring-bean-life-cycle-tutorial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https://stackoverflow.com/questions/21163355/spring-context-and-bean-lifecycle-callbacks-practical-examples-of-usage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354" name="Google Shape;35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Fork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https://github.com/cegeka/Cegeka-Spring-Course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01-dependency-injection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IoC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202000"/>
            <a:ext cx="46482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pattern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442488"/>
            <a:ext cx="47053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75" y="1152475"/>
            <a:ext cx="789622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26" y="1135638"/>
            <a:ext cx="988998" cy="989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025" y="955150"/>
            <a:ext cx="1350400" cy="13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IoC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Decoupling execution of a task from its implementation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Easily switch between implementations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Greater modularity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Greater testability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