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ceaa794c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:D :D :D D: :D</a:t>
            </a:r>
            <a:endParaRPr/>
          </a:p>
        </p:txBody>
      </p:sp>
      <p:sp>
        <p:nvSpPr>
          <p:cNvPr id="98" name="Google Shape;98;g5ceaa794cc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e54af323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e54af323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e54af32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e54af32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String.class is the expected return type from the call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is the body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possible to get the statuscode or headers from the postForEntity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e1bde700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5e1bde7002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c62bd867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c62bd867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ceaa794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ceaa794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e1bde7002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e1bde7002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servers: ‘comfy-hotel’ and ‘sleeping-pattern-service’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Sleeping pattern should only be turned on/off. No code should be touched/added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ceaa794cc_4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5ceaa794cc_4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e1bde7002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e1bde7002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e1bde7002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e1bde7002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method: POST, GET, PUT and DELETE are the most popular 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variable, eg: Person with ID 5, interpreted by owner of the REST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parameter: sneaker and brand with values true and Adidas. These are usually optional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(usually JSON, similar makeup as a JS object). Not possible for GET calls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Headers can be sent as well. Key/Value pairs.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e54af323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e54af323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code + response body (optional) + headers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e54af323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e54af323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e54af32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e54af32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parts of url: eg if all rest calls for controller start with ‘/rest/person’, put that on class level. Method level urls will be appended to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ResponseEntity can be assigned a HTTPStatus code to return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e54af323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e54af323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 things go wrong (some expected, some not). Spring will generate some default HTTP codes for well known exception types, but we can also define these ourselves.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e54af323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e54af323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Returns a bad request when an IllegalArgument occurs. Then prints something to console.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7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 showMasterSp="0">
  <p:cSld name="Title slid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656" y="555526"/>
            <a:ext cx="2267503" cy="81594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57907" y="1818416"/>
            <a:ext cx="62397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indent="-4064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4064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3pPr>
            <a:lvl4pPr indent="-4064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  <a:defRPr sz="2800"/>
            </a:lvl4pPr>
            <a:lvl5pPr indent="-4064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»"/>
              <a:defRPr sz="2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467544" y="3601941"/>
            <a:ext cx="5389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9EA7AE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A7AE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A7AE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A7AE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3" type="body"/>
          </p:nvPr>
        </p:nvSpPr>
        <p:spPr>
          <a:xfrm>
            <a:off x="467544" y="4015658"/>
            <a:ext cx="53895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2286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9EA7AE"/>
                </a:solidFill>
              </a:defRPr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Slide">
  <p:cSld name="Red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A323C"/>
          </a:solidFill>
          <a:ln cap="flat" cmpd="sng" w="9525">
            <a:solidFill>
              <a:srgbClr val="EA323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 blue Slide 2">
  <p:cSld name="Dark blue Slide 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 person slide" showMasterSp="0">
  <p:cSld name="Contact person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360040" y="4114405"/>
            <a:ext cx="2123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 W W . C E G E K A .  C O M</a:t>
            </a:r>
            <a:endParaRPr/>
          </a:p>
        </p:txBody>
      </p:sp>
      <p:cxnSp>
        <p:nvCxnSpPr>
          <p:cNvPr id="61" name="Google Shape;61;p13"/>
          <p:cNvCxnSpPr/>
          <p:nvPr/>
        </p:nvCxnSpPr>
        <p:spPr>
          <a:xfrm>
            <a:off x="2843808" y="3347578"/>
            <a:ext cx="0" cy="1152000"/>
          </a:xfrm>
          <a:prstGeom prst="straightConnector1">
            <a:avLst/>
          </a:prstGeom>
          <a:noFill/>
          <a:ln cap="flat" cmpd="sng" w="9525">
            <a:solidFill>
              <a:srgbClr val="BEC7C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3"/>
          <p:cNvSpPr/>
          <p:nvPr/>
        </p:nvSpPr>
        <p:spPr>
          <a:xfrm>
            <a:off x="3416920" y="3347578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416920" y="3936176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6167201" y="3347578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6172196" y="3933112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68491" y="3456607"/>
            <a:ext cx="391912" cy="264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6497" y="4051254"/>
            <a:ext cx="445019" cy="300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7200" y="3421184"/>
            <a:ext cx="508545" cy="34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9291" y="4047391"/>
            <a:ext cx="394351" cy="26649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3911975" y="3375716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2" type="body"/>
          </p:nvPr>
        </p:nvSpPr>
        <p:spPr>
          <a:xfrm>
            <a:off x="3911975" y="3956068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3" type="body"/>
          </p:nvPr>
        </p:nvSpPr>
        <p:spPr>
          <a:xfrm>
            <a:off x="6675745" y="3956069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4" type="body"/>
          </p:nvPr>
        </p:nvSpPr>
        <p:spPr>
          <a:xfrm>
            <a:off x="6675745" y="3371257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6">
            <a:alphaModFix/>
          </a:blip>
          <a:srcRect b="7138" l="5049" r="9549" t="15622"/>
          <a:stretch/>
        </p:blipFill>
        <p:spPr>
          <a:xfrm>
            <a:off x="467544" y="3274939"/>
            <a:ext cx="1827264" cy="661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0"/>
            <a:ext cx="91440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ndard slide Title only">
  <p:cSld name="Standard slide 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395536" y="195486"/>
            <a:ext cx="83529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395536" y="1251284"/>
            <a:ext cx="83529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9" name="Google Shape;79;p14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slide Title only">
  <p:cSld name="Two Columns slide 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98097" y="1247849"/>
            <a:ext cx="39054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p15"/>
          <p:cNvSpPr txBox="1"/>
          <p:nvPr>
            <p:ph idx="2" type="body"/>
          </p:nvPr>
        </p:nvSpPr>
        <p:spPr>
          <a:xfrm>
            <a:off x="4815424" y="1247848"/>
            <a:ext cx="39330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395536" y="195486"/>
            <a:ext cx="83529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" name="Google Shape;84;p15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slide Title only">
  <p:cSld name="Three Columns slide Title 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95536" y="195486"/>
            <a:ext cx="83529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9809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330056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9" name="Google Shape;89;p16"/>
          <p:cNvSpPr txBox="1"/>
          <p:nvPr>
            <p:ph idx="3" type="body"/>
          </p:nvPr>
        </p:nvSpPr>
        <p:spPr>
          <a:xfrm>
            <a:off x="6230745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cxnSp>
        <p:nvCxnSpPr>
          <p:cNvPr id="90" name="Google Shape;90;p16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5" name="Google Shape;95;p17"/>
          <p:cNvCxnSpPr/>
          <p:nvPr/>
        </p:nvCxnSpPr>
        <p:spPr>
          <a:xfrm>
            <a:off x="4105200" y="1017725"/>
            <a:ext cx="933600" cy="0"/>
          </a:xfrm>
          <a:prstGeom prst="straightConnector1">
            <a:avLst/>
          </a:prstGeom>
          <a:noFill/>
          <a:ln cap="flat" cmpd="sng" w="76200">
            <a:solidFill>
              <a:srgbClr val="4C9DC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2">
  <p:cSld name="Title slide 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23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180434" y="166563"/>
            <a:ext cx="8772000" cy="4802700"/>
          </a:xfrm>
          <a:prstGeom prst="rect">
            <a:avLst/>
          </a:prstGeom>
          <a:solidFill>
            <a:srgbClr val="0098C3"/>
          </a:solidFill>
          <a:ln cap="flat" cmpd="sng" w="9525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0" y="1894688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0" y="2499742"/>
            <a:ext cx="9144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rgbClr val="24556C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4423574" y="3867894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4423574" y="1419622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slide 2">
  <p:cSld name="Subtitle slide 2">
    <p:bg>
      <p:bgPr>
        <a:solidFill>
          <a:srgbClr val="163448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63448"/>
          </a:solidFill>
          <a:ln cap="flat" cmpd="sng" w="9525">
            <a:solidFill>
              <a:srgbClr val="1634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3;p4"/>
          <p:cNvCxnSpPr/>
          <p:nvPr/>
        </p:nvCxnSpPr>
        <p:spPr>
          <a:xfrm>
            <a:off x="4572000" y="555526"/>
            <a:ext cx="0" cy="108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572000" y="3496125"/>
            <a:ext cx="0" cy="108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4"/>
          <p:cNvCxnSpPr/>
          <p:nvPr/>
        </p:nvCxnSpPr>
        <p:spPr>
          <a:xfrm>
            <a:off x="4425850" y="267494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4"/>
          <p:cNvCxnSpPr/>
          <p:nvPr/>
        </p:nvCxnSpPr>
        <p:spPr>
          <a:xfrm>
            <a:off x="4425850" y="4866528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4"/>
          <p:cNvSpPr txBox="1"/>
          <p:nvPr>
            <p:ph type="title"/>
          </p:nvPr>
        </p:nvSpPr>
        <p:spPr>
          <a:xfrm>
            <a:off x="0" y="2207304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  <a:defRPr sz="5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ndard slide">
  <p:cSld name="Standard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95288" y="633413"/>
            <a:ext cx="83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9EA7AE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395536" y="1251284"/>
            <a:ext cx="83529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2" name="Google Shape;32;p5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slide">
  <p:cSld name="Two Columns slid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98097" y="1247849"/>
            <a:ext cx="39054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15424" y="1247848"/>
            <a:ext cx="39330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3" type="body"/>
          </p:nvPr>
        </p:nvSpPr>
        <p:spPr>
          <a:xfrm>
            <a:off x="395288" y="633413"/>
            <a:ext cx="83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9EA7AE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slide">
  <p:cSld name="Three Columns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95288" y="633413"/>
            <a:ext cx="83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9EA7AE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39809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3" type="body"/>
          </p:nvPr>
        </p:nvSpPr>
        <p:spPr>
          <a:xfrm>
            <a:off x="330056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4" type="body"/>
          </p:nvPr>
        </p:nvSpPr>
        <p:spPr>
          <a:xfrm>
            <a:off x="6230745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Blank slid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Slide">
  <p:cSld name="Blue Slid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 blue Slide">
  <p:cSld name="Dark blu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63448"/>
          </a:solidFill>
          <a:ln cap="flat" cmpd="sng" w="9525">
            <a:solidFill>
              <a:srgbClr val="1634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700"/>
              <a:buFont typeface="Calibri"/>
              <a:buNone/>
              <a:defRPr b="1" i="0" sz="27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95536" y="1250940"/>
            <a:ext cx="8352900" cy="3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-19937" l="3126" r="-9374" t="15622"/>
          <a:stretch/>
        </p:blipFill>
        <p:spPr>
          <a:xfrm>
            <a:off x="7884000" y="4664346"/>
            <a:ext cx="1224000" cy="48081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pring.io/blog/2013/11/01/exception-handling-in-spring-mvc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localhost:1234/api/v3/person/5/shoe?sneaker=true&amp;brand=Adidas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57907" y="1818416"/>
            <a:ext cx="62397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Spring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REST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Performing REST calls from Java code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RestTemplate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440163"/>
            <a:ext cx="47625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8813" y="2605850"/>
            <a:ext cx="5286375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0" y="2211710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7" name="Google Shape;167;p29"/>
          <p:cNvSpPr txBox="1"/>
          <p:nvPr/>
        </p:nvSpPr>
        <p:spPr>
          <a:xfrm>
            <a:off x="0" y="3977053"/>
            <a:ext cx="9144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https://spring.io/blog/2013/11/01/exception-handling-in-spring-mvc</a:t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Exercises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Open 03-rest in IDE</a:t>
            </a:r>
            <a:endParaRPr/>
          </a:p>
          <a:p>
            <a:pPr indent="-282575" lvl="1" marL="511175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 Exercise.md and implement solution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0" y="2211710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"/>
              <a:t>Rest and Spring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0" y="3977053"/>
            <a:ext cx="9144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REST feature overview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input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http://localhost:1234/api/v3/person/5/shoe?sneaker=true&amp;brand=Adidas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400" y="1567463"/>
            <a:ext cx="1581150" cy="904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output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 200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000" y="1604325"/>
            <a:ext cx="16383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REST in Spring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RestController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@RestController on class level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@RequestMapping for shared parts of url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@PostMapping/@GetMapping/@PutMapping on method to bind method to url/HTTP method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url with ‘value’ property. (use {xyz} to indicate path parameters)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produces/consumes property defines media type (eg JSON)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params can be annotated @RequestBody, @PathVariable(“xyz”) or @PathParam (for query parameters)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@RequestHeader(value = “headerName”) to get headerValue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ResponseEntity with optional value used as body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also return any object, then HTTP 200 will be returned by default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Turning exceptions into HTTP codes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handler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050" y="1941500"/>
            <a:ext cx="433387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geka">
  <a:themeElements>
    <a:clrScheme name="Cegeka16">
      <a:dk1>
        <a:srgbClr val="232628"/>
      </a:dk1>
      <a:lt1>
        <a:srgbClr val="FFFFFF"/>
      </a:lt1>
      <a:dk2>
        <a:srgbClr val="636D75"/>
      </a:dk2>
      <a:lt2>
        <a:srgbClr val="11687F"/>
      </a:lt2>
      <a:accent1>
        <a:srgbClr val="0098C3"/>
      </a:accent1>
      <a:accent2>
        <a:srgbClr val="6BC6C4"/>
      </a:accent2>
      <a:accent3>
        <a:srgbClr val="69266F"/>
      </a:accent3>
      <a:accent4>
        <a:srgbClr val="4D555B"/>
      </a:accent4>
      <a:accent5>
        <a:srgbClr val="CAD1D3"/>
      </a:accent5>
      <a:accent6>
        <a:srgbClr val="90D5D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