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eaa794c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:D :D :D D: :D</a:t>
            </a:r>
            <a:endParaRPr/>
          </a:p>
        </p:txBody>
      </p:sp>
      <p:sp>
        <p:nvSpPr>
          <p:cNvPr id="98" name="Google Shape;98;g5ceaa794cc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553439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553439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e553439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e553439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553439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553439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1bde70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e1bde700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c62bd867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c62bd867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eaa794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eaa794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e1bde7002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e1bde7002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eaa794cc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ceaa794cc_4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553439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55343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553439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553439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Advantages:EventCreator is decoupled from EventConsumer. Does not need to know who to call and what to do to remove someone from a mailing list (does not even know that someone should be removed from a mailing list)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possible to save event in db. That way events can be replayed if they fail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Disadvantages: There is no return value. UserAccountService cannot know if the event handling was successful or what happened code 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signature of persisted events changes, you need to migrate them (if that is even possible)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transactional contexts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flow is less obvious for developers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e1bde7002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e1bde7002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e55343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e55343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553439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553439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553439a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e553439a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553439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e553439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 showMasterSp="0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56" y="555526"/>
            <a:ext cx="2267503" cy="815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67544" y="3601941"/>
            <a:ext cx="538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467544" y="4015658"/>
            <a:ext cx="5389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Slide">
  <p:cSld name="Red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323C"/>
          </a:solidFill>
          <a:ln cap="flat" cmpd="sng" w="9525">
            <a:solidFill>
              <a:srgbClr val="EA323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 2">
  <p:cSld name="Dark blue Slide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person slide" showMasterSp="0">
  <p:cSld name="Contact pers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60040" y="4114405"/>
            <a:ext cx="212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 W W . C E G E K A .  C O M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2843808" y="3347578"/>
            <a:ext cx="0" cy="1152000"/>
          </a:xfrm>
          <a:prstGeom prst="straightConnector1">
            <a:avLst/>
          </a:prstGeom>
          <a:noFill/>
          <a:ln cap="flat" cmpd="sng" w="9525">
            <a:solidFill>
              <a:srgbClr val="BEC7C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3416920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416920" y="3936176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67201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172196" y="3933112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8491" y="3456607"/>
            <a:ext cx="391912" cy="26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497" y="4051254"/>
            <a:ext cx="445019" cy="30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7200" y="3421184"/>
            <a:ext cx="508545" cy="34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291" y="4047391"/>
            <a:ext cx="394351" cy="26649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911975" y="3375716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3911975" y="3956068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3" type="body"/>
          </p:nvPr>
        </p:nvSpPr>
        <p:spPr>
          <a:xfrm>
            <a:off x="6675745" y="3956069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4" type="body"/>
          </p:nvPr>
        </p:nvSpPr>
        <p:spPr>
          <a:xfrm>
            <a:off x="6675745" y="3371257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6">
            <a:alphaModFix/>
          </a:blip>
          <a:srcRect b="7138" l="5049" r="9549" t="15622"/>
          <a:stretch/>
        </p:blipFill>
        <p:spPr>
          <a:xfrm>
            <a:off x="467544" y="3274939"/>
            <a:ext cx="1827264" cy="6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144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 Title only">
  <p:cSld name="Standard slide 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9" name="Google Shape;79;p14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 Title only">
  <p:cSld name="Two Columns slide 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 Title only">
  <p:cSld name="Three Columns slide 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16"/>
          <p:cNvSpPr txBox="1"/>
          <p:nvPr>
            <p:ph idx="3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4105200" y="1017725"/>
            <a:ext cx="933600" cy="0"/>
          </a:xfrm>
          <a:prstGeom prst="straightConnector1">
            <a:avLst/>
          </a:prstGeom>
          <a:noFill/>
          <a:ln cap="flat" cmpd="sng" w="76200">
            <a:solidFill>
              <a:srgbClr val="4C9DC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23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80434" y="166563"/>
            <a:ext cx="8772000" cy="4802700"/>
          </a:xfrm>
          <a:prstGeom prst="rect">
            <a:avLst/>
          </a:prstGeom>
          <a:solidFill>
            <a:srgbClr val="0098C3"/>
          </a:solidFill>
          <a:ln cap="flat" cmpd="sng" w="9525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0" y="1894688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0" y="2499742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4556C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4423574" y="38678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4423574" y="1419622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slide 2">
  <p:cSld name="Subtitle slide 2">
    <p:bg>
      <p:bgPr>
        <a:solidFill>
          <a:srgbClr val="16344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4"/>
          <p:cNvCxnSpPr/>
          <p:nvPr/>
        </p:nvCxnSpPr>
        <p:spPr>
          <a:xfrm>
            <a:off x="4572000" y="555526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0" y="3496125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425850" y="2674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4425850" y="4866528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0" y="2207304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">
  <p:cSld name="Standard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">
  <p:cSld name="Two Columns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">
  <p:cSld name="Three Columns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Slide">
  <p:cSld name="Blu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">
  <p:cSld name="Dark blu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5536" y="1250940"/>
            <a:ext cx="83529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-19937" l="3126" r="-9374" t="15622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Event-driven_architecture" TargetMode="External"/><Relationship Id="rId4" Type="http://schemas.openxmlformats.org/officeDocument/2006/relationships/hyperlink" Target="https://www.baeldung.com/spring-events" TargetMode="External"/><Relationship Id="rId5" Type="http://schemas.openxmlformats.org/officeDocument/2006/relationships/hyperlink" Target="https://zoltanaltfatter.com/2016/05/11/application-events-with-sprin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Events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 vs Async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685500" y="1269500"/>
            <a:ext cx="35301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Synchronous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Application has to wait for event to be processed before it can continue with the original code flow</a:t>
            </a:r>
            <a:endParaRPr sz="14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/>
              <a:t>Exception during event processing will interrupt whole application</a:t>
            </a:r>
            <a:r>
              <a:rPr lang="en"/>
              <a:t> 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Sure that event was handled without errors</a:t>
            </a:r>
            <a:endParaRPr sz="1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928400" y="1269500"/>
            <a:ext cx="35301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As</a:t>
            </a:r>
            <a:r>
              <a:rPr lang="en"/>
              <a:t>ynchronous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Application flow continues after firing event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Exception during event processing will only interrupt code related to event handling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Unsure if/when event is handled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Harder to test due to possible delay in processing</a:t>
            </a:r>
            <a:endParaRPr sz="1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4518900" y="1269500"/>
            <a:ext cx="106200" cy="375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Synchronous and asynchronous events in Spring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 and Async in Spring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lang="en"/>
              <a:t>Sync: default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Async: Define asynchronous ApplicationEventMulticaster bean in @Configuration file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https://en.wikipedia.org/wiki/Event-driven_architecture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https://www.baeldung.com/spring-events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https://zoltanaltfatter.com/2016/05/11/application-events-with-spring/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Open 05-events in IDE</a:t>
            </a:r>
            <a:endParaRPr/>
          </a:p>
          <a:p>
            <a:pPr indent="-282575" lvl="1" marL="511175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Exercise.md and implement solution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Event-based communication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schema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676450" y="1624250"/>
            <a:ext cx="1542300" cy="6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Event generator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 flipH="1">
            <a:off x="3917563" y="1624250"/>
            <a:ext cx="1308875" cy="693300"/>
          </a:xfrm>
          <a:prstGeom prst="flowChartOnline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Event channel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5925250" y="1624250"/>
            <a:ext cx="1542300" cy="6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Event processor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>
            <a:off x="3431350" y="1956775"/>
            <a:ext cx="45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5349500" y="1970900"/>
            <a:ext cx="45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schema: example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854063" y="1608113"/>
            <a:ext cx="2277900" cy="6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UserAccountService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+"/>
            </a:pPr>
            <a:r>
              <a:rPr lang="en">
                <a:solidFill>
                  <a:srgbClr val="FFFFFF"/>
                </a:solidFill>
              </a:rPr>
              <a:t>deactivateAccount()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 flipH="1">
            <a:off x="3830650" y="1608113"/>
            <a:ext cx="1308875" cy="693300"/>
          </a:xfrm>
          <a:prstGeom prst="flowChartOnline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Event channel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5838338" y="1608113"/>
            <a:ext cx="2451600" cy="6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AccountDeactivatedHandler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>
            <a:off x="3344438" y="1940638"/>
            <a:ext cx="45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1"/>
          <p:cNvCxnSpPr/>
          <p:nvPr/>
        </p:nvCxnSpPr>
        <p:spPr>
          <a:xfrm>
            <a:off x="5262588" y="1954763"/>
            <a:ext cx="45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1"/>
          <p:cNvSpPr/>
          <p:nvPr/>
        </p:nvSpPr>
        <p:spPr>
          <a:xfrm>
            <a:off x="1101563" y="2523788"/>
            <a:ext cx="1782900" cy="10116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AccountDeactivated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accountId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577950" y="2566250"/>
            <a:ext cx="1600800" cy="9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Who can handle this event type?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838475" y="2566250"/>
            <a:ext cx="2948700" cy="105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Calls MailingListService.remove(accountId)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Events in Spring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generator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lang="en"/>
              <a:t>Autowire ApplicationEventPublisher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Has 1 method: publishEvent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Takes an ApplicationEvent as parameter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lang="en"/>
              <a:t>Extends ApplicationEvent (who extends EventObject, which implements Serializable)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lang="en"/>
              <a:t>Constructor expects ‘source’ == place where event was made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getSource() + getTimestamp() are available methods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Add extra necessary fields yourself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processor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Implements ApplicationListener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Indicate event to handle in generics diamond operator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Overrides ‘onApplicationEvent’ method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Takes event as method parameter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Synchronous vs asynchronous events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geka">
  <a:themeElements>
    <a:clrScheme name="Cegeka16">
      <a:dk1>
        <a:srgbClr val="232628"/>
      </a:dk1>
      <a:lt1>
        <a:srgbClr val="FFFFFF"/>
      </a:lt1>
      <a:dk2>
        <a:srgbClr val="636D75"/>
      </a:dk2>
      <a:lt2>
        <a:srgbClr val="11687F"/>
      </a:lt2>
      <a:accent1>
        <a:srgbClr val="0098C3"/>
      </a:accent1>
      <a:accent2>
        <a:srgbClr val="6BC6C4"/>
      </a:accent2>
      <a:accent3>
        <a:srgbClr val="69266F"/>
      </a:accent3>
      <a:accent4>
        <a:srgbClr val="4D555B"/>
      </a:accent4>
      <a:accent5>
        <a:srgbClr val="CAD1D3"/>
      </a:accent5>
      <a:accent6>
        <a:srgbClr val="90D5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