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24" r:id="rId5"/>
  </p:sldMasterIdLst>
  <p:notesMasterIdLst>
    <p:notesMasterId r:id="rId25"/>
  </p:notesMasterIdLst>
  <p:sldIdLst>
    <p:sldId id="256" r:id="rId6"/>
    <p:sldId id="257" r:id="rId7"/>
    <p:sldId id="288" r:id="rId8"/>
    <p:sldId id="274" r:id="rId9"/>
    <p:sldId id="260" r:id="rId10"/>
    <p:sldId id="259" r:id="rId11"/>
    <p:sldId id="283" r:id="rId12"/>
    <p:sldId id="267" r:id="rId13"/>
    <p:sldId id="268" r:id="rId14"/>
    <p:sldId id="269" r:id="rId15"/>
    <p:sldId id="270" r:id="rId16"/>
    <p:sldId id="284" r:id="rId17"/>
    <p:sldId id="289" r:id="rId18"/>
    <p:sldId id="285" r:id="rId19"/>
    <p:sldId id="271" r:id="rId20"/>
    <p:sldId id="272" r:id="rId21"/>
    <p:sldId id="273" r:id="rId22"/>
    <p:sldId id="281" r:id="rId23"/>
    <p:sldId id="282" r:id="rId24"/>
  </p:sldIdLst>
  <p:sldSz cx="12192000" cy="6858000"/>
  <p:notesSz cx="6858000" cy="9144000"/>
  <p:embeddedFontLst>
    <p:embeddedFont>
      <p:font typeface="Courgette" panose="020B0604020202020204" charset="0"/>
      <p:regular r:id="rId26"/>
    </p:embeddedFont>
    <p:embeddedFont>
      <p:font typeface="Questrial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c52c0364a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1" name="Google Shape;391;g1c52c0364a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ee667884d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g1ee667884d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ee667884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g1ee667884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ee667884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g1ee667884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9405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ee667884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g1ee667884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c52c0364a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g1c52c0364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b053bc76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b053bc76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*** Le placeholder ne doit pas être utilisé car cela empêcherait de réaliser l'exerice JavaScript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7c71a21d3392530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7c71a21d3392530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*** Le placeholder ne doit pas être utilisé car cela empêcherait de réaliser l'exerice JavaScript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be509ce37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be509ce37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be509ce37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be509ce37_0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edd7afe6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Des indications techniques seront placées dans les boîtes de droite</a:t>
            </a:r>
            <a:endParaRPr/>
          </a:p>
        </p:txBody>
      </p:sp>
      <p:sp>
        <p:nvSpPr>
          <p:cNvPr id="398" name="Google Shape;398;g1edd7afe6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be509ce37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3be509ce37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ee667884d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g1ee667884d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ee667884d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La loi de similarité s'applique de facto</a:t>
            </a:r>
            <a:endParaRPr/>
          </a:p>
        </p:txBody>
      </p:sp>
      <p:sp>
        <p:nvSpPr>
          <p:cNvPr id="488" name="Google Shape;488;g1ee667884d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ee706fd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1ee706fd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ee667884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g1ee667884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ee667884d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g1ee667884d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ee667884d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g1ee667884d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3218672" y="2870633"/>
            <a:ext cx="59322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3886200"/>
            <a:ext cx="12192000" cy="2971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5A5A5">
                  <a:alpha val="5294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914400" y="3887117"/>
            <a:ext cx="103632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828800" y="4399020"/>
            <a:ext cx="85344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67" marR="0" lvl="1" indent="-12567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35" marR="0" lvl="2" indent="-12435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03" marR="0" lvl="3" indent="-1230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871" marR="0" lvl="4" indent="-1217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339" marR="0" lvl="5" indent="-12039" algn="ctr" rtl="0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809" marR="0" lvl="6" indent="-11908" algn="ctr" rtl="0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274" marR="0" lvl="7" indent="-11774" algn="ctr" rtl="0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743" marR="0" lvl="8" indent="-11643" algn="ctr" rtl="0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ctr" rtl="0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ctr" rtl="0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ctr" rtl="0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ctr" rtl="0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609600" y="1138425"/>
            <a:ext cx="10972800" cy="4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5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5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7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2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609602" y="273049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4766734" y="273052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50165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2"/>
          </p:nvPr>
        </p:nvSpPr>
        <p:spPr>
          <a:xfrm>
            <a:off x="609602" y="1435102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de sectio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 rot="5400000">
            <a:off x="3602101" y="-1854075"/>
            <a:ext cx="4987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 rot="5400000">
            <a:off x="7285051" y="1828789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61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estrial"/>
              <a:buNone/>
              <a:defRPr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9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3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de section" type="secHead">
  <p:cSld name="SECTION_HEADER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7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400" cy="28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1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5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3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5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3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900" cy="5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685800" y="1737348"/>
            <a:ext cx="5334000" cy="51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6172200" y="1737348"/>
            <a:ext cx="5334000" cy="51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748500" y="230975"/>
            <a:ext cx="7215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3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186" name="Google Shape;186;p33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5300" cy="54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300" cy="30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19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193" name="Google Shape;193;p34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9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et légende">
  <p:cSld name="Titre et légende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4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itation avec légende">
  <p:cSld name="Citation avec légende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6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6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100" cy="26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208" name="Google Shape;208;p36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8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1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13" name="Google Shape;213;p36"/>
          <p:cNvSpPr txBox="1"/>
          <p:nvPr/>
        </p:nvSpPr>
        <p:spPr>
          <a:xfrm>
            <a:off x="476250" y="933450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lang="fr-FR" sz="8000" b="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 sz="1500"/>
          </a:p>
        </p:txBody>
      </p:sp>
      <p:sp>
        <p:nvSpPr>
          <p:cNvPr id="214" name="Google Shape;214;p36"/>
          <p:cNvSpPr txBox="1"/>
          <p:nvPr/>
        </p:nvSpPr>
        <p:spPr>
          <a:xfrm>
            <a:off x="10984230" y="2701290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lang="fr-FR" sz="8000" b="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 sz="15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rte nom">
  <p:cSld name="Carte nom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7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300" cy="25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colonnes">
  <p:cSld name="3 colonne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3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3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300" cy="3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3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3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3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300" cy="3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1" name="Google Shape;231;p3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colonnes d’image">
  <p:cSld name="3 colonnes d’image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6" name="Google Shape;236;p39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0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7" name="Google Shape;237;p39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00" cy="1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8" name="Google Shape;238;p39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8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9" name="Google Shape;239;p39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80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0" name="Google Shape;240;p39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800" cy="1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1" name="Google Shape;241;p39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3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2" name="Google Shape;242;p39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90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00" cy="1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4" name="Google Shape;244;p3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3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1"/>
          </p:nvPr>
        </p:nvSpPr>
        <p:spPr>
          <a:xfrm rot="5400000">
            <a:off x="4084050" y="-1203691"/>
            <a:ext cx="4023900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0" name="Google Shape;250;p4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1" name="Google Shape;251;p4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vertical et texte" type="vertTitleAndTx">
  <p:cSld name="VERTICAL_TITLE_AND_VERTICAL_TEXT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1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1"/>
          <p:cNvSpPr txBox="1">
            <a:spLocks noGrp="1"/>
          </p:cNvSpPr>
          <p:nvPr>
            <p:ph type="title"/>
          </p:nvPr>
        </p:nvSpPr>
        <p:spPr>
          <a:xfrm rot="5400000">
            <a:off x="8526300" y="1667866"/>
            <a:ext cx="3902700" cy="20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256" name="Google Shape;256;p41"/>
          <p:cNvSpPr txBox="1">
            <a:spLocks noGrp="1"/>
          </p:cNvSpPr>
          <p:nvPr>
            <p:ph type="body" idx="1"/>
          </p:nvPr>
        </p:nvSpPr>
        <p:spPr>
          <a:xfrm rot="5400000">
            <a:off x="3175267" y="-1405633"/>
            <a:ext cx="3902700" cy="82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7" name="Google Shape;257;p41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8" name="Google Shape;258;p41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600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304400" y="459575"/>
            <a:ext cx="7582800" cy="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85800" y="1508750"/>
            <a:ext cx="11201400" cy="53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32978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de section" type="secHead">
  <p:cSld name="Titre de sec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69679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Deux contenu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28772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Compara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85953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re seul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94775" y="380050"/>
            <a:ext cx="74154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85090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V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31632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Contenu avec légen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6219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Image avec légen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6236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36476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et légende">
  <p:cSld name="Titre et légend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2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53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8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itation avec légende">
  <p:cSld name="Citation avec légen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3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lang="fr-FR" sz="8000" b="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lang="fr-FR" sz="8000" b="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8245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rte nom">
  <p:cSld name="Carte n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1702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colonnes">
  <p:cSld name="3 colonne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56787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colonnes d’image">
  <p:cSld name="3 colonnes d’imag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82158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Titre et texte vertical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68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vertical et texte" type="vertTitleAndTx">
  <p:cSld name="Titre vertical et text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2883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65032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Titre et contenu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48500" y="230975"/>
            <a:ext cx="7215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685800" y="1691025"/>
            <a:ext cx="10820400" cy="51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0490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de section" type="secHead">
  <p:cSld name="Titre de sec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44966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Deux contenu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685800" y="1737348"/>
            <a:ext cx="5334000" cy="51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6172200" y="1737348"/>
            <a:ext cx="5334000" cy="51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748500" y="230975"/>
            <a:ext cx="7215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648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itation avec légende">
  <p:cSld name="Citation avec légen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9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lang="fr-FR" sz="8000" b="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37" name="Google Shape;37;p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lang="fr-FR" sz="8000" b="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re seul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637475" y="230975"/>
            <a:ext cx="7326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82642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V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3196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8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35129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itation avec légende">
  <p:cSld name="Citation avec légen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9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lang="fr-FR" sz="8000" b="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37" name="Google Shape;37;p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lang="fr-FR" sz="8000" b="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87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Titre et contenu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48500" y="230975"/>
            <a:ext cx="7215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685800" y="1691025"/>
            <a:ext cx="10820400" cy="51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543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re seul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637475" y="230975"/>
            <a:ext cx="7326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709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59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C0-HD-TOP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733" r:id="rId7"/>
    <p:sldLayoutId id="214748373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609600" y="1138425"/>
            <a:ext cx="10972800" cy="4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6" marR="0" lvl="2" indent="-124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79" marR="0" lvl="3" indent="-1237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59" marR="0" lvl="6" indent="-120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6" marR="0" lvl="8" indent="-1184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 descr="C0-HD-TOP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12192000" cy="14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3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C0-HD-TOP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55129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C0-HD-TOP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92017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luidui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marketing-com.com/2013/04/23/19641-definition-afforda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Relationship Id="rId4" Type="http://schemas.openxmlformats.org/officeDocument/2006/relationships/hyperlink" Target="https://blog-ux.com/quest-ce-que-laffordanc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novio.com/2017/05/02/lergonomie-dune-interface-web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Relationship Id="rId4" Type="http://schemas.openxmlformats.org/officeDocument/2006/relationships/hyperlink" Target="http://ludismedia.com/lanatomie-dune-page-daccueil-de-site-internet-parfait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0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400" cy="28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lang="fr-FR" sz="8800" dirty="0">
                <a:solidFill>
                  <a:srgbClr val="000000"/>
                </a:solidFill>
              </a:rPr>
              <a:t>ITÉRATION 2</a:t>
            </a:r>
            <a:endParaRPr sz="8800" b="0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4" name="Google Shape;394;p60"/>
          <p:cNvSpPr txBox="1">
            <a:spLocks noGrp="1"/>
          </p:cNvSpPr>
          <p:nvPr>
            <p:ph type="body" idx="4294967295"/>
          </p:nvPr>
        </p:nvSpPr>
        <p:spPr>
          <a:xfrm>
            <a:off x="1024467" y="3641725"/>
            <a:ext cx="104901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fr-FR">
                <a:solidFill>
                  <a:srgbClr val="000000"/>
                </a:solidFill>
              </a:rPr>
              <a:t>L'itération 2 consiste principalement à améliorer la mise en page du site web.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5" name="Google Shape;395;p60"/>
          <p:cNvSpPr txBox="1"/>
          <p:nvPr/>
        </p:nvSpPr>
        <p:spPr>
          <a:xfrm>
            <a:off x="535335" y="1102479"/>
            <a:ext cx="10690787" cy="16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999999"/>
                </a:solidFill>
              </a:rPr>
              <a:t>Remise     mardi 15 octobre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0692211D-9FC9-DEAC-BF38-66B608243A08}"/>
              </a:ext>
            </a:extLst>
          </p:cNvPr>
          <p:cNvSpPr/>
          <p:nvPr/>
        </p:nvSpPr>
        <p:spPr>
          <a:xfrm>
            <a:off x="4742913" y="1376297"/>
            <a:ext cx="421532" cy="2723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3"/>
          <p:cNvSpPr txBox="1">
            <a:spLocks noGrp="1"/>
          </p:cNvSpPr>
          <p:nvPr>
            <p:ph type="title"/>
          </p:nvPr>
        </p:nvSpPr>
        <p:spPr>
          <a:xfrm>
            <a:off x="4637475" y="230975"/>
            <a:ext cx="7326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lang="fr-FR"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NORMES ET SÉMANTIQUE</a:t>
            </a:r>
            <a:endParaRPr sz="40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1" name="Google Shape;551;p73"/>
          <p:cNvSpPr txBox="1">
            <a:spLocks noGrp="1"/>
          </p:cNvSpPr>
          <p:nvPr>
            <p:ph type="body" idx="4294967295"/>
          </p:nvPr>
        </p:nvSpPr>
        <p:spPr>
          <a:xfrm>
            <a:off x="685800" y="1691025"/>
            <a:ext cx="10820400" cy="51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5"/>
              <a:buFont typeface="Arial"/>
              <a:buChar char="•"/>
            </a:pPr>
            <a:r>
              <a:rPr lang="fr-FR" sz="2035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Vérifications pour la sémantique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B273"/>
              </a:buClr>
              <a:buSzPts val="1850"/>
              <a:buFont typeface="Arial"/>
              <a:buChar char="•"/>
            </a:pPr>
            <a:r>
              <a:rPr lang="fr-FR" sz="1850">
                <a:solidFill>
                  <a:srgbClr val="FFB273"/>
                </a:solidFill>
              </a:rPr>
              <a:t>le</a:t>
            </a:r>
            <a:r>
              <a:rPr lang="fr-FR" sz="18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1850">
                <a:solidFill>
                  <a:srgbClr val="FFB273"/>
                </a:solidFill>
              </a:rPr>
              <a:t>projet comporte</a:t>
            </a:r>
            <a:r>
              <a:rPr lang="fr-FR" sz="18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 des fichiers .html avec nom</a:t>
            </a:r>
            <a:r>
              <a:rPr lang="fr-FR" sz="1850">
                <a:solidFill>
                  <a:srgbClr val="FFB273"/>
                </a:solidFill>
              </a:rPr>
              <a:t> </a:t>
            </a:r>
            <a:r>
              <a:rPr lang="fr-FR" sz="18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sémantique pour cha</a:t>
            </a:r>
            <a:r>
              <a:rPr lang="fr-FR" sz="1850">
                <a:solidFill>
                  <a:srgbClr val="FFB273"/>
                </a:solidFill>
              </a:rPr>
              <a:t>que page</a:t>
            </a:r>
            <a:r>
              <a:rPr lang="fr-FR" sz="18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 listée dans le diagramme de navigation.</a:t>
            </a:r>
            <a:endParaRPr sz="1850">
              <a:solidFill>
                <a:srgbClr val="FFB273"/>
              </a:solidFill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B273"/>
              </a:buClr>
              <a:buSzPts val="1850"/>
              <a:buFont typeface="Arial"/>
              <a:buChar char="•"/>
            </a:pPr>
            <a:r>
              <a:rPr lang="fr-FR" sz="1850">
                <a:solidFill>
                  <a:srgbClr val="FFB273"/>
                </a:solidFill>
              </a:rPr>
              <a:t>chaque balise div comporte une classe ou un ID sémantique.</a:t>
            </a:r>
            <a:endParaRPr sz="1850">
              <a:solidFill>
                <a:srgbClr val="FFB273"/>
              </a:solidFill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B273"/>
              </a:buClr>
              <a:buSzPts val="1850"/>
              <a:buFont typeface="Arial"/>
              <a:buChar char="•"/>
            </a:pPr>
            <a:r>
              <a:rPr lang="fr-FR" sz="1850">
                <a:solidFill>
                  <a:srgbClr val="FFB273"/>
                </a:solidFill>
              </a:rPr>
              <a:t>chaque ID est utilisé une seule fois par page / chaque classe est répétée pour des items similaires</a:t>
            </a:r>
            <a:endParaRPr sz="1850">
              <a:solidFill>
                <a:srgbClr val="FFB273"/>
              </a:solidFill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50">
              <a:solidFill>
                <a:srgbClr val="FFB273"/>
              </a:solidFill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35"/>
              <a:buFont typeface="Arial"/>
              <a:buChar char="•"/>
            </a:pPr>
            <a:r>
              <a:rPr lang="fr-FR" sz="2035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Vérifications pour les normes à respecter</a:t>
            </a:r>
            <a:endParaRPr sz="2035" b="0" i="0" u="none" strike="noStrike" cap="none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B273"/>
              </a:buClr>
              <a:buSzPts val="1850"/>
              <a:buFont typeface="Arial"/>
              <a:buChar char="•"/>
            </a:pPr>
            <a:r>
              <a:rPr lang="fr-FR" sz="18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structure correcte pour toutes les pages, validation par le Validator de W3C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B273"/>
              </a:buClr>
              <a:buSzPts val="1850"/>
              <a:buFont typeface="Arial"/>
              <a:buChar char="•"/>
            </a:pPr>
            <a:r>
              <a:rPr lang="fr-FR" sz="18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accents encodés en entités HTML 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B273"/>
              </a:buClr>
              <a:buSzPts val="1850"/>
              <a:buFont typeface="Arial"/>
              <a:buChar char="•"/>
            </a:pPr>
            <a:r>
              <a:rPr lang="fr-FR" sz="18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title sémantique pour les hyperliens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B273"/>
              </a:buClr>
              <a:buSzPts val="1850"/>
              <a:buFont typeface="Arial"/>
              <a:buChar char="•"/>
            </a:pPr>
            <a:r>
              <a:rPr lang="fr-FR" sz="18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title et alt pour les images qui servent d’illustration </a:t>
            </a:r>
            <a:br>
              <a:rPr lang="fr-FR" sz="18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fr-FR" sz="18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(à distinguer des décorations qui viendront en CSS)</a:t>
            </a:r>
            <a:endParaRPr sz="1850" b="0" i="0" u="none" strike="noStrike" cap="none">
              <a:solidFill>
                <a:srgbClr val="FFB27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4"/>
          <p:cNvSpPr txBox="1">
            <a:spLocks noGrp="1"/>
          </p:cNvSpPr>
          <p:nvPr>
            <p:ph type="title"/>
          </p:nvPr>
        </p:nvSpPr>
        <p:spPr>
          <a:xfrm>
            <a:off x="4748500" y="230975"/>
            <a:ext cx="7215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lang="fr-FR"/>
              <a:t>VÉRIFICATIONS - </a:t>
            </a:r>
            <a:r>
              <a:rPr lang="fr-FR"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CONTENU</a:t>
            </a:r>
            <a:r>
              <a:rPr lang="fr-FR"/>
              <a:t>S</a:t>
            </a:r>
            <a:endParaRPr sz="40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7" name="Google Shape;557;p74"/>
          <p:cNvSpPr txBox="1">
            <a:spLocks noGrp="1"/>
          </p:cNvSpPr>
          <p:nvPr>
            <p:ph type="body" idx="1"/>
          </p:nvPr>
        </p:nvSpPr>
        <p:spPr>
          <a:xfrm>
            <a:off x="685800" y="1691025"/>
            <a:ext cx="10820400" cy="51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4"/>
              <a:buFont typeface="Arial"/>
              <a:buChar char="•"/>
            </a:pPr>
            <a:r>
              <a:rPr lang="fr-FR" sz="1704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Vérifications pour la page d’accueil</a:t>
            </a:r>
            <a:endParaRPr sz="1704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B273"/>
              </a:buClr>
              <a:buSzPts val="1550"/>
              <a:buFont typeface="Noto Sans Symbols"/>
              <a:buChar char="✓"/>
            </a:pP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Votre page contient plusieurs </a:t>
            </a:r>
            <a:r>
              <a:rPr lang="fr-FR" sz="1550" b="1" i="0" u="none" strike="noStrike" cap="none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section </a:t>
            </a: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et/ou </a:t>
            </a:r>
            <a:r>
              <a:rPr lang="fr-FR" sz="1550" b="1" i="0" u="none" strike="noStrike" cap="none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div</a:t>
            </a: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 sémantiques qui contiennent souvent des paragraphes </a:t>
            </a:r>
            <a:r>
              <a:rPr lang="fr-FR" sz="1550" b="1" i="0" u="none" strike="noStrike" cap="none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B273"/>
              </a:buClr>
              <a:buSzPts val="1550"/>
              <a:buFont typeface="Noto Sans Symbols"/>
              <a:buChar char="✓"/>
            </a:pP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Les textes contiennent des balises en lignes spécialisées en texte et des </a:t>
            </a:r>
            <a:r>
              <a:rPr lang="fr-FR" sz="1550" b="1" i="0" u="none" strike="noStrike" cap="none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span</a:t>
            </a: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 sémantiques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B273"/>
              </a:buClr>
              <a:buSzPts val="1550"/>
              <a:buFont typeface="Noto Sans Symbols"/>
              <a:buChar char="✓"/>
            </a:pP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Des illustrations sont présentées avec la balise </a:t>
            </a:r>
            <a:r>
              <a:rPr lang="fr-FR" sz="1550" b="1" i="0" u="none" strike="noStrike" cap="none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img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B273"/>
              </a:buClr>
              <a:buSzPts val="1550"/>
              <a:buFont typeface="Noto Sans Symbols"/>
              <a:buChar char="✓"/>
            </a:pP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Son fichier s’appelle </a:t>
            </a:r>
            <a:r>
              <a:rPr lang="fr-FR" sz="1550" b="1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index.html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704" b="1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4"/>
              <a:buFont typeface="Arial"/>
              <a:buChar char="•"/>
            </a:pPr>
            <a:r>
              <a:rPr lang="fr-FR" sz="1704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Vérifications pour la page </a:t>
            </a:r>
            <a:r>
              <a:rPr lang="fr-FR" sz="1704" b="1"/>
              <a:t>Liste</a:t>
            </a:r>
            <a:endParaRPr sz="1704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B273"/>
              </a:buClr>
              <a:buSzPts val="1550"/>
              <a:buFont typeface="Noto Sans Symbols"/>
              <a:buChar char="✓"/>
            </a:pP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La liste d’</a:t>
            </a:r>
            <a:r>
              <a:rPr lang="fr-FR" sz="1550">
                <a:solidFill>
                  <a:srgbClr val="FFB273"/>
                </a:solidFill>
              </a:rPr>
              <a:t>items</a:t>
            </a: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 peut être implémentée avec la liste html mais aussi avec une suite de </a:t>
            </a:r>
            <a:r>
              <a:rPr lang="fr-FR" sz="1550" b="1" i="0" u="none" strike="noStrike" cap="none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div</a:t>
            </a: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1550">
                <a:solidFill>
                  <a:srgbClr val="FFB273"/>
                </a:solidFill>
              </a:rPr>
              <a:t>ayant</a:t>
            </a: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 une </a:t>
            </a:r>
            <a:r>
              <a:rPr lang="fr-FR" sz="1550" b="1" i="0" u="none" strike="noStrike" cap="none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class</a:t>
            </a: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 article.  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B273"/>
              </a:buClr>
              <a:buSzPts val="1550"/>
              <a:buFont typeface="Noto Sans Symbols"/>
              <a:buChar char="✓"/>
            </a:pP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Les titres des </a:t>
            </a:r>
            <a:r>
              <a:rPr lang="fr-FR" sz="1550">
                <a:solidFill>
                  <a:srgbClr val="FFB273"/>
                </a:solidFill>
              </a:rPr>
              <a:t>item</a:t>
            </a: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s sont des </a:t>
            </a:r>
            <a:r>
              <a:rPr lang="fr-FR" sz="1550" b="1" i="0" u="none" strike="noStrike" cap="none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h3</a:t>
            </a: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B273"/>
              </a:buClr>
              <a:buSzPts val="1550"/>
              <a:buFont typeface="Noto Sans Symbols"/>
              <a:buChar char="✓"/>
            </a:pP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Des balises </a:t>
            </a:r>
            <a:r>
              <a:rPr lang="fr-FR" sz="1550" b="1" i="0" u="none" strike="noStrike" cap="none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span</a:t>
            </a: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 et </a:t>
            </a:r>
            <a:r>
              <a:rPr lang="fr-FR" sz="1550" b="1" i="0" u="none" strike="noStrike" cap="none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div</a:t>
            </a: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 caractérisent sémantiquement des éléments.  Par exemple, la notion d’auteur pourrait être étiquetée avec des </a:t>
            </a:r>
            <a:r>
              <a:rPr lang="fr-FR" sz="1550" b="1" i="0" u="none" strike="noStrike" cap="none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span</a:t>
            </a: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 de </a:t>
            </a:r>
            <a:r>
              <a:rPr lang="fr-FR" sz="1550" b="1" i="0" u="none" strike="noStrike" cap="none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class</a:t>
            </a: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1550" b="1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auteur</a:t>
            </a: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 et la notion d’</a:t>
            </a:r>
            <a:r>
              <a:rPr lang="fr-FR" sz="1550">
                <a:solidFill>
                  <a:srgbClr val="FFB273"/>
                </a:solidFill>
              </a:rPr>
              <a:t>item</a:t>
            </a: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 pourrait être étiqueté avec des </a:t>
            </a:r>
            <a:r>
              <a:rPr lang="fr-FR" sz="1550" b="1" i="0" u="none" strike="noStrike" cap="none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div</a:t>
            </a: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 de </a:t>
            </a:r>
            <a:r>
              <a:rPr lang="fr-FR" sz="1550" b="1" i="0" u="none" strike="noStrike" cap="none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class</a:t>
            </a: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1550" b="1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article</a:t>
            </a: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endParaRPr/>
          </a:p>
          <a:p>
            <a:pPr marL="4572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550" b="0" i="0" u="none" strike="noStrike" cap="none">
              <a:solidFill>
                <a:srgbClr val="FFB27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60"/>
              <a:buFont typeface="Arial"/>
              <a:buChar char="•"/>
            </a:pPr>
            <a:r>
              <a:rPr lang="fr-FR" sz="186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Vérification pour chaque page </a:t>
            </a:r>
            <a:r>
              <a:rPr lang="fr-FR" sz="1860" b="1"/>
              <a:t>Item</a:t>
            </a:r>
            <a:endParaRPr sz="186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B273"/>
              </a:buClr>
              <a:buSzPts val="1550"/>
              <a:buFont typeface="Noto Sans Symbols"/>
              <a:buChar char="✓"/>
            </a:pP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Répétition du titre présenté dans la </a:t>
            </a:r>
            <a:r>
              <a:rPr lang="fr-FR" sz="1550">
                <a:solidFill>
                  <a:srgbClr val="FFB273"/>
                </a:solidFill>
              </a:rPr>
              <a:t>L</a:t>
            </a: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iste en </a:t>
            </a:r>
            <a:r>
              <a:rPr lang="fr-FR" sz="1550" b="1" i="0" u="none" strike="noStrike" cap="none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h3</a:t>
            </a: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, qui devient ici le titre de la page </a:t>
            </a:r>
            <a:r>
              <a:rPr lang="fr-FR" sz="1550" b="1" i="0" u="none" strike="noStrike" cap="none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h2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B273"/>
              </a:buClr>
              <a:buSzPts val="1550"/>
              <a:buFont typeface="Noto Sans Symbols"/>
              <a:buChar char="✓"/>
            </a:pP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Présence de paragraphes </a:t>
            </a:r>
            <a:r>
              <a:rPr lang="fr-FR" sz="1550" b="1" i="0" u="none" strike="noStrike" cap="none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lang="fr-FR" sz="1550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 et d’au moins une illustration avec </a:t>
            </a:r>
            <a:r>
              <a:rPr lang="fr-FR" sz="1550" b="1" i="0" u="none" strike="noStrike" cap="none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img</a:t>
            </a:r>
            <a:endParaRPr/>
          </a:p>
          <a:p>
            <a:pPr marL="4572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550" b="0" i="0" u="none" strike="noStrike" cap="none">
              <a:solidFill>
                <a:srgbClr val="FFB27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887"/>
            </a:gs>
            <a:gs pos="50000">
              <a:srgbClr val="FEB8B6"/>
            </a:gs>
            <a:gs pos="100000">
              <a:srgbClr val="FEDBDB"/>
            </a:gs>
          </a:gsLst>
          <a:lin ang="5400012" scaled="0"/>
        </a:grad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5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400" cy="28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r>
              <a:rPr lang="fr-FR" sz="8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PARTIE CSS</a:t>
            </a:r>
            <a:endParaRPr sz="8800" b="1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887"/>
            </a:gs>
            <a:gs pos="50000">
              <a:srgbClr val="FEB8B6"/>
            </a:gs>
            <a:gs pos="100000">
              <a:srgbClr val="FEDBDB"/>
            </a:gs>
          </a:gsLst>
          <a:lin ang="5400012" scaled="0"/>
        </a:gra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24;p83">
            <a:extLst>
              <a:ext uri="{FF2B5EF4-FFF2-40B4-BE49-F238E27FC236}">
                <a16:creationId xmlns:a16="http://schemas.microsoft.com/office/drawing/2014/main" id="{85B9AA58-397E-47C7-8DC0-8D0C32A022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48500" y="230975"/>
            <a:ext cx="7215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</a:rPr>
              <a:t>liens sociaux + </a:t>
            </a:r>
            <a:r>
              <a:rPr lang="fr-FR" dirty="0" err="1">
                <a:solidFill>
                  <a:srgbClr val="000000"/>
                </a:solidFill>
              </a:rPr>
              <a:t>footer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Google Shape;625;p83">
            <a:extLst>
              <a:ext uri="{FF2B5EF4-FFF2-40B4-BE49-F238E27FC236}">
                <a16:creationId xmlns:a16="http://schemas.microsoft.com/office/drawing/2014/main" id="{EBD02D3A-10E7-47C9-A2B0-30AF890B72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691025"/>
            <a:ext cx="10820400" cy="51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</a:rPr>
              <a:t>Dans le </a:t>
            </a:r>
            <a:r>
              <a:rPr lang="fr-FR" dirty="0" err="1">
                <a:solidFill>
                  <a:srgbClr val="000000"/>
                </a:solidFill>
              </a:rPr>
              <a:t>footer</a:t>
            </a:r>
            <a:r>
              <a:rPr lang="fr-FR" dirty="0">
                <a:solidFill>
                  <a:srgbClr val="000000"/>
                </a:solidFill>
              </a:rPr>
              <a:t> de chacune des pages, on utilise le CSS et </a:t>
            </a:r>
            <a:r>
              <a:rPr lang="fr-FR" dirty="0" err="1">
                <a:solidFill>
                  <a:srgbClr val="000000"/>
                </a:solidFill>
              </a:rPr>
              <a:t>FontAwesome</a:t>
            </a:r>
            <a:r>
              <a:rPr lang="fr-FR" dirty="0">
                <a:solidFill>
                  <a:srgbClr val="000000"/>
                </a:solidFill>
              </a:rPr>
              <a:t> pour styliser les icônes des liens sociaux.  On répète l'opération pour d'autres types de liens pour en avoir au moins 5, de type sociaux, tels que:</a:t>
            </a:r>
            <a:endParaRPr dirty="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endParaRPr dirty="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fr-FR" dirty="0">
                <a:solidFill>
                  <a:srgbClr val="000000"/>
                </a:solidFill>
              </a:rPr>
              <a:t>Facebook</a:t>
            </a:r>
            <a:endParaRPr dirty="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fr-FR" dirty="0">
                <a:solidFill>
                  <a:srgbClr val="000000"/>
                </a:solidFill>
              </a:rPr>
              <a:t>Twitter</a:t>
            </a:r>
            <a:endParaRPr dirty="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fr-FR" dirty="0" err="1">
                <a:solidFill>
                  <a:srgbClr val="000000"/>
                </a:solidFill>
              </a:rPr>
              <a:t>Reddit</a:t>
            </a:r>
            <a:endParaRPr lang="fr-FR" dirty="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fr-FR" dirty="0">
                <a:solidFill>
                  <a:srgbClr val="000000"/>
                </a:solidFill>
              </a:rPr>
              <a:t>Instagram</a:t>
            </a:r>
            <a:endParaRPr dirty="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fr-FR" dirty="0">
                <a:solidFill>
                  <a:srgbClr val="000000"/>
                </a:solidFill>
              </a:rPr>
              <a:t>YouTube</a:t>
            </a:r>
            <a:endParaRPr dirty="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fr-FR" dirty="0">
                <a:solidFill>
                  <a:srgbClr val="000000"/>
                </a:solidFill>
              </a:rPr>
              <a:t>Et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lang="fr-FR" dirty="0">
              <a:solidFill>
                <a:srgbClr val="000000"/>
              </a:solidFill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fr-FR" dirty="0">
                <a:solidFill>
                  <a:srgbClr val="000000"/>
                </a:solidFill>
              </a:rPr>
              <a:t>Le </a:t>
            </a:r>
            <a:r>
              <a:rPr lang="fr-FR" dirty="0" err="1">
                <a:solidFill>
                  <a:srgbClr val="000000"/>
                </a:solidFill>
              </a:rPr>
              <a:t>Footer</a:t>
            </a:r>
            <a:r>
              <a:rPr lang="fr-FR" dirty="0">
                <a:solidFill>
                  <a:srgbClr val="000000"/>
                </a:solidFill>
              </a:rPr>
              <a:t> contient aussi le copyright avec le script de l’année en cours en Javascript.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Google Shape;626;p83">
            <a:extLst>
              <a:ext uri="{FF2B5EF4-FFF2-40B4-BE49-F238E27FC236}">
                <a16:creationId xmlns:a16="http://schemas.microsoft.com/office/drawing/2014/main" id="{2D6A629B-6D5C-4661-A409-B6FF60906F24}"/>
              </a:ext>
            </a:extLst>
          </p:cNvPr>
          <p:cNvSpPr txBox="1"/>
          <p:nvPr/>
        </p:nvSpPr>
        <p:spPr>
          <a:xfrm>
            <a:off x="3415275" y="1126825"/>
            <a:ext cx="8529900" cy="585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gette"/>
                <a:ea typeface="Courgette"/>
                <a:cs typeface="Courgette"/>
                <a:sym typeface="Courgette"/>
              </a:rPr>
              <a:t>Dans le </a:t>
            </a: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gette"/>
                <a:ea typeface="Courgette"/>
                <a:cs typeface="Courgette"/>
                <a:sym typeface="Courgette"/>
              </a:rPr>
              <a:t>footer</a:t>
            </a: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gette"/>
                <a:ea typeface="Courgette"/>
                <a:cs typeface="Courgette"/>
                <a:sym typeface="Courgette"/>
              </a:rPr>
              <a:t> de chacune des pages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gette"/>
              <a:ea typeface="Courgette"/>
              <a:cs typeface="Courgette"/>
              <a:sym typeface="Courgette"/>
            </a:endParaRPr>
          </a:p>
        </p:txBody>
      </p:sp>
    </p:spTree>
    <p:extLst>
      <p:ext uri="{BB962C8B-B14F-4D97-AF65-F5344CB8AC3E}">
        <p14:creationId xmlns:p14="http://schemas.microsoft.com/office/powerpoint/2010/main" val="65248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887"/>
            </a:gs>
            <a:gs pos="50000">
              <a:srgbClr val="FEB8B6"/>
            </a:gs>
            <a:gs pos="100000">
              <a:srgbClr val="FEDBDB"/>
            </a:gs>
          </a:gsLst>
          <a:lin ang="5400012" scaled="0"/>
        </a:gra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6"/>
          <p:cNvSpPr txBox="1">
            <a:spLocks noGrp="1"/>
          </p:cNvSpPr>
          <p:nvPr>
            <p:ph type="title"/>
          </p:nvPr>
        </p:nvSpPr>
        <p:spPr>
          <a:xfrm>
            <a:off x="4637475" y="230975"/>
            <a:ext cx="7326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lang="fr-FR" sz="4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SÉLECTEURS</a:t>
            </a:r>
            <a:endParaRPr sz="4000" b="1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568" name="Google Shape;568;p76"/>
          <p:cNvGrpSpPr/>
          <p:nvPr/>
        </p:nvGrpSpPr>
        <p:grpSpPr>
          <a:xfrm>
            <a:off x="685800" y="2195697"/>
            <a:ext cx="10820399" cy="3609214"/>
            <a:chOff x="0" y="1768"/>
            <a:chExt cx="10820399" cy="2396875"/>
          </a:xfrm>
        </p:grpSpPr>
        <p:sp>
          <p:nvSpPr>
            <p:cNvPr id="569" name="Google Shape;569;p76"/>
            <p:cNvSpPr/>
            <p:nvPr/>
          </p:nvSpPr>
          <p:spPr>
            <a:xfrm rot="5400000">
              <a:off x="7048499" y="-3074208"/>
              <a:ext cx="618600" cy="69252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3CCCB">
                <a:alpha val="89800"/>
              </a:srgbClr>
            </a:solidFill>
            <a:ln w="12700" cap="flat" cmpd="sng">
              <a:solidFill>
                <a:srgbClr val="F3CCCB">
                  <a:alpha val="898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76"/>
            <p:cNvSpPr txBox="1"/>
            <p:nvPr/>
          </p:nvSpPr>
          <p:spPr>
            <a:xfrm>
              <a:off x="3895344" y="109288"/>
              <a:ext cx="68949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20950" rIns="41900" bIns="20950" anchor="ctr" anchorCtr="0">
              <a:noAutofit/>
            </a:bodyPr>
            <a:lstStyle/>
            <a:p>
              <a:pPr marL="57150" marR="0" lvl="1" indent="-5715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F2E28"/>
                </a:buClr>
                <a:buSzPts val="1100"/>
                <a:buFont typeface="Questrial"/>
                <a:buChar char="•"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rgbClr val="DF2E28"/>
                  </a:solidFill>
                  <a:effectLst/>
                  <a:uLnTx/>
                  <a:uFillTx/>
                  <a:latin typeface="Questrial"/>
                  <a:ea typeface="Questrial"/>
                  <a:cs typeface="Questrial"/>
                  <a:sym typeface="Questrial"/>
                </a:rPr>
                <a:t>les auteurs d’articles</a:t>
              </a:r>
              <a:endParaRPr kumimoji="0" sz="1100" b="0" i="0" u="none" strike="noStrike" kern="0" cap="none" spc="0" normalizeH="0" baseline="0" noProof="0">
                <a:ln>
                  <a:noFill/>
                </a:ln>
                <a:solidFill>
                  <a:srgbClr val="DF2E28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71" name="Google Shape;571;p76"/>
            <p:cNvSpPr/>
            <p:nvPr/>
          </p:nvSpPr>
          <p:spPr>
            <a:xfrm>
              <a:off x="0" y="1768"/>
              <a:ext cx="3895200" cy="773100"/>
            </a:xfrm>
            <a:prstGeom prst="roundRect">
              <a:avLst>
                <a:gd name="adj" fmla="val 16667"/>
              </a:avLst>
            </a:prstGeom>
            <a:solidFill>
              <a:srgbClr val="DF2D27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76"/>
            <p:cNvSpPr txBox="1"/>
            <p:nvPr/>
          </p:nvSpPr>
          <p:spPr>
            <a:xfrm>
              <a:off x="37746" y="39514"/>
              <a:ext cx="38199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40000" rIns="80000" bIns="400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21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estrial"/>
                  <a:ea typeface="Questrial"/>
                  <a:cs typeface="Questrial"/>
                  <a:sym typeface="Questrial"/>
                </a:rPr>
                <a:t>Sélecteurs de classe</a:t>
              </a:r>
              <a:endParaRPr kumimoji="0" sz="2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73" name="Google Shape;573;p76"/>
            <p:cNvSpPr/>
            <p:nvPr/>
          </p:nvSpPr>
          <p:spPr>
            <a:xfrm rot="5400000">
              <a:off x="7048499" y="-2262320"/>
              <a:ext cx="618600" cy="69252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3CCCB">
                <a:alpha val="89800"/>
              </a:srgbClr>
            </a:solidFill>
            <a:ln w="12700" cap="flat" cmpd="sng">
              <a:solidFill>
                <a:srgbClr val="F3CCCB">
                  <a:alpha val="898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76"/>
            <p:cNvSpPr txBox="1"/>
            <p:nvPr/>
          </p:nvSpPr>
          <p:spPr>
            <a:xfrm>
              <a:off x="3895344" y="921176"/>
              <a:ext cx="68949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20950" rIns="41900" bIns="20950" anchor="ctr" anchorCtr="0">
              <a:noAutofit/>
            </a:bodyPr>
            <a:lstStyle/>
            <a:p>
              <a:pPr marL="57150" marR="0" lvl="1" indent="-5715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F2E28"/>
                </a:buClr>
                <a:buSzPts val="1100"/>
                <a:buFont typeface="Questrial"/>
                <a:buChar char="•"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rgbClr val="DF2E28"/>
                  </a:solidFill>
                  <a:effectLst/>
                  <a:uLnTx/>
                  <a:uFillTx/>
                  <a:latin typeface="Questrial"/>
                  <a:ea typeface="Questrial"/>
                  <a:cs typeface="Questrial"/>
                  <a:sym typeface="Questrial"/>
                </a:rPr>
                <a:t>le menu</a:t>
              </a:r>
              <a:endParaRPr kumimoji="0" sz="1100" b="0" i="0" u="none" strike="noStrike" kern="0" cap="none" spc="0" normalizeH="0" baseline="0" noProof="0">
                <a:ln>
                  <a:noFill/>
                </a:ln>
                <a:solidFill>
                  <a:srgbClr val="DF2E28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endParaRPr>
            </a:p>
            <a:p>
              <a:pPr marL="57150" marR="0" lvl="1" indent="-57150" algn="l" defTabSz="914400" rtl="0" eaLnBrk="1" fontAlgn="auto" latinLnBrk="0" hangingPunct="1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DF2E28"/>
                </a:buClr>
                <a:buSzPts val="1100"/>
                <a:buFont typeface="Questrial"/>
                <a:buChar char="•"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rgbClr val="DF2E28"/>
                  </a:solidFill>
                  <a:effectLst/>
                  <a:uLnTx/>
                  <a:uFillTx/>
                  <a:latin typeface="Questrial"/>
                  <a:ea typeface="Questrial"/>
                  <a:cs typeface="Questrial"/>
                  <a:sym typeface="Questrial"/>
                </a:rPr>
                <a:t>le pied de page</a:t>
              </a:r>
              <a:endParaRPr kumimoji="0" sz="1100" b="0" i="0" u="none" strike="noStrike" kern="0" cap="none" spc="0" normalizeH="0" baseline="0" noProof="0">
                <a:ln>
                  <a:noFill/>
                </a:ln>
                <a:solidFill>
                  <a:srgbClr val="DF2E28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endParaRPr>
            </a:p>
            <a:p>
              <a:pPr marL="57150" marR="0" lvl="1" indent="-57150" algn="l" defTabSz="914400" rtl="0" eaLnBrk="1" fontAlgn="auto" latinLnBrk="0" hangingPunct="1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DF2E28"/>
                </a:buClr>
                <a:buSzPts val="1100"/>
                <a:buFont typeface="Questrial"/>
                <a:buChar char="•"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rgbClr val="DF2E28"/>
                  </a:solidFill>
                  <a:effectLst/>
                  <a:uLnTx/>
                  <a:uFillTx/>
                  <a:latin typeface="Questrial"/>
                  <a:ea typeface="Questrial"/>
                  <a:cs typeface="Questrial"/>
                  <a:sym typeface="Questrial"/>
                </a:rPr>
                <a:t> ou un autre élément unique dans la page</a:t>
              </a:r>
              <a:endParaRPr kumimoji="0" sz="1100" b="0" i="0" u="none" strike="noStrike" kern="0" cap="none" spc="0" normalizeH="0" baseline="0" noProof="0">
                <a:ln>
                  <a:noFill/>
                </a:ln>
                <a:solidFill>
                  <a:srgbClr val="DF2E28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75" name="Google Shape;575;p76"/>
            <p:cNvSpPr/>
            <p:nvPr/>
          </p:nvSpPr>
          <p:spPr>
            <a:xfrm>
              <a:off x="0" y="813655"/>
              <a:ext cx="3895200" cy="773100"/>
            </a:xfrm>
            <a:prstGeom prst="roundRect">
              <a:avLst>
                <a:gd name="adj" fmla="val 16667"/>
              </a:avLst>
            </a:prstGeom>
            <a:solidFill>
              <a:srgbClr val="DF2D27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76"/>
            <p:cNvSpPr txBox="1"/>
            <p:nvPr/>
          </p:nvSpPr>
          <p:spPr>
            <a:xfrm>
              <a:off x="37746" y="851401"/>
              <a:ext cx="38199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40000" rIns="80000" bIns="400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21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estrial"/>
                  <a:ea typeface="Questrial"/>
                  <a:cs typeface="Questrial"/>
                  <a:sym typeface="Questrial"/>
                </a:rPr>
                <a:t>Sélecteurs d’identifiants</a:t>
              </a:r>
              <a:endParaRPr kumimoji="0" sz="2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77" name="Google Shape;577;p76"/>
            <p:cNvSpPr/>
            <p:nvPr/>
          </p:nvSpPr>
          <p:spPr>
            <a:xfrm rot="5400000">
              <a:off x="7048499" y="-1450433"/>
              <a:ext cx="618600" cy="69252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3CCCB">
                <a:alpha val="89800"/>
              </a:srgbClr>
            </a:solidFill>
            <a:ln w="12700" cap="flat" cmpd="sng">
              <a:solidFill>
                <a:srgbClr val="F3CCCB">
                  <a:alpha val="898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76"/>
            <p:cNvSpPr txBox="1"/>
            <p:nvPr/>
          </p:nvSpPr>
          <p:spPr>
            <a:xfrm>
              <a:off x="3895344" y="1733063"/>
              <a:ext cx="68949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20950" rIns="41900" bIns="20950" anchor="ctr" anchorCtr="0">
              <a:noAutofit/>
            </a:bodyPr>
            <a:lstStyle/>
            <a:p>
              <a:pPr marL="57150" marR="0" lvl="1" indent="-5715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F2E28"/>
                </a:buClr>
                <a:buSzPts val="1100"/>
                <a:buFont typeface="Questrial"/>
                <a:buChar char="•"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rgbClr val="DF2E28"/>
                  </a:solidFill>
                  <a:effectLst/>
                  <a:uLnTx/>
                  <a:uFillTx/>
                  <a:latin typeface="Questrial"/>
                  <a:ea typeface="Questrial"/>
                  <a:cs typeface="Questrial"/>
                  <a:sym typeface="Questrial"/>
                </a:rPr>
                <a:t>les hyperliens contenus dans les DIV qui sont des aperçus d’articles, </a:t>
              </a:r>
              <a:b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rgbClr val="DF2E28"/>
                  </a:solidFill>
                  <a:effectLst/>
                  <a:uLnTx/>
                  <a:uFillTx/>
                  <a:latin typeface="Questrial"/>
                  <a:ea typeface="Questrial"/>
                  <a:cs typeface="Questrial"/>
                  <a:sym typeface="Questrial"/>
                </a:rPr>
              </a:b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rgbClr val="DF2E28"/>
                  </a:solidFill>
                  <a:effectLst/>
                  <a:uLnTx/>
                  <a:uFillTx/>
                  <a:latin typeface="Questrial"/>
                  <a:ea typeface="Questrial"/>
                  <a:cs typeface="Questrial"/>
                  <a:sym typeface="Questrial"/>
                </a:rPr>
                <a:t>et ainsi les styliser différemment s’ils sont dans les aperçus d’articles que si ils sont dans la page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76"/>
            <p:cNvSpPr/>
            <p:nvPr/>
          </p:nvSpPr>
          <p:spPr>
            <a:xfrm>
              <a:off x="0" y="1625543"/>
              <a:ext cx="3895200" cy="773100"/>
            </a:xfrm>
            <a:prstGeom prst="roundRect">
              <a:avLst>
                <a:gd name="adj" fmla="val 16667"/>
              </a:avLst>
            </a:prstGeom>
            <a:solidFill>
              <a:srgbClr val="DF2D27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76"/>
            <p:cNvSpPr txBox="1"/>
            <p:nvPr/>
          </p:nvSpPr>
          <p:spPr>
            <a:xfrm>
              <a:off x="37746" y="1663289"/>
              <a:ext cx="38199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40000" rIns="80000" bIns="400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21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estrial"/>
                  <a:ea typeface="Questrial"/>
                  <a:cs typeface="Questrial"/>
                  <a:sym typeface="Questrial"/>
                </a:rPr>
                <a:t>Sélecteurs hiérarchiques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81" name="Google Shape;581;p76"/>
          <p:cNvSpPr txBox="1"/>
          <p:nvPr/>
        </p:nvSpPr>
        <p:spPr>
          <a:xfrm>
            <a:off x="1337310" y="1499354"/>
            <a:ext cx="2744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DF2E28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Faire la démonstration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DF2E28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de l’usage de….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F2E28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2" name="Google Shape;582;p76"/>
          <p:cNvSpPr txBox="1"/>
          <p:nvPr/>
        </p:nvSpPr>
        <p:spPr>
          <a:xfrm>
            <a:off x="4907280" y="1499353"/>
            <a:ext cx="1845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DF2E28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pour styliser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DF2E28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par exemple…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F2E28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0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400" cy="28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r>
              <a:rPr lang="fr-FR" sz="8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PARTIE </a:t>
            </a:r>
            <a:r>
              <a:rPr lang="fr-FR" sz="8800" b="1">
                <a:solidFill>
                  <a:schemeClr val="dk1"/>
                </a:solidFill>
              </a:rPr>
              <a:t>JAVASCRIPT</a:t>
            </a:r>
            <a:endParaRPr sz="8800" b="1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37" name="Google Shape;937;p80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1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>
                <a:solidFill>
                  <a:schemeClr val="dk1"/>
                </a:solidFill>
              </a:rPr>
              <a:t>-</a:t>
            </a:r>
            <a:endParaRPr>
              <a:solidFill>
                <a:schemeClr val="dk1"/>
              </a:solidFill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39" name="Google Shape;939;p80"/>
          <p:cNvGrpSpPr/>
          <p:nvPr/>
        </p:nvGrpSpPr>
        <p:grpSpPr>
          <a:xfrm>
            <a:off x="3328222" y="3641735"/>
            <a:ext cx="2144342" cy="2216732"/>
            <a:chOff x="1059894" y="1178889"/>
            <a:chExt cx="1169663" cy="1140470"/>
          </a:xfrm>
        </p:grpSpPr>
        <p:grpSp>
          <p:nvGrpSpPr>
            <p:cNvPr id="940" name="Google Shape;940;p80"/>
            <p:cNvGrpSpPr/>
            <p:nvPr/>
          </p:nvGrpSpPr>
          <p:grpSpPr>
            <a:xfrm>
              <a:off x="1245559" y="1178889"/>
              <a:ext cx="820298" cy="1140470"/>
              <a:chOff x="1368425" y="2973388"/>
              <a:chExt cx="2013000" cy="2798700"/>
            </a:xfrm>
          </p:grpSpPr>
          <p:sp>
            <p:nvSpPr>
              <p:cNvPr id="941" name="Google Shape;941;p80"/>
              <p:cNvSpPr/>
              <p:nvPr/>
            </p:nvSpPr>
            <p:spPr>
              <a:xfrm>
                <a:off x="1422400" y="4678363"/>
                <a:ext cx="1905000" cy="1084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" y="0"/>
                    </a:moveTo>
                    <a:lnTo>
                      <a:pt x="119399" y="0"/>
                    </a:lnTo>
                    <a:lnTo>
                      <a:pt x="119849" y="7208"/>
                    </a:lnTo>
                    <a:lnTo>
                      <a:pt x="119999" y="14505"/>
                    </a:lnTo>
                    <a:lnTo>
                      <a:pt x="119849" y="22329"/>
                    </a:lnTo>
                    <a:lnTo>
                      <a:pt x="119349" y="30065"/>
                    </a:lnTo>
                    <a:lnTo>
                      <a:pt x="118599" y="37626"/>
                    </a:lnTo>
                    <a:lnTo>
                      <a:pt x="117498" y="44923"/>
                    </a:lnTo>
                    <a:lnTo>
                      <a:pt x="116098" y="52131"/>
                    </a:lnTo>
                    <a:lnTo>
                      <a:pt x="114447" y="58989"/>
                    </a:lnTo>
                    <a:lnTo>
                      <a:pt x="112546" y="65670"/>
                    </a:lnTo>
                    <a:lnTo>
                      <a:pt x="110345" y="72000"/>
                    </a:lnTo>
                    <a:lnTo>
                      <a:pt x="107944" y="77978"/>
                    </a:lnTo>
                    <a:lnTo>
                      <a:pt x="105293" y="83780"/>
                    </a:lnTo>
                    <a:lnTo>
                      <a:pt x="102442" y="89054"/>
                    </a:lnTo>
                    <a:lnTo>
                      <a:pt x="99341" y="94153"/>
                    </a:lnTo>
                    <a:lnTo>
                      <a:pt x="96140" y="98725"/>
                    </a:lnTo>
                    <a:lnTo>
                      <a:pt x="92638" y="103032"/>
                    </a:lnTo>
                    <a:lnTo>
                      <a:pt x="89087" y="106901"/>
                    </a:lnTo>
                    <a:lnTo>
                      <a:pt x="85285" y="110241"/>
                    </a:lnTo>
                    <a:lnTo>
                      <a:pt x="81383" y="113142"/>
                    </a:lnTo>
                    <a:lnTo>
                      <a:pt x="77332" y="115516"/>
                    </a:lnTo>
                    <a:lnTo>
                      <a:pt x="73180" y="117450"/>
                    </a:lnTo>
                    <a:lnTo>
                      <a:pt x="68878" y="118857"/>
                    </a:lnTo>
                    <a:lnTo>
                      <a:pt x="64476" y="119736"/>
                    </a:lnTo>
                    <a:lnTo>
                      <a:pt x="60025" y="120000"/>
                    </a:lnTo>
                    <a:lnTo>
                      <a:pt x="55523" y="119736"/>
                    </a:lnTo>
                    <a:lnTo>
                      <a:pt x="51121" y="118857"/>
                    </a:lnTo>
                    <a:lnTo>
                      <a:pt x="46869" y="117450"/>
                    </a:lnTo>
                    <a:lnTo>
                      <a:pt x="42667" y="115516"/>
                    </a:lnTo>
                    <a:lnTo>
                      <a:pt x="38616" y="113142"/>
                    </a:lnTo>
                    <a:lnTo>
                      <a:pt x="34714" y="110241"/>
                    </a:lnTo>
                    <a:lnTo>
                      <a:pt x="30962" y="106901"/>
                    </a:lnTo>
                    <a:lnTo>
                      <a:pt x="27361" y="103032"/>
                    </a:lnTo>
                    <a:lnTo>
                      <a:pt x="23909" y="98725"/>
                    </a:lnTo>
                    <a:lnTo>
                      <a:pt x="20658" y="94153"/>
                    </a:lnTo>
                    <a:lnTo>
                      <a:pt x="17607" y="89054"/>
                    </a:lnTo>
                    <a:lnTo>
                      <a:pt x="14756" y="83780"/>
                    </a:lnTo>
                    <a:lnTo>
                      <a:pt x="12105" y="77978"/>
                    </a:lnTo>
                    <a:lnTo>
                      <a:pt x="9704" y="72000"/>
                    </a:lnTo>
                    <a:lnTo>
                      <a:pt x="7553" y="65670"/>
                    </a:lnTo>
                    <a:lnTo>
                      <a:pt x="5602" y="58989"/>
                    </a:lnTo>
                    <a:lnTo>
                      <a:pt x="3951" y="52131"/>
                    </a:lnTo>
                    <a:lnTo>
                      <a:pt x="2601" y="44923"/>
                    </a:lnTo>
                    <a:lnTo>
                      <a:pt x="1500" y="37626"/>
                    </a:lnTo>
                    <a:lnTo>
                      <a:pt x="650" y="30065"/>
                    </a:lnTo>
                    <a:lnTo>
                      <a:pt x="200" y="22329"/>
                    </a:lnTo>
                    <a:lnTo>
                      <a:pt x="0" y="14505"/>
                    </a:lnTo>
                    <a:lnTo>
                      <a:pt x="200" y="7208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0"/>
              <p:cNvSpPr/>
              <p:nvPr/>
            </p:nvSpPr>
            <p:spPr>
              <a:xfrm>
                <a:off x="1368425" y="2973388"/>
                <a:ext cx="2013000" cy="27987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0894" y="7280"/>
                    </a:moveTo>
                    <a:lnTo>
                      <a:pt x="50894" y="38650"/>
                    </a:lnTo>
                    <a:lnTo>
                      <a:pt x="47772" y="39126"/>
                    </a:lnTo>
                    <a:lnTo>
                      <a:pt x="44651" y="39705"/>
                    </a:lnTo>
                    <a:lnTo>
                      <a:pt x="40819" y="40657"/>
                    </a:lnTo>
                    <a:lnTo>
                      <a:pt x="37130" y="41780"/>
                    </a:lnTo>
                    <a:lnTo>
                      <a:pt x="33535" y="43141"/>
                    </a:lnTo>
                    <a:lnTo>
                      <a:pt x="30130" y="44672"/>
                    </a:lnTo>
                    <a:lnTo>
                      <a:pt x="26913" y="46339"/>
                    </a:lnTo>
                    <a:lnTo>
                      <a:pt x="23839" y="48176"/>
                    </a:lnTo>
                    <a:lnTo>
                      <a:pt x="21001" y="50184"/>
                    </a:lnTo>
                    <a:lnTo>
                      <a:pt x="18352" y="52361"/>
                    </a:lnTo>
                    <a:lnTo>
                      <a:pt x="15940" y="54641"/>
                    </a:lnTo>
                    <a:lnTo>
                      <a:pt x="13764" y="57056"/>
                    </a:lnTo>
                    <a:lnTo>
                      <a:pt x="11824" y="59608"/>
                    </a:lnTo>
                    <a:lnTo>
                      <a:pt x="10169" y="62262"/>
                    </a:lnTo>
                    <a:lnTo>
                      <a:pt x="8797" y="64984"/>
                    </a:lnTo>
                    <a:lnTo>
                      <a:pt x="7709" y="67842"/>
                    </a:lnTo>
                    <a:lnTo>
                      <a:pt x="6858" y="70734"/>
                    </a:lnTo>
                    <a:lnTo>
                      <a:pt x="6385" y="73762"/>
                    </a:lnTo>
                    <a:lnTo>
                      <a:pt x="6196" y="76824"/>
                    </a:lnTo>
                    <a:lnTo>
                      <a:pt x="6385" y="79818"/>
                    </a:lnTo>
                    <a:lnTo>
                      <a:pt x="6858" y="82812"/>
                    </a:lnTo>
                    <a:lnTo>
                      <a:pt x="7662" y="85704"/>
                    </a:lnTo>
                    <a:lnTo>
                      <a:pt x="8750" y="88494"/>
                    </a:lnTo>
                    <a:lnTo>
                      <a:pt x="10074" y="91216"/>
                    </a:lnTo>
                    <a:lnTo>
                      <a:pt x="11683" y="93836"/>
                    </a:lnTo>
                    <a:lnTo>
                      <a:pt x="13575" y="96353"/>
                    </a:lnTo>
                    <a:lnTo>
                      <a:pt x="15703" y="98735"/>
                    </a:lnTo>
                    <a:lnTo>
                      <a:pt x="18021" y="101015"/>
                    </a:lnTo>
                    <a:lnTo>
                      <a:pt x="20622" y="103192"/>
                    </a:lnTo>
                    <a:lnTo>
                      <a:pt x="23413" y="105165"/>
                    </a:lnTo>
                    <a:lnTo>
                      <a:pt x="26393" y="107037"/>
                    </a:lnTo>
                    <a:lnTo>
                      <a:pt x="29562" y="108704"/>
                    </a:lnTo>
                    <a:lnTo>
                      <a:pt x="32873" y="110235"/>
                    </a:lnTo>
                    <a:lnTo>
                      <a:pt x="36373" y="111596"/>
                    </a:lnTo>
                    <a:lnTo>
                      <a:pt x="39968" y="112787"/>
                    </a:lnTo>
                    <a:lnTo>
                      <a:pt x="43799" y="113773"/>
                    </a:lnTo>
                    <a:lnTo>
                      <a:pt x="47678" y="114522"/>
                    </a:lnTo>
                    <a:lnTo>
                      <a:pt x="51746" y="115100"/>
                    </a:lnTo>
                    <a:lnTo>
                      <a:pt x="55813" y="115440"/>
                    </a:lnTo>
                    <a:lnTo>
                      <a:pt x="60023" y="115542"/>
                    </a:lnTo>
                    <a:lnTo>
                      <a:pt x="64233" y="115440"/>
                    </a:lnTo>
                    <a:lnTo>
                      <a:pt x="68348" y="115100"/>
                    </a:lnTo>
                    <a:lnTo>
                      <a:pt x="72321" y="114522"/>
                    </a:lnTo>
                    <a:lnTo>
                      <a:pt x="76247" y="113773"/>
                    </a:lnTo>
                    <a:lnTo>
                      <a:pt x="80031" y="112787"/>
                    </a:lnTo>
                    <a:lnTo>
                      <a:pt x="83673" y="111596"/>
                    </a:lnTo>
                    <a:lnTo>
                      <a:pt x="87126" y="110235"/>
                    </a:lnTo>
                    <a:lnTo>
                      <a:pt x="90532" y="108704"/>
                    </a:lnTo>
                    <a:lnTo>
                      <a:pt x="93653" y="107037"/>
                    </a:lnTo>
                    <a:lnTo>
                      <a:pt x="96633" y="105165"/>
                    </a:lnTo>
                    <a:lnTo>
                      <a:pt x="99424" y="103192"/>
                    </a:lnTo>
                    <a:lnTo>
                      <a:pt x="101978" y="101015"/>
                    </a:lnTo>
                    <a:lnTo>
                      <a:pt x="104343" y="98735"/>
                    </a:lnTo>
                    <a:lnTo>
                      <a:pt x="106472" y="96353"/>
                    </a:lnTo>
                    <a:lnTo>
                      <a:pt x="108316" y="93836"/>
                    </a:lnTo>
                    <a:lnTo>
                      <a:pt x="109972" y="91216"/>
                    </a:lnTo>
                    <a:lnTo>
                      <a:pt x="111344" y="88494"/>
                    </a:lnTo>
                    <a:lnTo>
                      <a:pt x="112432" y="85704"/>
                    </a:lnTo>
                    <a:lnTo>
                      <a:pt x="113236" y="82812"/>
                    </a:lnTo>
                    <a:lnTo>
                      <a:pt x="113661" y="79818"/>
                    </a:lnTo>
                    <a:lnTo>
                      <a:pt x="113851" y="76824"/>
                    </a:lnTo>
                    <a:lnTo>
                      <a:pt x="113661" y="73762"/>
                    </a:lnTo>
                    <a:lnTo>
                      <a:pt x="113141" y="70734"/>
                    </a:lnTo>
                    <a:lnTo>
                      <a:pt x="112384" y="67842"/>
                    </a:lnTo>
                    <a:lnTo>
                      <a:pt x="111296" y="64984"/>
                    </a:lnTo>
                    <a:lnTo>
                      <a:pt x="109877" y="62262"/>
                    </a:lnTo>
                    <a:lnTo>
                      <a:pt x="108222" y="59608"/>
                    </a:lnTo>
                    <a:lnTo>
                      <a:pt x="106330" y="57056"/>
                    </a:lnTo>
                    <a:lnTo>
                      <a:pt x="104107" y="54641"/>
                    </a:lnTo>
                    <a:lnTo>
                      <a:pt x="101694" y="52361"/>
                    </a:lnTo>
                    <a:lnTo>
                      <a:pt x="99046" y="50184"/>
                    </a:lnTo>
                    <a:lnTo>
                      <a:pt x="96160" y="48176"/>
                    </a:lnTo>
                    <a:lnTo>
                      <a:pt x="93180" y="46339"/>
                    </a:lnTo>
                    <a:lnTo>
                      <a:pt x="89917" y="44672"/>
                    </a:lnTo>
                    <a:lnTo>
                      <a:pt x="86511" y="43141"/>
                    </a:lnTo>
                    <a:lnTo>
                      <a:pt x="82916" y="41780"/>
                    </a:lnTo>
                    <a:lnTo>
                      <a:pt x="79180" y="40657"/>
                    </a:lnTo>
                    <a:lnTo>
                      <a:pt x="75348" y="39705"/>
                    </a:lnTo>
                    <a:lnTo>
                      <a:pt x="72274" y="39126"/>
                    </a:lnTo>
                    <a:lnTo>
                      <a:pt x="69105" y="38650"/>
                    </a:lnTo>
                    <a:lnTo>
                      <a:pt x="69105" y="7280"/>
                    </a:lnTo>
                    <a:lnTo>
                      <a:pt x="50894" y="7280"/>
                    </a:lnTo>
                    <a:close/>
                    <a:moveTo>
                      <a:pt x="47394" y="0"/>
                    </a:moveTo>
                    <a:lnTo>
                      <a:pt x="72652" y="0"/>
                    </a:lnTo>
                    <a:lnTo>
                      <a:pt x="73787" y="102"/>
                    </a:lnTo>
                    <a:lnTo>
                      <a:pt x="74875" y="442"/>
                    </a:lnTo>
                    <a:lnTo>
                      <a:pt x="75774" y="952"/>
                    </a:lnTo>
                    <a:lnTo>
                      <a:pt x="76484" y="1599"/>
                    </a:lnTo>
                    <a:lnTo>
                      <a:pt x="76909" y="2347"/>
                    </a:lnTo>
                    <a:lnTo>
                      <a:pt x="77051" y="3232"/>
                    </a:lnTo>
                    <a:lnTo>
                      <a:pt x="76957" y="3980"/>
                    </a:lnTo>
                    <a:lnTo>
                      <a:pt x="76625" y="4661"/>
                    </a:lnTo>
                    <a:lnTo>
                      <a:pt x="76105" y="5273"/>
                    </a:lnTo>
                    <a:lnTo>
                      <a:pt x="75348" y="5749"/>
                    </a:lnTo>
                    <a:lnTo>
                      <a:pt x="75348" y="35043"/>
                    </a:lnTo>
                    <a:lnTo>
                      <a:pt x="79369" y="35928"/>
                    </a:lnTo>
                    <a:lnTo>
                      <a:pt x="83247" y="36983"/>
                    </a:lnTo>
                    <a:lnTo>
                      <a:pt x="86984" y="38242"/>
                    </a:lnTo>
                    <a:lnTo>
                      <a:pt x="90579" y="39637"/>
                    </a:lnTo>
                    <a:lnTo>
                      <a:pt x="93985" y="41270"/>
                    </a:lnTo>
                    <a:lnTo>
                      <a:pt x="97343" y="42971"/>
                    </a:lnTo>
                    <a:lnTo>
                      <a:pt x="100370" y="44876"/>
                    </a:lnTo>
                    <a:lnTo>
                      <a:pt x="103350" y="46952"/>
                    </a:lnTo>
                    <a:lnTo>
                      <a:pt x="106046" y="49129"/>
                    </a:lnTo>
                    <a:lnTo>
                      <a:pt x="108553" y="51477"/>
                    </a:lnTo>
                    <a:lnTo>
                      <a:pt x="110871" y="53892"/>
                    </a:lnTo>
                    <a:lnTo>
                      <a:pt x="112905" y="56444"/>
                    </a:lnTo>
                    <a:lnTo>
                      <a:pt x="114749" y="59098"/>
                    </a:lnTo>
                    <a:lnTo>
                      <a:pt x="116310" y="61854"/>
                    </a:lnTo>
                    <a:lnTo>
                      <a:pt x="117635" y="64678"/>
                    </a:lnTo>
                    <a:lnTo>
                      <a:pt x="118675" y="67604"/>
                    </a:lnTo>
                    <a:lnTo>
                      <a:pt x="119432" y="70632"/>
                    </a:lnTo>
                    <a:lnTo>
                      <a:pt x="119858" y="73694"/>
                    </a:lnTo>
                    <a:lnTo>
                      <a:pt x="120000" y="76824"/>
                    </a:lnTo>
                    <a:lnTo>
                      <a:pt x="119858" y="80056"/>
                    </a:lnTo>
                    <a:lnTo>
                      <a:pt x="119385" y="83186"/>
                    </a:lnTo>
                    <a:lnTo>
                      <a:pt x="118628" y="86282"/>
                    </a:lnTo>
                    <a:lnTo>
                      <a:pt x="117493" y="89277"/>
                    </a:lnTo>
                    <a:lnTo>
                      <a:pt x="116121" y="92203"/>
                    </a:lnTo>
                    <a:lnTo>
                      <a:pt x="114465" y="94992"/>
                    </a:lnTo>
                    <a:lnTo>
                      <a:pt x="112526" y="97714"/>
                    </a:lnTo>
                    <a:lnTo>
                      <a:pt x="110350" y="100334"/>
                    </a:lnTo>
                    <a:lnTo>
                      <a:pt x="107985" y="102818"/>
                    </a:lnTo>
                    <a:lnTo>
                      <a:pt x="105337" y="105165"/>
                    </a:lnTo>
                    <a:lnTo>
                      <a:pt x="102451" y="107377"/>
                    </a:lnTo>
                    <a:lnTo>
                      <a:pt x="99424" y="109418"/>
                    </a:lnTo>
                    <a:lnTo>
                      <a:pt x="96113" y="111324"/>
                    </a:lnTo>
                    <a:lnTo>
                      <a:pt x="92707" y="113059"/>
                    </a:lnTo>
                    <a:lnTo>
                      <a:pt x="89065" y="114624"/>
                    </a:lnTo>
                    <a:lnTo>
                      <a:pt x="85281" y="115985"/>
                    </a:lnTo>
                    <a:lnTo>
                      <a:pt x="81403" y="117210"/>
                    </a:lnTo>
                    <a:lnTo>
                      <a:pt x="77335" y="118162"/>
                    </a:lnTo>
                    <a:lnTo>
                      <a:pt x="73173" y="118979"/>
                    </a:lnTo>
                    <a:lnTo>
                      <a:pt x="68868" y="119557"/>
                    </a:lnTo>
                    <a:lnTo>
                      <a:pt x="64517" y="119897"/>
                    </a:lnTo>
                    <a:lnTo>
                      <a:pt x="60023" y="120000"/>
                    </a:lnTo>
                    <a:lnTo>
                      <a:pt x="55577" y="119897"/>
                    </a:lnTo>
                    <a:lnTo>
                      <a:pt x="51178" y="119557"/>
                    </a:lnTo>
                    <a:lnTo>
                      <a:pt x="46921" y="118979"/>
                    </a:lnTo>
                    <a:lnTo>
                      <a:pt x="42711" y="118162"/>
                    </a:lnTo>
                    <a:lnTo>
                      <a:pt x="38644" y="117210"/>
                    </a:lnTo>
                    <a:lnTo>
                      <a:pt x="34765" y="115985"/>
                    </a:lnTo>
                    <a:lnTo>
                      <a:pt x="30934" y="114624"/>
                    </a:lnTo>
                    <a:lnTo>
                      <a:pt x="27386" y="113059"/>
                    </a:lnTo>
                    <a:lnTo>
                      <a:pt x="23886" y="111324"/>
                    </a:lnTo>
                    <a:lnTo>
                      <a:pt x="20670" y="109418"/>
                    </a:lnTo>
                    <a:lnTo>
                      <a:pt x="17595" y="107377"/>
                    </a:lnTo>
                    <a:lnTo>
                      <a:pt x="14757" y="105165"/>
                    </a:lnTo>
                    <a:lnTo>
                      <a:pt x="12108" y="102818"/>
                    </a:lnTo>
                    <a:lnTo>
                      <a:pt x="9649" y="100334"/>
                    </a:lnTo>
                    <a:lnTo>
                      <a:pt x="7473" y="97714"/>
                    </a:lnTo>
                    <a:lnTo>
                      <a:pt x="5581" y="94992"/>
                    </a:lnTo>
                    <a:lnTo>
                      <a:pt x="3878" y="92203"/>
                    </a:lnTo>
                    <a:lnTo>
                      <a:pt x="2554" y="89277"/>
                    </a:lnTo>
                    <a:lnTo>
                      <a:pt x="1466" y="86282"/>
                    </a:lnTo>
                    <a:lnTo>
                      <a:pt x="614" y="83186"/>
                    </a:lnTo>
                    <a:lnTo>
                      <a:pt x="141" y="80056"/>
                    </a:lnTo>
                    <a:lnTo>
                      <a:pt x="0" y="76824"/>
                    </a:lnTo>
                    <a:lnTo>
                      <a:pt x="141" y="73694"/>
                    </a:lnTo>
                    <a:lnTo>
                      <a:pt x="614" y="70632"/>
                    </a:lnTo>
                    <a:lnTo>
                      <a:pt x="1371" y="67604"/>
                    </a:lnTo>
                    <a:lnTo>
                      <a:pt x="2412" y="64678"/>
                    </a:lnTo>
                    <a:lnTo>
                      <a:pt x="3736" y="61854"/>
                    </a:lnTo>
                    <a:lnTo>
                      <a:pt x="5297" y="59098"/>
                    </a:lnTo>
                    <a:lnTo>
                      <a:pt x="7142" y="56444"/>
                    </a:lnTo>
                    <a:lnTo>
                      <a:pt x="9176" y="53892"/>
                    </a:lnTo>
                    <a:lnTo>
                      <a:pt x="11493" y="51477"/>
                    </a:lnTo>
                    <a:lnTo>
                      <a:pt x="13953" y="49129"/>
                    </a:lnTo>
                    <a:lnTo>
                      <a:pt x="16744" y="46952"/>
                    </a:lnTo>
                    <a:lnTo>
                      <a:pt x="19629" y="44876"/>
                    </a:lnTo>
                    <a:lnTo>
                      <a:pt x="22751" y="42971"/>
                    </a:lnTo>
                    <a:lnTo>
                      <a:pt x="26014" y="41270"/>
                    </a:lnTo>
                    <a:lnTo>
                      <a:pt x="29467" y="39637"/>
                    </a:lnTo>
                    <a:lnTo>
                      <a:pt x="33062" y="38242"/>
                    </a:lnTo>
                    <a:lnTo>
                      <a:pt x="36846" y="36983"/>
                    </a:lnTo>
                    <a:lnTo>
                      <a:pt x="40677" y="35928"/>
                    </a:lnTo>
                    <a:lnTo>
                      <a:pt x="44651" y="35043"/>
                    </a:lnTo>
                    <a:lnTo>
                      <a:pt x="44651" y="5749"/>
                    </a:lnTo>
                    <a:lnTo>
                      <a:pt x="43988" y="5273"/>
                    </a:lnTo>
                    <a:lnTo>
                      <a:pt x="43421" y="4661"/>
                    </a:lnTo>
                    <a:lnTo>
                      <a:pt x="43042" y="3980"/>
                    </a:lnTo>
                    <a:lnTo>
                      <a:pt x="42948" y="3232"/>
                    </a:lnTo>
                    <a:lnTo>
                      <a:pt x="43090" y="2347"/>
                    </a:lnTo>
                    <a:lnTo>
                      <a:pt x="43563" y="1599"/>
                    </a:lnTo>
                    <a:lnTo>
                      <a:pt x="44272" y="952"/>
                    </a:lnTo>
                    <a:lnTo>
                      <a:pt x="45124" y="442"/>
                    </a:lnTo>
                    <a:lnTo>
                      <a:pt x="46212" y="102"/>
                    </a:lnTo>
                    <a:lnTo>
                      <a:pt x="47394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80"/>
              <p:cNvSpPr/>
              <p:nvPr/>
            </p:nvSpPr>
            <p:spPr>
              <a:xfrm>
                <a:off x="2139950" y="4111625"/>
                <a:ext cx="234900" cy="234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9796" y="0"/>
                    </a:moveTo>
                    <a:lnTo>
                      <a:pt x="72000" y="816"/>
                    </a:lnTo>
                    <a:lnTo>
                      <a:pt x="83389" y="4489"/>
                    </a:lnTo>
                    <a:lnTo>
                      <a:pt x="93152" y="10204"/>
                    </a:lnTo>
                    <a:lnTo>
                      <a:pt x="102101" y="17551"/>
                    </a:lnTo>
                    <a:lnTo>
                      <a:pt x="109830" y="26122"/>
                    </a:lnTo>
                    <a:lnTo>
                      <a:pt x="115118" y="36734"/>
                    </a:lnTo>
                    <a:lnTo>
                      <a:pt x="118779" y="47755"/>
                    </a:lnTo>
                    <a:lnTo>
                      <a:pt x="120000" y="60000"/>
                    </a:lnTo>
                    <a:lnTo>
                      <a:pt x="118779" y="72244"/>
                    </a:lnTo>
                    <a:lnTo>
                      <a:pt x="115118" y="83265"/>
                    </a:lnTo>
                    <a:lnTo>
                      <a:pt x="109830" y="93469"/>
                    </a:lnTo>
                    <a:lnTo>
                      <a:pt x="102101" y="102448"/>
                    </a:lnTo>
                    <a:lnTo>
                      <a:pt x="93152" y="109795"/>
                    </a:lnTo>
                    <a:lnTo>
                      <a:pt x="83389" y="115510"/>
                    </a:lnTo>
                    <a:lnTo>
                      <a:pt x="72000" y="119183"/>
                    </a:lnTo>
                    <a:lnTo>
                      <a:pt x="59796" y="120000"/>
                    </a:lnTo>
                    <a:lnTo>
                      <a:pt x="47593" y="119183"/>
                    </a:lnTo>
                    <a:lnTo>
                      <a:pt x="36610" y="115510"/>
                    </a:lnTo>
                    <a:lnTo>
                      <a:pt x="26440" y="109795"/>
                    </a:lnTo>
                    <a:lnTo>
                      <a:pt x="17491" y="102448"/>
                    </a:lnTo>
                    <a:lnTo>
                      <a:pt x="10169" y="93469"/>
                    </a:lnTo>
                    <a:lnTo>
                      <a:pt x="4881" y="83265"/>
                    </a:lnTo>
                    <a:lnTo>
                      <a:pt x="1220" y="72244"/>
                    </a:lnTo>
                    <a:lnTo>
                      <a:pt x="0" y="60000"/>
                    </a:lnTo>
                    <a:lnTo>
                      <a:pt x="1220" y="47755"/>
                    </a:lnTo>
                    <a:lnTo>
                      <a:pt x="4881" y="36734"/>
                    </a:lnTo>
                    <a:lnTo>
                      <a:pt x="10169" y="26122"/>
                    </a:lnTo>
                    <a:lnTo>
                      <a:pt x="17491" y="17551"/>
                    </a:lnTo>
                    <a:lnTo>
                      <a:pt x="26440" y="10204"/>
                    </a:lnTo>
                    <a:lnTo>
                      <a:pt x="36610" y="4489"/>
                    </a:lnTo>
                    <a:lnTo>
                      <a:pt x="47593" y="816"/>
                    </a:lnTo>
                    <a:lnTo>
                      <a:pt x="59796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80"/>
              <p:cNvSpPr/>
              <p:nvPr/>
            </p:nvSpPr>
            <p:spPr>
              <a:xfrm>
                <a:off x="2397125" y="4413250"/>
                <a:ext cx="147600" cy="1491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9675" y="0"/>
                    </a:moveTo>
                    <a:lnTo>
                      <a:pt x="75891" y="2580"/>
                    </a:lnTo>
                    <a:lnTo>
                      <a:pt x="90162" y="8387"/>
                    </a:lnTo>
                    <a:lnTo>
                      <a:pt x="102486" y="17419"/>
                    </a:lnTo>
                    <a:lnTo>
                      <a:pt x="112216" y="29677"/>
                    </a:lnTo>
                    <a:lnTo>
                      <a:pt x="118054" y="44516"/>
                    </a:lnTo>
                    <a:lnTo>
                      <a:pt x="120000" y="60000"/>
                    </a:lnTo>
                    <a:lnTo>
                      <a:pt x="118054" y="76129"/>
                    </a:lnTo>
                    <a:lnTo>
                      <a:pt x="112216" y="90322"/>
                    </a:lnTo>
                    <a:lnTo>
                      <a:pt x="102486" y="102580"/>
                    </a:lnTo>
                    <a:lnTo>
                      <a:pt x="90162" y="111612"/>
                    </a:lnTo>
                    <a:lnTo>
                      <a:pt x="75891" y="118064"/>
                    </a:lnTo>
                    <a:lnTo>
                      <a:pt x="59675" y="120000"/>
                    </a:lnTo>
                    <a:lnTo>
                      <a:pt x="44108" y="118064"/>
                    </a:lnTo>
                    <a:lnTo>
                      <a:pt x="29837" y="111612"/>
                    </a:lnTo>
                    <a:lnTo>
                      <a:pt x="17513" y="102580"/>
                    </a:lnTo>
                    <a:lnTo>
                      <a:pt x="7783" y="90322"/>
                    </a:lnTo>
                    <a:lnTo>
                      <a:pt x="1945" y="76129"/>
                    </a:lnTo>
                    <a:lnTo>
                      <a:pt x="0" y="60000"/>
                    </a:lnTo>
                    <a:lnTo>
                      <a:pt x="1945" y="44516"/>
                    </a:lnTo>
                    <a:lnTo>
                      <a:pt x="7783" y="29677"/>
                    </a:lnTo>
                    <a:lnTo>
                      <a:pt x="17513" y="17419"/>
                    </a:lnTo>
                    <a:lnTo>
                      <a:pt x="29837" y="8387"/>
                    </a:lnTo>
                    <a:lnTo>
                      <a:pt x="44108" y="2580"/>
                    </a:lnTo>
                    <a:lnTo>
                      <a:pt x="59675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80"/>
              <p:cNvSpPr/>
              <p:nvPr/>
            </p:nvSpPr>
            <p:spPr>
              <a:xfrm>
                <a:off x="2557463" y="4170363"/>
                <a:ext cx="260400" cy="2604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72073" y="1823"/>
                    </a:lnTo>
                    <a:lnTo>
                      <a:pt x="83414" y="4741"/>
                    </a:lnTo>
                    <a:lnTo>
                      <a:pt x="93658" y="10577"/>
                    </a:lnTo>
                    <a:lnTo>
                      <a:pt x="102439" y="17872"/>
                    </a:lnTo>
                    <a:lnTo>
                      <a:pt x="109390" y="26626"/>
                    </a:lnTo>
                    <a:lnTo>
                      <a:pt x="115243" y="36838"/>
                    </a:lnTo>
                    <a:lnTo>
                      <a:pt x="118902" y="48145"/>
                    </a:lnTo>
                    <a:lnTo>
                      <a:pt x="120000" y="60182"/>
                    </a:lnTo>
                    <a:lnTo>
                      <a:pt x="118902" y="72218"/>
                    </a:lnTo>
                    <a:lnTo>
                      <a:pt x="115243" y="83525"/>
                    </a:lnTo>
                    <a:lnTo>
                      <a:pt x="109390" y="93738"/>
                    </a:lnTo>
                    <a:lnTo>
                      <a:pt x="102439" y="102492"/>
                    </a:lnTo>
                    <a:lnTo>
                      <a:pt x="93658" y="109787"/>
                    </a:lnTo>
                    <a:lnTo>
                      <a:pt x="83414" y="115623"/>
                    </a:lnTo>
                    <a:lnTo>
                      <a:pt x="72073" y="118541"/>
                    </a:lnTo>
                    <a:lnTo>
                      <a:pt x="60000" y="120000"/>
                    </a:lnTo>
                    <a:lnTo>
                      <a:pt x="47560" y="118541"/>
                    </a:lnTo>
                    <a:lnTo>
                      <a:pt x="36585" y="115623"/>
                    </a:lnTo>
                    <a:lnTo>
                      <a:pt x="26341" y="109787"/>
                    </a:lnTo>
                    <a:lnTo>
                      <a:pt x="17560" y="102492"/>
                    </a:lnTo>
                    <a:lnTo>
                      <a:pt x="10243" y="93738"/>
                    </a:lnTo>
                    <a:lnTo>
                      <a:pt x="4756" y="83525"/>
                    </a:lnTo>
                    <a:lnTo>
                      <a:pt x="1097" y="72218"/>
                    </a:lnTo>
                    <a:lnTo>
                      <a:pt x="0" y="60182"/>
                    </a:lnTo>
                    <a:lnTo>
                      <a:pt x="1097" y="48145"/>
                    </a:lnTo>
                    <a:lnTo>
                      <a:pt x="4756" y="36838"/>
                    </a:lnTo>
                    <a:lnTo>
                      <a:pt x="10243" y="26626"/>
                    </a:lnTo>
                    <a:lnTo>
                      <a:pt x="17560" y="17872"/>
                    </a:lnTo>
                    <a:lnTo>
                      <a:pt x="26341" y="10577"/>
                    </a:lnTo>
                    <a:lnTo>
                      <a:pt x="36585" y="4741"/>
                    </a:lnTo>
                    <a:lnTo>
                      <a:pt x="47560" y="1823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6" name="Google Shape;946;p80"/>
            <p:cNvSpPr/>
            <p:nvPr/>
          </p:nvSpPr>
          <p:spPr>
            <a:xfrm>
              <a:off x="1059894" y="1378770"/>
              <a:ext cx="564600" cy="919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777" y="9068"/>
                  </a:moveTo>
                  <a:lnTo>
                    <a:pt x="46777" y="54495"/>
                  </a:lnTo>
                  <a:lnTo>
                    <a:pt x="46708" y="54495"/>
                  </a:lnTo>
                  <a:lnTo>
                    <a:pt x="9135" y="114305"/>
                  </a:lnTo>
                  <a:lnTo>
                    <a:pt x="9066" y="114432"/>
                  </a:lnTo>
                  <a:lnTo>
                    <a:pt x="9273" y="114516"/>
                  </a:lnTo>
                  <a:lnTo>
                    <a:pt x="110726" y="114516"/>
                  </a:lnTo>
                  <a:lnTo>
                    <a:pt x="110933" y="114432"/>
                  </a:lnTo>
                  <a:lnTo>
                    <a:pt x="110864" y="114347"/>
                  </a:lnTo>
                  <a:lnTo>
                    <a:pt x="73153" y="54537"/>
                  </a:lnTo>
                  <a:lnTo>
                    <a:pt x="73222" y="54495"/>
                  </a:lnTo>
                  <a:lnTo>
                    <a:pt x="73222" y="9068"/>
                  </a:lnTo>
                  <a:lnTo>
                    <a:pt x="46777" y="9068"/>
                  </a:lnTo>
                  <a:close/>
                  <a:moveTo>
                    <a:pt x="41694" y="0"/>
                  </a:moveTo>
                  <a:lnTo>
                    <a:pt x="78374" y="0"/>
                  </a:lnTo>
                  <a:lnTo>
                    <a:pt x="80022" y="168"/>
                  </a:lnTo>
                  <a:lnTo>
                    <a:pt x="81602" y="590"/>
                  </a:lnTo>
                  <a:lnTo>
                    <a:pt x="82907" y="1181"/>
                  </a:lnTo>
                  <a:lnTo>
                    <a:pt x="83938" y="2024"/>
                  </a:lnTo>
                  <a:lnTo>
                    <a:pt x="84556" y="2952"/>
                  </a:lnTo>
                  <a:lnTo>
                    <a:pt x="84762" y="4007"/>
                  </a:lnTo>
                  <a:lnTo>
                    <a:pt x="84625" y="4934"/>
                  </a:lnTo>
                  <a:lnTo>
                    <a:pt x="84075" y="5820"/>
                  </a:lnTo>
                  <a:lnTo>
                    <a:pt x="83319" y="6537"/>
                  </a:lnTo>
                  <a:lnTo>
                    <a:pt x="82289" y="7170"/>
                  </a:lnTo>
                  <a:lnTo>
                    <a:pt x="82289" y="53652"/>
                  </a:lnTo>
                  <a:lnTo>
                    <a:pt x="119313" y="112365"/>
                  </a:lnTo>
                  <a:lnTo>
                    <a:pt x="119862" y="113546"/>
                  </a:lnTo>
                  <a:lnTo>
                    <a:pt x="120000" y="114643"/>
                  </a:lnTo>
                  <a:lnTo>
                    <a:pt x="119862" y="115697"/>
                  </a:lnTo>
                  <a:lnTo>
                    <a:pt x="119381" y="116710"/>
                  </a:lnTo>
                  <a:lnTo>
                    <a:pt x="118557" y="117680"/>
                  </a:lnTo>
                  <a:lnTo>
                    <a:pt x="117389" y="118481"/>
                  </a:lnTo>
                  <a:lnTo>
                    <a:pt x="116016" y="119114"/>
                  </a:lnTo>
                  <a:lnTo>
                    <a:pt x="114436" y="119662"/>
                  </a:lnTo>
                  <a:lnTo>
                    <a:pt x="112650" y="119915"/>
                  </a:lnTo>
                  <a:lnTo>
                    <a:pt x="110726" y="120000"/>
                  </a:lnTo>
                  <a:lnTo>
                    <a:pt x="9273" y="120000"/>
                  </a:lnTo>
                  <a:lnTo>
                    <a:pt x="7418" y="119915"/>
                  </a:lnTo>
                  <a:lnTo>
                    <a:pt x="5632" y="119662"/>
                  </a:lnTo>
                  <a:lnTo>
                    <a:pt x="3983" y="119114"/>
                  </a:lnTo>
                  <a:lnTo>
                    <a:pt x="2610" y="118481"/>
                  </a:lnTo>
                  <a:lnTo>
                    <a:pt x="1511" y="117680"/>
                  </a:lnTo>
                  <a:lnTo>
                    <a:pt x="686" y="116710"/>
                  </a:lnTo>
                  <a:lnTo>
                    <a:pt x="137" y="115697"/>
                  </a:lnTo>
                  <a:lnTo>
                    <a:pt x="0" y="114643"/>
                  </a:lnTo>
                  <a:lnTo>
                    <a:pt x="137" y="113546"/>
                  </a:lnTo>
                  <a:lnTo>
                    <a:pt x="686" y="112365"/>
                  </a:lnTo>
                  <a:lnTo>
                    <a:pt x="37710" y="53356"/>
                  </a:lnTo>
                  <a:lnTo>
                    <a:pt x="37710" y="7170"/>
                  </a:lnTo>
                  <a:lnTo>
                    <a:pt x="36748" y="6537"/>
                  </a:lnTo>
                  <a:lnTo>
                    <a:pt x="35924" y="5820"/>
                  </a:lnTo>
                  <a:lnTo>
                    <a:pt x="35374" y="4934"/>
                  </a:lnTo>
                  <a:lnTo>
                    <a:pt x="35237" y="4007"/>
                  </a:lnTo>
                  <a:lnTo>
                    <a:pt x="35443" y="2952"/>
                  </a:lnTo>
                  <a:lnTo>
                    <a:pt x="36130" y="2024"/>
                  </a:lnTo>
                  <a:lnTo>
                    <a:pt x="37092" y="1181"/>
                  </a:lnTo>
                  <a:lnTo>
                    <a:pt x="38397" y="590"/>
                  </a:lnTo>
                  <a:lnTo>
                    <a:pt x="39977" y="168"/>
                  </a:lnTo>
                  <a:lnTo>
                    <a:pt x="41694" y="0"/>
                  </a:lnTo>
                  <a:close/>
                </a:path>
              </a:pathLst>
            </a:custGeom>
            <a:solidFill>
              <a:srgbClr val="34A3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7" name="Google Shape;947;p80"/>
            <p:cNvGrpSpPr/>
            <p:nvPr/>
          </p:nvGrpSpPr>
          <p:grpSpPr>
            <a:xfrm>
              <a:off x="1995326" y="1548271"/>
              <a:ext cx="234231" cy="758194"/>
              <a:chOff x="3208338" y="3879850"/>
              <a:chExt cx="574800" cy="1860600"/>
            </a:xfrm>
          </p:grpSpPr>
          <p:sp>
            <p:nvSpPr>
              <p:cNvPr id="948" name="Google Shape;948;p80"/>
              <p:cNvSpPr/>
              <p:nvPr/>
            </p:nvSpPr>
            <p:spPr>
              <a:xfrm>
                <a:off x="3536950" y="4151313"/>
                <a:ext cx="146100" cy="90600"/>
              </a:xfrm>
              <a:prstGeom prst="rect">
                <a:avLst/>
              </a:prstGeom>
              <a:solidFill>
                <a:srgbClr val="4556A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80"/>
              <p:cNvSpPr/>
              <p:nvPr/>
            </p:nvSpPr>
            <p:spPr>
              <a:xfrm>
                <a:off x="3536950" y="4343400"/>
                <a:ext cx="146100" cy="92100"/>
              </a:xfrm>
              <a:prstGeom prst="rect">
                <a:avLst/>
              </a:prstGeom>
              <a:solidFill>
                <a:srgbClr val="4556A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80"/>
              <p:cNvSpPr/>
              <p:nvPr/>
            </p:nvSpPr>
            <p:spPr>
              <a:xfrm>
                <a:off x="3536950" y="4538663"/>
                <a:ext cx="146100" cy="90600"/>
              </a:xfrm>
              <a:prstGeom prst="rect">
                <a:avLst/>
              </a:prstGeom>
              <a:solidFill>
                <a:srgbClr val="4556A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80"/>
              <p:cNvSpPr/>
              <p:nvPr/>
            </p:nvSpPr>
            <p:spPr>
              <a:xfrm>
                <a:off x="3536950" y="4732338"/>
                <a:ext cx="146100" cy="90600"/>
              </a:xfrm>
              <a:prstGeom prst="rect">
                <a:avLst/>
              </a:prstGeom>
              <a:solidFill>
                <a:srgbClr val="4556A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80"/>
              <p:cNvSpPr/>
              <p:nvPr/>
            </p:nvSpPr>
            <p:spPr>
              <a:xfrm>
                <a:off x="3536950" y="4926013"/>
                <a:ext cx="146100" cy="90600"/>
              </a:xfrm>
              <a:prstGeom prst="rect">
                <a:avLst/>
              </a:prstGeom>
              <a:solidFill>
                <a:srgbClr val="4556A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80"/>
              <p:cNvSpPr/>
              <p:nvPr/>
            </p:nvSpPr>
            <p:spPr>
              <a:xfrm>
                <a:off x="3536950" y="5119688"/>
                <a:ext cx="146100" cy="90600"/>
              </a:xfrm>
              <a:prstGeom prst="rect">
                <a:avLst/>
              </a:prstGeom>
              <a:solidFill>
                <a:srgbClr val="4556A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80"/>
              <p:cNvSpPr/>
              <p:nvPr/>
            </p:nvSpPr>
            <p:spPr>
              <a:xfrm>
                <a:off x="3536950" y="5313363"/>
                <a:ext cx="146100" cy="92100"/>
              </a:xfrm>
              <a:prstGeom prst="rect">
                <a:avLst/>
              </a:prstGeom>
              <a:solidFill>
                <a:srgbClr val="4556A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80"/>
              <p:cNvSpPr/>
              <p:nvPr/>
            </p:nvSpPr>
            <p:spPr>
              <a:xfrm>
                <a:off x="3208338" y="3879850"/>
                <a:ext cx="574800" cy="1860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8088" y="10909"/>
                    </a:moveTo>
                    <a:lnTo>
                      <a:pt x="28088" y="103405"/>
                    </a:lnTo>
                    <a:lnTo>
                      <a:pt x="28421" y="105147"/>
                    </a:lnTo>
                    <a:lnTo>
                      <a:pt x="30083" y="106837"/>
                    </a:lnTo>
                    <a:lnTo>
                      <a:pt x="32409" y="108373"/>
                    </a:lnTo>
                    <a:lnTo>
                      <a:pt x="35567" y="109807"/>
                    </a:lnTo>
                    <a:lnTo>
                      <a:pt x="39390" y="110985"/>
                    </a:lnTo>
                    <a:lnTo>
                      <a:pt x="44044" y="111907"/>
                    </a:lnTo>
                    <a:lnTo>
                      <a:pt x="48864" y="112676"/>
                    </a:lnTo>
                    <a:lnTo>
                      <a:pt x="54349" y="113137"/>
                    </a:lnTo>
                    <a:lnTo>
                      <a:pt x="60000" y="113290"/>
                    </a:lnTo>
                    <a:lnTo>
                      <a:pt x="65817" y="113137"/>
                    </a:lnTo>
                    <a:lnTo>
                      <a:pt x="71301" y="112676"/>
                    </a:lnTo>
                    <a:lnTo>
                      <a:pt x="76288" y="111907"/>
                    </a:lnTo>
                    <a:lnTo>
                      <a:pt x="80609" y="110985"/>
                    </a:lnTo>
                    <a:lnTo>
                      <a:pt x="84598" y="109807"/>
                    </a:lnTo>
                    <a:lnTo>
                      <a:pt x="87756" y="108373"/>
                    </a:lnTo>
                    <a:lnTo>
                      <a:pt x="90083" y="106837"/>
                    </a:lnTo>
                    <a:lnTo>
                      <a:pt x="91578" y="105147"/>
                    </a:lnTo>
                    <a:lnTo>
                      <a:pt x="92077" y="103405"/>
                    </a:lnTo>
                    <a:lnTo>
                      <a:pt x="92077" y="10909"/>
                    </a:lnTo>
                    <a:lnTo>
                      <a:pt x="28088" y="10909"/>
                    </a:lnTo>
                    <a:close/>
                    <a:moveTo>
                      <a:pt x="15623" y="0"/>
                    </a:moveTo>
                    <a:lnTo>
                      <a:pt x="104376" y="0"/>
                    </a:lnTo>
                    <a:lnTo>
                      <a:pt x="108531" y="153"/>
                    </a:lnTo>
                    <a:lnTo>
                      <a:pt x="112354" y="665"/>
                    </a:lnTo>
                    <a:lnTo>
                      <a:pt x="115512" y="1382"/>
                    </a:lnTo>
                    <a:lnTo>
                      <a:pt x="117839" y="2355"/>
                    </a:lnTo>
                    <a:lnTo>
                      <a:pt x="119501" y="3533"/>
                    </a:lnTo>
                    <a:lnTo>
                      <a:pt x="120000" y="4814"/>
                    </a:lnTo>
                    <a:lnTo>
                      <a:pt x="119667" y="5941"/>
                    </a:lnTo>
                    <a:lnTo>
                      <a:pt x="118504" y="6965"/>
                    </a:lnTo>
                    <a:lnTo>
                      <a:pt x="116343" y="7836"/>
                    </a:lnTo>
                    <a:lnTo>
                      <a:pt x="113850" y="8655"/>
                    </a:lnTo>
                    <a:lnTo>
                      <a:pt x="113850" y="103405"/>
                    </a:lnTo>
                    <a:lnTo>
                      <a:pt x="113518" y="105659"/>
                    </a:lnTo>
                    <a:lnTo>
                      <a:pt x="112022" y="107810"/>
                    </a:lnTo>
                    <a:lnTo>
                      <a:pt x="109695" y="109910"/>
                    </a:lnTo>
                    <a:lnTo>
                      <a:pt x="106537" y="111805"/>
                    </a:lnTo>
                    <a:lnTo>
                      <a:pt x="102714" y="113546"/>
                    </a:lnTo>
                    <a:lnTo>
                      <a:pt x="98227" y="115134"/>
                    </a:lnTo>
                    <a:lnTo>
                      <a:pt x="93074" y="116517"/>
                    </a:lnTo>
                    <a:lnTo>
                      <a:pt x="87257" y="117797"/>
                    </a:lnTo>
                    <a:lnTo>
                      <a:pt x="80941" y="118719"/>
                    </a:lnTo>
                    <a:lnTo>
                      <a:pt x="74459" y="119385"/>
                    </a:lnTo>
                    <a:lnTo>
                      <a:pt x="67313" y="119846"/>
                    </a:lnTo>
                    <a:lnTo>
                      <a:pt x="60000" y="120000"/>
                    </a:lnTo>
                    <a:lnTo>
                      <a:pt x="52686" y="119846"/>
                    </a:lnTo>
                    <a:lnTo>
                      <a:pt x="45872" y="119385"/>
                    </a:lnTo>
                    <a:lnTo>
                      <a:pt x="39058" y="118719"/>
                    </a:lnTo>
                    <a:lnTo>
                      <a:pt x="32908" y="117797"/>
                    </a:lnTo>
                    <a:lnTo>
                      <a:pt x="27257" y="116517"/>
                    </a:lnTo>
                    <a:lnTo>
                      <a:pt x="22105" y="115134"/>
                    </a:lnTo>
                    <a:lnTo>
                      <a:pt x="17451" y="113546"/>
                    </a:lnTo>
                    <a:lnTo>
                      <a:pt x="13462" y="111805"/>
                    </a:lnTo>
                    <a:lnTo>
                      <a:pt x="10470" y="109910"/>
                    </a:lnTo>
                    <a:lnTo>
                      <a:pt x="8144" y="107810"/>
                    </a:lnTo>
                    <a:lnTo>
                      <a:pt x="6814" y="105659"/>
                    </a:lnTo>
                    <a:lnTo>
                      <a:pt x="6149" y="103405"/>
                    </a:lnTo>
                    <a:lnTo>
                      <a:pt x="6149" y="8655"/>
                    </a:lnTo>
                    <a:lnTo>
                      <a:pt x="3656" y="7836"/>
                    </a:lnTo>
                    <a:lnTo>
                      <a:pt x="1828" y="6965"/>
                    </a:lnTo>
                    <a:lnTo>
                      <a:pt x="498" y="5941"/>
                    </a:lnTo>
                    <a:lnTo>
                      <a:pt x="0" y="4814"/>
                    </a:lnTo>
                    <a:lnTo>
                      <a:pt x="664" y="3533"/>
                    </a:lnTo>
                    <a:lnTo>
                      <a:pt x="2160" y="2355"/>
                    </a:lnTo>
                    <a:lnTo>
                      <a:pt x="4819" y="1382"/>
                    </a:lnTo>
                    <a:lnTo>
                      <a:pt x="7811" y="665"/>
                    </a:lnTo>
                    <a:lnTo>
                      <a:pt x="11634" y="153"/>
                    </a:lnTo>
                    <a:lnTo>
                      <a:pt x="15623" y="0"/>
                    </a:lnTo>
                    <a:close/>
                  </a:path>
                </a:pathLst>
              </a:custGeom>
              <a:solidFill>
                <a:srgbClr val="4556A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1"/>
          <p:cNvSpPr txBox="1">
            <a:spLocks noGrp="1"/>
          </p:cNvSpPr>
          <p:nvPr>
            <p:ph type="title"/>
          </p:nvPr>
        </p:nvSpPr>
        <p:spPr>
          <a:xfrm>
            <a:off x="4304400" y="459575"/>
            <a:ext cx="7582800" cy="6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00"/>
                </a:solidFill>
              </a:rPr>
              <a:t>JavaScript : Texte par défaut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1" name="Google Shape;961;p81"/>
          <p:cNvSpPr txBox="1">
            <a:spLocks noGrp="1"/>
          </p:cNvSpPr>
          <p:nvPr>
            <p:ph type="body" idx="1"/>
          </p:nvPr>
        </p:nvSpPr>
        <p:spPr>
          <a:xfrm>
            <a:off x="685800" y="2016925"/>
            <a:ext cx="11201400" cy="48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</a:rPr>
              <a:t>Dans la page Membre</a:t>
            </a:r>
            <a:endParaRPr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dirty="0">
                <a:solidFill>
                  <a:schemeClr val="dk1"/>
                </a:solidFill>
              </a:rPr>
              <a:t>Une valeur de courriel par défaut </a:t>
            </a:r>
            <a:r>
              <a:rPr lang="fr-FR" dirty="0" err="1">
                <a:solidFill>
                  <a:schemeClr val="dk1"/>
                </a:solidFill>
              </a:rPr>
              <a:t>ele</a:t>
            </a:r>
            <a:r>
              <a:rPr lang="fr-FR" dirty="0">
                <a:solidFill>
                  <a:schemeClr val="dk1"/>
                </a:solidFill>
              </a:rPr>
              <a:t> champe dans le champ pseudonyme </a:t>
            </a:r>
            <a:endParaRPr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dirty="0">
                <a:solidFill>
                  <a:schemeClr val="dk1"/>
                </a:solidFill>
              </a:rPr>
              <a:t>Lorsqu'on clique dedans, </a:t>
            </a:r>
            <a:endParaRPr dirty="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dirty="0">
                <a:solidFill>
                  <a:schemeClr val="dk1"/>
                </a:solidFill>
              </a:rPr>
              <a:t>il disparait si c'est encore le texte par défaut</a:t>
            </a:r>
            <a:endParaRPr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dirty="0">
                <a:solidFill>
                  <a:schemeClr val="dk1"/>
                </a:solidFill>
              </a:rPr>
              <a:t>Lorsqu'on quitte le champ, </a:t>
            </a:r>
            <a:endParaRPr dirty="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dirty="0">
                <a:solidFill>
                  <a:schemeClr val="dk1"/>
                </a:solidFill>
              </a:rPr>
              <a:t>s'il est vide, la valeur par défaut réapparait</a:t>
            </a:r>
            <a:endParaRPr dirty="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dirty="0">
                <a:solidFill>
                  <a:schemeClr val="dk1"/>
                </a:solidFill>
              </a:rPr>
              <a:t>Si l'utilisateur a entré un courriel, on laisse sa valeur !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</a:rPr>
              <a:t>Le champ utilisé pour le courriel </a:t>
            </a:r>
            <a:r>
              <a:rPr lang="fr-FR" dirty="0">
                <a:solidFill>
                  <a:srgbClr val="FF0000"/>
                </a:solidFill>
              </a:rPr>
              <a:t>n'a pas l'attribut </a:t>
            </a:r>
            <a:r>
              <a:rPr lang="fr-FR" dirty="0" err="1">
                <a:solidFill>
                  <a:srgbClr val="FF0000"/>
                </a:solidFill>
              </a:rPr>
              <a:t>placeholder</a:t>
            </a:r>
            <a:r>
              <a:rPr lang="fr-FR" dirty="0">
                <a:solidFill>
                  <a:srgbClr val="FF0000"/>
                </a:solidFill>
              </a:rPr>
              <a:t> du HTML</a:t>
            </a:r>
            <a:r>
              <a:rPr lang="fr-FR" dirty="0">
                <a:solidFill>
                  <a:schemeClr val="dk1"/>
                </a:solidFill>
              </a:rPr>
              <a:t>, on gère le tout nous-même en JavaScript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962" name="Google Shape;962;p81"/>
          <p:cNvSpPr txBox="1"/>
          <p:nvPr/>
        </p:nvSpPr>
        <p:spPr>
          <a:xfrm>
            <a:off x="869850" y="1431625"/>
            <a:ext cx="10465800" cy="585300"/>
          </a:xfrm>
          <a:prstGeom prst="rect">
            <a:avLst/>
          </a:prstGeom>
          <a:solidFill>
            <a:srgbClr val="F1C23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gette"/>
                <a:ea typeface="Courgette"/>
                <a:cs typeface="Courgette"/>
                <a:sym typeface="Courgette"/>
              </a:rPr>
              <a:t>Dans le formulaire de 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gette"/>
                <a:ea typeface="Courgette"/>
                <a:cs typeface="Courgette"/>
                <a:sym typeface="Courgette"/>
              </a:rPr>
              <a:t>conexion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gette"/>
                <a:ea typeface="Courgette"/>
                <a:cs typeface="Courgette"/>
                <a:sym typeface="Courgette"/>
              </a:rPr>
              <a:t> au moment du clic dans le champ courriel :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gette"/>
              <a:ea typeface="Courgette"/>
              <a:cs typeface="Courgette"/>
              <a:sym typeface="Courgett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2"/>
          <p:cNvSpPr txBox="1">
            <a:spLocks noGrp="1"/>
          </p:cNvSpPr>
          <p:nvPr>
            <p:ph type="title"/>
          </p:nvPr>
        </p:nvSpPr>
        <p:spPr>
          <a:xfrm>
            <a:off x="4304400" y="459575"/>
            <a:ext cx="7582800" cy="6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JavaScript : Validation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8" name="Google Shape;968;p82"/>
          <p:cNvSpPr txBox="1">
            <a:spLocks noGrp="1"/>
          </p:cNvSpPr>
          <p:nvPr>
            <p:ph type="body" idx="1"/>
          </p:nvPr>
        </p:nvSpPr>
        <p:spPr>
          <a:xfrm>
            <a:off x="685800" y="2016925"/>
            <a:ext cx="11201400" cy="48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</a:rPr>
              <a:t>Dans la page Contact</a:t>
            </a:r>
            <a:endParaRPr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dirty="0">
                <a:solidFill>
                  <a:schemeClr val="dk1"/>
                </a:solidFill>
              </a:rPr>
              <a:t>Valider le format de l'adresse courriel et s'il n'est pas correct</a:t>
            </a:r>
            <a:endParaRPr dirty="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dirty="0">
                <a:solidFill>
                  <a:schemeClr val="dk1"/>
                </a:solidFill>
              </a:rPr>
              <a:t>Afficher un message d'erreur</a:t>
            </a:r>
            <a:endParaRPr dirty="0">
              <a:solidFill>
                <a:srgbClr val="999999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dirty="0">
                <a:solidFill>
                  <a:schemeClr val="dk1"/>
                </a:solidFill>
              </a:rPr>
              <a:t>Colorer la bordure du champ en rouge </a:t>
            </a:r>
            <a:br>
              <a:rPr lang="fr-FR" dirty="0">
                <a:solidFill>
                  <a:schemeClr val="dk1"/>
                </a:solidFill>
              </a:rPr>
            </a:br>
            <a:r>
              <a:rPr lang="fr-FR" dirty="0">
                <a:solidFill>
                  <a:schemeClr val="dk1"/>
                </a:solidFill>
              </a:rPr>
              <a:t>(et possiblement toute la zone incluant le libellé)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</a:rPr>
              <a:t>La validation doit être plus évoluée que celle par défaut proposée par </a:t>
            </a:r>
            <a:r>
              <a:rPr lang="fr-FR">
                <a:solidFill>
                  <a:schemeClr val="dk1"/>
                </a:solidFill>
              </a:rPr>
              <a:t>le champ </a:t>
            </a:r>
            <a:r>
              <a:rPr lang="fr-FR" dirty="0">
                <a:solidFill>
                  <a:schemeClr val="dk1"/>
                </a:solidFill>
              </a:rPr>
              <a:t>de type 'email' donc on utilise un champ de type '</a:t>
            </a:r>
            <a:r>
              <a:rPr lang="fr-FR" dirty="0" err="1">
                <a:solidFill>
                  <a:schemeClr val="dk1"/>
                </a:solidFill>
              </a:rPr>
              <a:t>text</a:t>
            </a:r>
            <a:r>
              <a:rPr lang="fr-FR" dirty="0">
                <a:solidFill>
                  <a:schemeClr val="dk1"/>
                </a:solidFill>
              </a:rPr>
              <a:t>' avec </a:t>
            </a:r>
            <a:r>
              <a:rPr lang="fr-FR" b="1" dirty="0">
                <a:solidFill>
                  <a:schemeClr val="dk1"/>
                </a:solidFill>
              </a:rPr>
              <a:t>value</a:t>
            </a:r>
            <a:r>
              <a:rPr lang="fr-FR" dirty="0">
                <a:solidFill>
                  <a:schemeClr val="dk1"/>
                </a:solidFill>
              </a:rPr>
              <a:t> (on n'utilise pas le type 'email)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969" name="Google Shape;969;p82"/>
          <p:cNvSpPr txBox="1"/>
          <p:nvPr/>
        </p:nvSpPr>
        <p:spPr>
          <a:xfrm>
            <a:off x="842375" y="1431625"/>
            <a:ext cx="10493100" cy="585300"/>
          </a:xfrm>
          <a:prstGeom prst="rect">
            <a:avLst/>
          </a:prstGeom>
          <a:solidFill>
            <a:srgbClr val="F1C23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gette"/>
                <a:ea typeface="Courgette"/>
                <a:cs typeface="Courgette"/>
                <a:sym typeface="Courgette"/>
              </a:rPr>
              <a:t>Dans le formulaire de contact au moment du submit : 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gette"/>
              <a:ea typeface="Courgette"/>
              <a:cs typeface="Courgette"/>
              <a:sym typeface="Courgett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5"/>
          <p:cNvSpPr txBox="1">
            <a:spLocks noGrp="1"/>
          </p:cNvSpPr>
          <p:nvPr>
            <p:ph type="title"/>
          </p:nvPr>
        </p:nvSpPr>
        <p:spPr>
          <a:xfrm>
            <a:off x="4748500" y="230975"/>
            <a:ext cx="7215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00"/>
                </a:solidFill>
              </a:rPr>
              <a:t>Décompte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51" name="Google Shape;651;p85"/>
          <p:cNvSpPr txBox="1">
            <a:spLocks noGrp="1"/>
          </p:cNvSpPr>
          <p:nvPr>
            <p:ph type="body" idx="1"/>
          </p:nvPr>
        </p:nvSpPr>
        <p:spPr>
          <a:xfrm>
            <a:off x="685800" y="1691025"/>
            <a:ext cx="11277600" cy="51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</a:rPr>
              <a:t>Programmer un JavaScript qui se déclenche après le chargement de toute la page en HTML.  Ce JavaScript va calculer le nombre d'item de votre liste et l'afficher en haut.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</a:rPr>
              <a:t>TECHNIQUE</a:t>
            </a:r>
            <a:endParaRPr dirty="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fr-FR" dirty="0">
                <a:solidFill>
                  <a:srgbClr val="000000"/>
                </a:solidFill>
              </a:rPr>
              <a:t>Le JavaScript utilise les class de vos boites d'item, il faut donc avoir complété la refonte HTML avant de le programmer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</a:rPr>
              <a:t>AFFICHAGE</a:t>
            </a:r>
            <a:endParaRPr dirty="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fr-FR" dirty="0">
                <a:solidFill>
                  <a:srgbClr val="000000"/>
                </a:solidFill>
              </a:rPr>
              <a:t>L'affichage de cette statistique est dans une boîte à cet effet au début de la page</a:t>
            </a:r>
            <a:endParaRPr dirty="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fr-FR" dirty="0">
                <a:solidFill>
                  <a:srgbClr val="000000"/>
                </a:solidFill>
              </a:rPr>
              <a:t>L'affichage comprend un libellé ou titre h3 ou h4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52" name="Google Shape;652;p85"/>
          <p:cNvSpPr txBox="1"/>
          <p:nvPr/>
        </p:nvSpPr>
        <p:spPr>
          <a:xfrm>
            <a:off x="3415275" y="1126825"/>
            <a:ext cx="8529900" cy="585300"/>
          </a:xfrm>
          <a:prstGeom prst="rect">
            <a:avLst/>
          </a:prstGeom>
          <a:solidFill>
            <a:srgbClr val="F1C23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gette"/>
                <a:ea typeface="Courgette"/>
                <a:cs typeface="Courgette"/>
                <a:sym typeface="Courgette"/>
              </a:rPr>
              <a:t>Dans la page Liste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gette"/>
              <a:ea typeface="Courgette"/>
              <a:cs typeface="Courgette"/>
              <a:sym typeface="Courgett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6"/>
          <p:cNvSpPr txBox="1">
            <a:spLocks noGrp="1"/>
          </p:cNvSpPr>
          <p:nvPr>
            <p:ph type="title"/>
          </p:nvPr>
        </p:nvSpPr>
        <p:spPr>
          <a:xfrm>
            <a:off x="4748500" y="230975"/>
            <a:ext cx="7215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00"/>
                </a:solidFill>
              </a:rPr>
              <a:t>Compte à rebours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58" name="Google Shape;658;p86"/>
          <p:cNvSpPr txBox="1">
            <a:spLocks noGrp="1"/>
          </p:cNvSpPr>
          <p:nvPr>
            <p:ph type="body" idx="1"/>
          </p:nvPr>
        </p:nvSpPr>
        <p:spPr>
          <a:xfrm>
            <a:off x="685800" y="1691025"/>
            <a:ext cx="10820400" cy="51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00"/>
                </a:solidFill>
              </a:rPr>
              <a:t>Programmer un compte à rebours qui affiche le nombre de jours, heures, minutes et secondes avant un événement d'importance pour votre site web.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00"/>
                </a:solidFill>
              </a:rPr>
              <a:t>SUJET</a:t>
            </a:r>
            <a:endParaRPr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fr-FR">
                <a:solidFill>
                  <a:srgbClr val="000000"/>
                </a:solidFill>
              </a:rPr>
              <a:t>L'événement et la date sont choisis à votre discrétion, par exemple :</a:t>
            </a:r>
            <a:endParaRPr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fr-FR">
                <a:solidFill>
                  <a:srgbClr val="000000"/>
                </a:solidFill>
              </a:rPr>
              <a:t>un match important</a:t>
            </a:r>
            <a:endParaRPr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fr-FR">
                <a:solidFill>
                  <a:srgbClr val="000000"/>
                </a:solidFill>
              </a:rPr>
              <a:t>la date de sortie d'un nouveau jeu</a:t>
            </a:r>
            <a:endParaRPr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fr-FR">
                <a:solidFill>
                  <a:srgbClr val="000000"/>
                </a:solidFill>
              </a:rPr>
              <a:t>la date d'une réunion importante</a:t>
            </a:r>
            <a:endParaRPr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fr-FR">
                <a:solidFill>
                  <a:srgbClr val="000000"/>
                </a:solidFill>
              </a:rPr>
              <a:t>La date doit être dans le futur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00"/>
                </a:solidFill>
              </a:rPr>
              <a:t>AFFICHAGE</a:t>
            </a:r>
            <a:endParaRPr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fr-FR">
                <a:solidFill>
                  <a:srgbClr val="000000"/>
                </a:solidFill>
              </a:rPr>
              <a:t>L'affichage s'actualise à chaque seconde.</a:t>
            </a:r>
            <a:endParaRPr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fr-FR">
                <a:solidFill>
                  <a:srgbClr val="000000"/>
                </a:solidFill>
              </a:rPr>
              <a:t>L'élément de compte à rebours est mis en évidence d'une manière de votre choix</a:t>
            </a:r>
            <a:endParaRPr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fr-FR">
                <a:solidFill>
                  <a:srgbClr val="000000"/>
                </a:solidFill>
              </a:rPr>
              <a:t>Il est organisé visuellement avec un titre explicatif, des couleurs ou images illustrant le fait que c'est le temps qui s'affiche (affordance)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59" name="Google Shape;659;p86"/>
          <p:cNvSpPr txBox="1"/>
          <p:nvPr/>
        </p:nvSpPr>
        <p:spPr>
          <a:xfrm>
            <a:off x="3415275" y="1126825"/>
            <a:ext cx="8529900" cy="585300"/>
          </a:xfrm>
          <a:prstGeom prst="rect">
            <a:avLst/>
          </a:prstGeom>
          <a:solidFill>
            <a:srgbClr val="F1C23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gette"/>
                <a:ea typeface="Courgette"/>
                <a:cs typeface="Courgette"/>
                <a:sym typeface="Courgette"/>
              </a:rPr>
              <a:t>Dans la page Accueil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gette"/>
              <a:ea typeface="Courgette"/>
              <a:cs typeface="Courgette"/>
              <a:sym typeface="Courgett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37000"/>
          </a:blip>
          <a:stretch>
            <a:fillRect l="-999" r="-999"/>
          </a:stretch>
        </a:blip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fr-FR">
                <a:solidFill>
                  <a:srgbClr val="FF9900"/>
                </a:solidFill>
              </a:rPr>
              <a:t>Déroulement par semaine + </a:t>
            </a:r>
            <a:r>
              <a:rPr lang="fr-FR">
                <a:solidFill>
                  <a:srgbClr val="FF0000"/>
                </a:solidFill>
              </a:rPr>
              <a:t>commit</a:t>
            </a:r>
            <a:r>
              <a:rPr lang="fr-FR">
                <a:solidFill>
                  <a:srgbClr val="FF9900"/>
                </a:solidFill>
              </a:rPr>
              <a:t> minimaux</a:t>
            </a:r>
            <a:endParaRPr sz="3600" b="0" i="0" u="none" strike="noStrike" cap="none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1" name="Google Shape;401;p61"/>
          <p:cNvGrpSpPr/>
          <p:nvPr/>
        </p:nvGrpSpPr>
        <p:grpSpPr>
          <a:xfrm>
            <a:off x="706078" y="1022764"/>
            <a:ext cx="10779843" cy="5732451"/>
            <a:chOff x="1979560" y="1295400"/>
            <a:chExt cx="10776610" cy="4038644"/>
          </a:xfrm>
        </p:grpSpPr>
        <p:grpSp>
          <p:nvGrpSpPr>
            <p:cNvPr id="402" name="Google Shape;402;p61"/>
            <p:cNvGrpSpPr/>
            <p:nvPr/>
          </p:nvGrpSpPr>
          <p:grpSpPr>
            <a:xfrm>
              <a:off x="1979560" y="4229367"/>
              <a:ext cx="10776608" cy="1104677"/>
              <a:chOff x="1461922" y="-1535347"/>
              <a:chExt cx="12062467" cy="1851000"/>
            </a:xfrm>
          </p:grpSpPr>
          <p:sp>
            <p:nvSpPr>
              <p:cNvPr id="403" name="Google Shape;403;p61"/>
              <p:cNvSpPr/>
              <p:nvPr/>
            </p:nvSpPr>
            <p:spPr>
              <a:xfrm>
                <a:off x="2489189" y="-1535340"/>
                <a:ext cx="11035200" cy="1413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61"/>
              <p:cNvSpPr/>
              <p:nvPr/>
            </p:nvSpPr>
            <p:spPr>
              <a:xfrm>
                <a:off x="2489200" y="-1535347"/>
                <a:ext cx="757200" cy="1851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28507"/>
                    </a:lnTo>
                    <a:lnTo>
                      <a:pt x="120000" y="120000"/>
                    </a:lnTo>
                    <a:lnTo>
                      <a:pt x="0" y="91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AED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61"/>
              <p:cNvSpPr/>
              <p:nvPr/>
            </p:nvSpPr>
            <p:spPr>
              <a:xfrm>
                <a:off x="1461922" y="-1095608"/>
                <a:ext cx="1784400" cy="1411200"/>
              </a:xfrm>
              <a:prstGeom prst="rect">
                <a:avLst/>
              </a:prstGeom>
              <a:solidFill>
                <a:srgbClr val="2659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61"/>
            <p:cNvGrpSpPr/>
            <p:nvPr/>
          </p:nvGrpSpPr>
          <p:grpSpPr>
            <a:xfrm>
              <a:off x="1979560" y="3219584"/>
              <a:ext cx="10776608" cy="1104677"/>
              <a:chOff x="1461922" y="-3175"/>
              <a:chExt cx="12062467" cy="1851000"/>
            </a:xfrm>
          </p:grpSpPr>
          <p:sp>
            <p:nvSpPr>
              <p:cNvPr id="407" name="Google Shape;407;p61"/>
              <p:cNvSpPr/>
              <p:nvPr/>
            </p:nvSpPr>
            <p:spPr>
              <a:xfrm>
                <a:off x="2489189" y="-3172"/>
                <a:ext cx="11035200" cy="1413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61"/>
              <p:cNvSpPr/>
              <p:nvPr/>
            </p:nvSpPr>
            <p:spPr>
              <a:xfrm>
                <a:off x="2489200" y="-3175"/>
                <a:ext cx="757200" cy="1851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28507"/>
                    </a:lnTo>
                    <a:lnTo>
                      <a:pt x="120000" y="120000"/>
                    </a:lnTo>
                    <a:lnTo>
                      <a:pt x="0" y="91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D59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61"/>
              <p:cNvSpPr/>
              <p:nvPr/>
            </p:nvSpPr>
            <p:spPr>
              <a:xfrm>
                <a:off x="1461922" y="436564"/>
                <a:ext cx="1784400" cy="1411200"/>
              </a:xfrm>
              <a:prstGeom prst="rect">
                <a:avLst/>
              </a:prstGeom>
              <a:solidFill>
                <a:srgbClr val="7692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0" name="Google Shape;410;p61"/>
            <p:cNvGrpSpPr/>
            <p:nvPr/>
          </p:nvGrpSpPr>
          <p:grpSpPr>
            <a:xfrm>
              <a:off x="1979560" y="2257492"/>
              <a:ext cx="10776610" cy="1104677"/>
              <a:chOff x="1461922" y="-3175"/>
              <a:chExt cx="12062467" cy="1851000"/>
            </a:xfrm>
          </p:grpSpPr>
          <p:sp>
            <p:nvSpPr>
              <p:cNvPr id="411" name="Google Shape;411;p61"/>
              <p:cNvSpPr/>
              <p:nvPr/>
            </p:nvSpPr>
            <p:spPr>
              <a:xfrm>
                <a:off x="2489189" y="-3173"/>
                <a:ext cx="11035200" cy="1413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61"/>
              <p:cNvSpPr/>
              <p:nvPr/>
            </p:nvSpPr>
            <p:spPr>
              <a:xfrm>
                <a:off x="2489200" y="-3175"/>
                <a:ext cx="757200" cy="1851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28507"/>
                    </a:lnTo>
                    <a:lnTo>
                      <a:pt x="120000" y="120000"/>
                    </a:lnTo>
                    <a:lnTo>
                      <a:pt x="0" y="91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59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61"/>
              <p:cNvSpPr/>
              <p:nvPr/>
            </p:nvSpPr>
            <p:spPr>
              <a:xfrm>
                <a:off x="1461922" y="436564"/>
                <a:ext cx="1784400" cy="1411200"/>
              </a:xfrm>
              <a:prstGeom prst="rect">
                <a:avLst/>
              </a:prstGeom>
              <a:solidFill>
                <a:srgbClr val="9537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4" name="Google Shape;414;p61"/>
            <p:cNvGrpSpPr/>
            <p:nvPr/>
          </p:nvGrpSpPr>
          <p:grpSpPr>
            <a:xfrm>
              <a:off x="1979560" y="1295400"/>
              <a:ext cx="10776608" cy="1104677"/>
              <a:chOff x="1461922" y="-3175"/>
              <a:chExt cx="12062467" cy="1851000"/>
            </a:xfrm>
          </p:grpSpPr>
          <p:sp>
            <p:nvSpPr>
              <p:cNvPr id="415" name="Google Shape;415;p61"/>
              <p:cNvSpPr/>
              <p:nvPr/>
            </p:nvSpPr>
            <p:spPr>
              <a:xfrm>
                <a:off x="2489189" y="-3175"/>
                <a:ext cx="11035200" cy="1413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61"/>
              <p:cNvSpPr/>
              <p:nvPr/>
            </p:nvSpPr>
            <p:spPr>
              <a:xfrm>
                <a:off x="2489200" y="-3175"/>
                <a:ext cx="757200" cy="1851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28507"/>
                    </a:lnTo>
                    <a:lnTo>
                      <a:pt x="120000" y="120000"/>
                    </a:lnTo>
                    <a:lnTo>
                      <a:pt x="0" y="91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45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61"/>
              <p:cNvSpPr/>
              <p:nvPr/>
            </p:nvSpPr>
            <p:spPr>
              <a:xfrm>
                <a:off x="1461922" y="436564"/>
                <a:ext cx="1784400" cy="1411200"/>
              </a:xfrm>
              <a:prstGeom prst="rect">
                <a:avLst/>
              </a:prstGeom>
              <a:solidFill>
                <a:srgbClr val="B084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8" name="Google Shape;418;p61"/>
          <p:cNvSpPr txBox="1"/>
          <p:nvPr/>
        </p:nvSpPr>
        <p:spPr>
          <a:xfrm>
            <a:off x="1252909" y="1483162"/>
            <a:ext cx="6978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1"/>
          <p:cNvSpPr txBox="1"/>
          <p:nvPr/>
        </p:nvSpPr>
        <p:spPr>
          <a:xfrm>
            <a:off x="1252909" y="2867579"/>
            <a:ext cx="6978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fr-FR" sz="3600" b="1">
                <a:solidFill>
                  <a:schemeClr val="lt1"/>
                </a:solidFill>
              </a:rPr>
              <a:t>2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1"/>
          <p:cNvSpPr txBox="1"/>
          <p:nvPr/>
        </p:nvSpPr>
        <p:spPr>
          <a:xfrm>
            <a:off x="1252909" y="4230363"/>
            <a:ext cx="6978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fr-FR" sz="3600" b="1">
                <a:solidFill>
                  <a:schemeClr val="lt1"/>
                </a:solidFill>
              </a:rPr>
              <a:t>3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1"/>
          <p:cNvSpPr txBox="1"/>
          <p:nvPr/>
        </p:nvSpPr>
        <p:spPr>
          <a:xfrm>
            <a:off x="1252909" y="5593148"/>
            <a:ext cx="6978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fr-FR" sz="3600" b="1">
                <a:solidFill>
                  <a:schemeClr val="lt1"/>
                </a:solidFill>
              </a:rPr>
              <a:t>4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61"/>
          <p:cNvSpPr txBox="1"/>
          <p:nvPr/>
        </p:nvSpPr>
        <p:spPr>
          <a:xfrm>
            <a:off x="6139900" y="6434050"/>
            <a:ext cx="5442600" cy="283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fr-FR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**** 1 release GIT appelé LIVRAISON_2 à la fin de tout ***</a:t>
            </a:r>
            <a:endParaRPr sz="1500" b="1">
              <a:solidFill>
                <a:srgbClr val="FFFFFF"/>
              </a:solidFill>
            </a:endParaRPr>
          </a:p>
        </p:txBody>
      </p:sp>
      <p:sp>
        <p:nvSpPr>
          <p:cNvPr id="43" name="Google Shape;436;p61">
            <a:extLst>
              <a:ext uri="{FF2B5EF4-FFF2-40B4-BE49-F238E27FC236}">
                <a16:creationId xmlns:a16="http://schemas.microsoft.com/office/drawing/2014/main" id="{377AE636-2E3C-4A8A-890B-F0FE44F325AB}"/>
              </a:ext>
            </a:extLst>
          </p:cNvPr>
          <p:cNvSpPr txBox="1"/>
          <p:nvPr/>
        </p:nvSpPr>
        <p:spPr>
          <a:xfrm>
            <a:off x="2409811" y="5329978"/>
            <a:ext cx="15357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lt1"/>
                </a:solidFill>
              </a:rPr>
              <a:t>REFONTE</a:t>
            </a:r>
            <a:endParaRPr sz="15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lt1"/>
                </a:solidFill>
              </a:rPr>
              <a:t>PAGE</a:t>
            </a:r>
            <a:endParaRPr sz="15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lt1"/>
                </a:solidFill>
              </a:rPr>
              <a:t>ACCUEIL</a:t>
            </a:r>
            <a:endParaRPr sz="15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500" b="1" dirty="0">
              <a:solidFill>
                <a:schemeClr val="lt1"/>
              </a:solidFill>
            </a:endParaRPr>
          </a:p>
        </p:txBody>
      </p:sp>
      <p:sp>
        <p:nvSpPr>
          <p:cNvPr id="53" name="Google Shape;427;p61">
            <a:extLst>
              <a:ext uri="{FF2B5EF4-FFF2-40B4-BE49-F238E27FC236}">
                <a16:creationId xmlns:a16="http://schemas.microsoft.com/office/drawing/2014/main" id="{F89477F9-5809-40DC-AA4F-216DB9E63C55}"/>
              </a:ext>
            </a:extLst>
          </p:cNvPr>
          <p:cNvSpPr/>
          <p:nvPr/>
        </p:nvSpPr>
        <p:spPr>
          <a:xfrm>
            <a:off x="4005830" y="5400268"/>
            <a:ext cx="784500" cy="74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271" y="17760"/>
                </a:moveTo>
                <a:lnTo>
                  <a:pt x="40930" y="18069"/>
                </a:lnTo>
                <a:lnTo>
                  <a:pt x="36899" y="18996"/>
                </a:lnTo>
                <a:lnTo>
                  <a:pt x="32868" y="20694"/>
                </a:lnTo>
                <a:lnTo>
                  <a:pt x="29147" y="23011"/>
                </a:lnTo>
                <a:lnTo>
                  <a:pt x="25736" y="25791"/>
                </a:lnTo>
                <a:lnTo>
                  <a:pt x="22790" y="29189"/>
                </a:lnTo>
                <a:lnTo>
                  <a:pt x="20465" y="32895"/>
                </a:lnTo>
                <a:lnTo>
                  <a:pt x="18759" y="36911"/>
                </a:lnTo>
                <a:lnTo>
                  <a:pt x="17829" y="41081"/>
                </a:lnTo>
                <a:lnTo>
                  <a:pt x="17674" y="45250"/>
                </a:lnTo>
                <a:lnTo>
                  <a:pt x="17829" y="49575"/>
                </a:lnTo>
                <a:lnTo>
                  <a:pt x="18759" y="53590"/>
                </a:lnTo>
                <a:lnTo>
                  <a:pt x="20465" y="57760"/>
                </a:lnTo>
                <a:lnTo>
                  <a:pt x="22790" y="61467"/>
                </a:lnTo>
                <a:lnTo>
                  <a:pt x="25736" y="64864"/>
                </a:lnTo>
                <a:lnTo>
                  <a:pt x="29147" y="67644"/>
                </a:lnTo>
                <a:lnTo>
                  <a:pt x="32868" y="69961"/>
                </a:lnTo>
                <a:lnTo>
                  <a:pt x="36899" y="71660"/>
                </a:lnTo>
                <a:lnTo>
                  <a:pt x="40930" y="72586"/>
                </a:lnTo>
                <a:lnTo>
                  <a:pt x="45271" y="72895"/>
                </a:lnTo>
                <a:lnTo>
                  <a:pt x="49612" y="72586"/>
                </a:lnTo>
                <a:lnTo>
                  <a:pt x="53643" y="71660"/>
                </a:lnTo>
                <a:lnTo>
                  <a:pt x="57674" y="69961"/>
                </a:lnTo>
                <a:lnTo>
                  <a:pt x="61395" y="67644"/>
                </a:lnTo>
                <a:lnTo>
                  <a:pt x="64806" y="64864"/>
                </a:lnTo>
                <a:lnTo>
                  <a:pt x="67751" y="61467"/>
                </a:lnTo>
                <a:lnTo>
                  <a:pt x="70077" y="57760"/>
                </a:lnTo>
                <a:lnTo>
                  <a:pt x="71627" y="53590"/>
                </a:lnTo>
                <a:lnTo>
                  <a:pt x="72713" y="49575"/>
                </a:lnTo>
                <a:lnTo>
                  <a:pt x="72868" y="45250"/>
                </a:lnTo>
                <a:lnTo>
                  <a:pt x="72713" y="41081"/>
                </a:lnTo>
                <a:lnTo>
                  <a:pt x="71627" y="36911"/>
                </a:lnTo>
                <a:lnTo>
                  <a:pt x="70077" y="32895"/>
                </a:lnTo>
                <a:lnTo>
                  <a:pt x="67751" y="29189"/>
                </a:lnTo>
                <a:lnTo>
                  <a:pt x="64806" y="25791"/>
                </a:lnTo>
                <a:lnTo>
                  <a:pt x="61395" y="23011"/>
                </a:lnTo>
                <a:lnTo>
                  <a:pt x="57674" y="20694"/>
                </a:lnTo>
                <a:lnTo>
                  <a:pt x="53643" y="18996"/>
                </a:lnTo>
                <a:lnTo>
                  <a:pt x="49612" y="18069"/>
                </a:lnTo>
                <a:lnTo>
                  <a:pt x="45271" y="17760"/>
                </a:lnTo>
                <a:close/>
                <a:moveTo>
                  <a:pt x="42635" y="0"/>
                </a:moveTo>
                <a:lnTo>
                  <a:pt x="47906" y="0"/>
                </a:lnTo>
                <a:lnTo>
                  <a:pt x="53333" y="772"/>
                </a:lnTo>
                <a:lnTo>
                  <a:pt x="58604" y="2007"/>
                </a:lnTo>
                <a:lnTo>
                  <a:pt x="63565" y="3861"/>
                </a:lnTo>
                <a:lnTo>
                  <a:pt x="68527" y="6332"/>
                </a:lnTo>
                <a:lnTo>
                  <a:pt x="73178" y="9420"/>
                </a:lnTo>
                <a:lnTo>
                  <a:pt x="77364" y="13281"/>
                </a:lnTo>
                <a:lnTo>
                  <a:pt x="81085" y="17297"/>
                </a:lnTo>
                <a:lnTo>
                  <a:pt x="84341" y="21776"/>
                </a:lnTo>
                <a:lnTo>
                  <a:pt x="86666" y="26409"/>
                </a:lnTo>
                <a:lnTo>
                  <a:pt x="88682" y="31351"/>
                </a:lnTo>
                <a:lnTo>
                  <a:pt x="89922" y="36602"/>
                </a:lnTo>
                <a:lnTo>
                  <a:pt x="90697" y="41698"/>
                </a:lnTo>
                <a:lnTo>
                  <a:pt x="90697" y="46949"/>
                </a:lnTo>
                <a:lnTo>
                  <a:pt x="90232" y="52046"/>
                </a:lnTo>
                <a:lnTo>
                  <a:pt x="89147" y="57142"/>
                </a:lnTo>
                <a:lnTo>
                  <a:pt x="87596" y="62239"/>
                </a:lnTo>
                <a:lnTo>
                  <a:pt x="85271" y="67027"/>
                </a:lnTo>
                <a:lnTo>
                  <a:pt x="120000" y="101930"/>
                </a:lnTo>
                <a:lnTo>
                  <a:pt x="101860" y="119999"/>
                </a:lnTo>
                <a:lnTo>
                  <a:pt x="67131" y="85096"/>
                </a:lnTo>
                <a:lnTo>
                  <a:pt x="62325" y="87413"/>
                </a:lnTo>
                <a:lnTo>
                  <a:pt x="57209" y="89111"/>
                </a:lnTo>
                <a:lnTo>
                  <a:pt x="52093" y="90193"/>
                </a:lnTo>
                <a:lnTo>
                  <a:pt x="46976" y="90656"/>
                </a:lnTo>
                <a:lnTo>
                  <a:pt x="41705" y="90656"/>
                </a:lnTo>
                <a:lnTo>
                  <a:pt x="36434" y="89729"/>
                </a:lnTo>
                <a:lnTo>
                  <a:pt x="31472" y="88494"/>
                </a:lnTo>
                <a:lnTo>
                  <a:pt x="26511" y="86640"/>
                </a:lnTo>
                <a:lnTo>
                  <a:pt x="21705" y="84169"/>
                </a:lnTo>
                <a:lnTo>
                  <a:pt x="17209" y="81081"/>
                </a:lnTo>
                <a:lnTo>
                  <a:pt x="13023" y="77374"/>
                </a:lnTo>
                <a:lnTo>
                  <a:pt x="9457" y="73050"/>
                </a:lnTo>
                <a:lnTo>
                  <a:pt x="6201" y="68416"/>
                </a:lnTo>
                <a:lnTo>
                  <a:pt x="3720" y="63783"/>
                </a:lnTo>
                <a:lnTo>
                  <a:pt x="1860" y="58532"/>
                </a:lnTo>
                <a:lnTo>
                  <a:pt x="465" y="53281"/>
                </a:lnTo>
                <a:lnTo>
                  <a:pt x="0" y="48030"/>
                </a:lnTo>
                <a:lnTo>
                  <a:pt x="0" y="42779"/>
                </a:lnTo>
                <a:lnTo>
                  <a:pt x="465" y="37374"/>
                </a:lnTo>
                <a:lnTo>
                  <a:pt x="1860" y="32123"/>
                </a:lnTo>
                <a:lnTo>
                  <a:pt x="3720" y="27027"/>
                </a:lnTo>
                <a:lnTo>
                  <a:pt x="6201" y="22084"/>
                </a:lnTo>
                <a:lnTo>
                  <a:pt x="9457" y="17451"/>
                </a:lnTo>
                <a:lnTo>
                  <a:pt x="13023" y="13281"/>
                </a:lnTo>
                <a:lnTo>
                  <a:pt x="17364" y="9420"/>
                </a:lnTo>
                <a:lnTo>
                  <a:pt x="22015" y="6332"/>
                </a:lnTo>
                <a:lnTo>
                  <a:pt x="26821" y="3861"/>
                </a:lnTo>
                <a:lnTo>
                  <a:pt x="31937" y="2007"/>
                </a:lnTo>
                <a:lnTo>
                  <a:pt x="37209" y="772"/>
                </a:lnTo>
                <a:lnTo>
                  <a:pt x="426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441;p61">
            <a:extLst>
              <a:ext uri="{FF2B5EF4-FFF2-40B4-BE49-F238E27FC236}">
                <a16:creationId xmlns:a16="http://schemas.microsoft.com/office/drawing/2014/main" id="{544584D1-6337-4440-8A74-13A6F61C4B46}"/>
              </a:ext>
            </a:extLst>
          </p:cNvPr>
          <p:cNvSpPr txBox="1"/>
          <p:nvPr/>
        </p:nvSpPr>
        <p:spPr>
          <a:xfrm>
            <a:off x="4675438" y="5246305"/>
            <a:ext cx="31257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-FR" sz="1800" b="1" dirty="0">
                <a:solidFill>
                  <a:schemeClr val="lt1"/>
                </a:solidFill>
              </a:rPr>
              <a:t>maquette png</a:t>
            </a:r>
            <a:endParaRPr sz="1800" b="1" dirty="0">
              <a:solidFill>
                <a:schemeClr val="lt1"/>
              </a:solidFill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-FR" sz="1800" b="1" dirty="0">
                <a:solidFill>
                  <a:schemeClr val="lt1"/>
                </a:solidFill>
              </a:rPr>
              <a:t>code HTML + CSS</a:t>
            </a:r>
            <a:endParaRPr sz="1800" b="1" dirty="0">
              <a:solidFill>
                <a:schemeClr val="lt1"/>
              </a:solidFill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-FR" sz="1800" b="1" dirty="0">
                <a:solidFill>
                  <a:schemeClr val="lt1"/>
                </a:solidFill>
              </a:rPr>
              <a:t>JS compte à rebours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55" name="Google Shape;442;p61">
            <a:extLst>
              <a:ext uri="{FF2B5EF4-FFF2-40B4-BE49-F238E27FC236}">
                <a16:creationId xmlns:a16="http://schemas.microsoft.com/office/drawing/2014/main" id="{C92C8D22-4084-4EA8-9CA4-ECDFE2B85DAD}"/>
              </a:ext>
            </a:extLst>
          </p:cNvPr>
          <p:cNvSpPr txBox="1"/>
          <p:nvPr/>
        </p:nvSpPr>
        <p:spPr>
          <a:xfrm>
            <a:off x="7649181" y="5246305"/>
            <a:ext cx="3727597" cy="959700"/>
          </a:xfrm>
          <a:prstGeom prst="rect">
            <a:avLst/>
          </a:prstGeom>
          <a:solidFill>
            <a:srgbClr val="FFFFFF">
              <a:alpha val="3692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>
              <a:buClr>
                <a:srgbClr val="FFFFFF"/>
              </a:buClr>
              <a:buSzPts val="1800"/>
              <a:buChar char="●"/>
            </a:pPr>
            <a:r>
              <a:rPr lang="fr-FR" sz="1800" b="1" dirty="0">
                <a:solidFill>
                  <a:srgbClr val="FFFFFF"/>
                </a:solidFill>
              </a:rPr>
              <a:t>id sur chaque boîte</a:t>
            </a:r>
          </a:p>
          <a:p>
            <a:pPr marL="457200" lvl="0" indent="-342900">
              <a:buClr>
                <a:srgbClr val="FFFFFF"/>
              </a:buClr>
              <a:buSzPts val="1800"/>
              <a:buChar char="●"/>
            </a:pPr>
            <a:r>
              <a:rPr lang="fr-FR" sz="1800" b="1" dirty="0">
                <a:solidFill>
                  <a:srgbClr val="FFFFFF"/>
                </a:solidFill>
              </a:rPr>
              <a:t>invites à l'action, gestalt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12" name="Google Shape;426;p61">
            <a:extLst>
              <a:ext uri="{FF2B5EF4-FFF2-40B4-BE49-F238E27FC236}">
                <a16:creationId xmlns:a16="http://schemas.microsoft.com/office/drawing/2014/main" id="{55465FB3-3E86-04D1-1948-415ABB393096}"/>
              </a:ext>
            </a:extLst>
          </p:cNvPr>
          <p:cNvSpPr/>
          <p:nvPr/>
        </p:nvSpPr>
        <p:spPr>
          <a:xfrm>
            <a:off x="3992860" y="2576658"/>
            <a:ext cx="830400" cy="78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5353" y="23516"/>
                </a:moveTo>
                <a:lnTo>
                  <a:pt x="50505" y="24456"/>
                </a:lnTo>
                <a:lnTo>
                  <a:pt x="45925" y="26069"/>
                </a:lnTo>
                <a:lnTo>
                  <a:pt x="41616" y="28219"/>
                </a:lnTo>
                <a:lnTo>
                  <a:pt x="37710" y="30907"/>
                </a:lnTo>
                <a:lnTo>
                  <a:pt x="34208" y="33997"/>
                </a:lnTo>
                <a:lnTo>
                  <a:pt x="31111" y="37625"/>
                </a:lnTo>
                <a:lnTo>
                  <a:pt x="28417" y="41522"/>
                </a:lnTo>
                <a:lnTo>
                  <a:pt x="26397" y="45957"/>
                </a:lnTo>
                <a:lnTo>
                  <a:pt x="24781" y="50391"/>
                </a:lnTo>
                <a:lnTo>
                  <a:pt x="23838" y="55229"/>
                </a:lnTo>
                <a:lnTo>
                  <a:pt x="27744" y="55229"/>
                </a:lnTo>
                <a:lnTo>
                  <a:pt x="29360" y="55498"/>
                </a:lnTo>
                <a:lnTo>
                  <a:pt x="30572" y="56170"/>
                </a:lnTo>
                <a:lnTo>
                  <a:pt x="31515" y="57110"/>
                </a:lnTo>
                <a:lnTo>
                  <a:pt x="32323" y="58454"/>
                </a:lnTo>
                <a:lnTo>
                  <a:pt x="32457" y="59932"/>
                </a:lnTo>
                <a:lnTo>
                  <a:pt x="32323" y="61410"/>
                </a:lnTo>
                <a:lnTo>
                  <a:pt x="31515" y="62754"/>
                </a:lnTo>
                <a:lnTo>
                  <a:pt x="30572" y="63695"/>
                </a:lnTo>
                <a:lnTo>
                  <a:pt x="29360" y="64367"/>
                </a:lnTo>
                <a:lnTo>
                  <a:pt x="27744" y="64636"/>
                </a:lnTo>
                <a:lnTo>
                  <a:pt x="23838" y="64636"/>
                </a:lnTo>
                <a:lnTo>
                  <a:pt x="24781" y="69339"/>
                </a:lnTo>
                <a:lnTo>
                  <a:pt x="26397" y="74042"/>
                </a:lnTo>
                <a:lnTo>
                  <a:pt x="28552" y="78342"/>
                </a:lnTo>
                <a:lnTo>
                  <a:pt x="31111" y="82239"/>
                </a:lnTo>
                <a:lnTo>
                  <a:pt x="34343" y="85733"/>
                </a:lnTo>
                <a:lnTo>
                  <a:pt x="37710" y="88824"/>
                </a:lnTo>
                <a:lnTo>
                  <a:pt x="41616" y="91511"/>
                </a:lnTo>
                <a:lnTo>
                  <a:pt x="45925" y="93661"/>
                </a:lnTo>
                <a:lnTo>
                  <a:pt x="50505" y="95139"/>
                </a:lnTo>
                <a:lnTo>
                  <a:pt x="55353" y="96080"/>
                </a:lnTo>
                <a:lnTo>
                  <a:pt x="55353" y="92049"/>
                </a:lnTo>
                <a:lnTo>
                  <a:pt x="55622" y="90302"/>
                </a:lnTo>
                <a:lnTo>
                  <a:pt x="56700" y="88824"/>
                </a:lnTo>
                <a:lnTo>
                  <a:pt x="58181" y="87749"/>
                </a:lnTo>
                <a:lnTo>
                  <a:pt x="59932" y="87480"/>
                </a:lnTo>
                <a:lnTo>
                  <a:pt x="61414" y="87614"/>
                </a:lnTo>
                <a:lnTo>
                  <a:pt x="62760" y="88421"/>
                </a:lnTo>
                <a:lnTo>
                  <a:pt x="63703" y="89361"/>
                </a:lnTo>
                <a:lnTo>
                  <a:pt x="64511" y="90705"/>
                </a:lnTo>
                <a:lnTo>
                  <a:pt x="64646" y="92049"/>
                </a:lnTo>
                <a:lnTo>
                  <a:pt x="64646" y="96215"/>
                </a:lnTo>
                <a:lnTo>
                  <a:pt x="69494" y="95274"/>
                </a:lnTo>
                <a:lnTo>
                  <a:pt x="74208" y="93661"/>
                </a:lnTo>
                <a:lnTo>
                  <a:pt x="78383" y="91646"/>
                </a:lnTo>
                <a:lnTo>
                  <a:pt x="82424" y="88958"/>
                </a:lnTo>
                <a:lnTo>
                  <a:pt x="85925" y="85867"/>
                </a:lnTo>
                <a:lnTo>
                  <a:pt x="89158" y="82374"/>
                </a:lnTo>
                <a:lnTo>
                  <a:pt x="91717" y="78477"/>
                </a:lnTo>
                <a:lnTo>
                  <a:pt x="94006" y="74042"/>
                </a:lnTo>
                <a:lnTo>
                  <a:pt x="95488" y="69473"/>
                </a:lnTo>
                <a:lnTo>
                  <a:pt x="96430" y="64636"/>
                </a:lnTo>
                <a:lnTo>
                  <a:pt x="92121" y="64636"/>
                </a:lnTo>
                <a:lnTo>
                  <a:pt x="90505" y="64367"/>
                </a:lnTo>
                <a:lnTo>
                  <a:pt x="89427" y="63695"/>
                </a:lnTo>
                <a:lnTo>
                  <a:pt x="88350" y="62754"/>
                </a:lnTo>
                <a:lnTo>
                  <a:pt x="87676" y="61410"/>
                </a:lnTo>
                <a:lnTo>
                  <a:pt x="87407" y="59932"/>
                </a:lnTo>
                <a:lnTo>
                  <a:pt x="87676" y="58454"/>
                </a:lnTo>
                <a:lnTo>
                  <a:pt x="88350" y="57110"/>
                </a:lnTo>
                <a:lnTo>
                  <a:pt x="89427" y="56170"/>
                </a:lnTo>
                <a:lnTo>
                  <a:pt x="90505" y="55498"/>
                </a:lnTo>
                <a:lnTo>
                  <a:pt x="92121" y="55229"/>
                </a:lnTo>
                <a:lnTo>
                  <a:pt x="96565" y="55229"/>
                </a:lnTo>
                <a:lnTo>
                  <a:pt x="95622" y="50391"/>
                </a:lnTo>
                <a:lnTo>
                  <a:pt x="94141" y="45823"/>
                </a:lnTo>
                <a:lnTo>
                  <a:pt x="91851" y="41522"/>
                </a:lnTo>
                <a:lnTo>
                  <a:pt x="89292" y="37491"/>
                </a:lnTo>
                <a:lnTo>
                  <a:pt x="86060" y="33863"/>
                </a:lnTo>
                <a:lnTo>
                  <a:pt x="82424" y="30772"/>
                </a:lnTo>
                <a:lnTo>
                  <a:pt x="78383" y="28085"/>
                </a:lnTo>
                <a:lnTo>
                  <a:pt x="74208" y="25935"/>
                </a:lnTo>
                <a:lnTo>
                  <a:pt x="69494" y="24456"/>
                </a:lnTo>
                <a:lnTo>
                  <a:pt x="64646" y="23516"/>
                </a:lnTo>
                <a:lnTo>
                  <a:pt x="64646" y="27816"/>
                </a:lnTo>
                <a:lnTo>
                  <a:pt x="64511" y="29294"/>
                </a:lnTo>
                <a:lnTo>
                  <a:pt x="63703" y="30638"/>
                </a:lnTo>
                <a:lnTo>
                  <a:pt x="62760" y="31578"/>
                </a:lnTo>
                <a:lnTo>
                  <a:pt x="61414" y="32250"/>
                </a:lnTo>
                <a:lnTo>
                  <a:pt x="59932" y="32519"/>
                </a:lnTo>
                <a:lnTo>
                  <a:pt x="58181" y="32116"/>
                </a:lnTo>
                <a:lnTo>
                  <a:pt x="56700" y="31041"/>
                </a:lnTo>
                <a:lnTo>
                  <a:pt x="55622" y="29697"/>
                </a:lnTo>
                <a:lnTo>
                  <a:pt x="55353" y="27816"/>
                </a:lnTo>
                <a:lnTo>
                  <a:pt x="55353" y="23516"/>
                </a:lnTo>
                <a:close/>
                <a:moveTo>
                  <a:pt x="59932" y="0"/>
                </a:moveTo>
                <a:lnTo>
                  <a:pt x="61414" y="268"/>
                </a:lnTo>
                <a:lnTo>
                  <a:pt x="62760" y="806"/>
                </a:lnTo>
                <a:lnTo>
                  <a:pt x="63703" y="1881"/>
                </a:lnTo>
                <a:lnTo>
                  <a:pt x="64511" y="3090"/>
                </a:lnTo>
                <a:lnTo>
                  <a:pt x="64646" y="4568"/>
                </a:lnTo>
                <a:lnTo>
                  <a:pt x="64646" y="9675"/>
                </a:lnTo>
                <a:lnTo>
                  <a:pt x="70572" y="10481"/>
                </a:lnTo>
                <a:lnTo>
                  <a:pt x="76363" y="12228"/>
                </a:lnTo>
                <a:lnTo>
                  <a:pt x="81616" y="14378"/>
                </a:lnTo>
                <a:lnTo>
                  <a:pt x="86734" y="17066"/>
                </a:lnTo>
                <a:lnTo>
                  <a:pt x="91447" y="20425"/>
                </a:lnTo>
                <a:lnTo>
                  <a:pt x="95622" y="24188"/>
                </a:lnTo>
                <a:lnTo>
                  <a:pt x="99528" y="28488"/>
                </a:lnTo>
                <a:lnTo>
                  <a:pt x="102895" y="33191"/>
                </a:lnTo>
                <a:lnTo>
                  <a:pt x="105589" y="38163"/>
                </a:lnTo>
                <a:lnTo>
                  <a:pt x="107744" y="43673"/>
                </a:lnTo>
                <a:lnTo>
                  <a:pt x="109360" y="49316"/>
                </a:lnTo>
                <a:lnTo>
                  <a:pt x="110303" y="55229"/>
                </a:lnTo>
                <a:lnTo>
                  <a:pt x="115286" y="55229"/>
                </a:lnTo>
                <a:lnTo>
                  <a:pt x="116767" y="55498"/>
                </a:lnTo>
                <a:lnTo>
                  <a:pt x="118114" y="56170"/>
                </a:lnTo>
                <a:lnTo>
                  <a:pt x="119057" y="57110"/>
                </a:lnTo>
                <a:lnTo>
                  <a:pt x="119730" y="58454"/>
                </a:lnTo>
                <a:lnTo>
                  <a:pt x="119999" y="59932"/>
                </a:lnTo>
                <a:lnTo>
                  <a:pt x="119730" y="61410"/>
                </a:lnTo>
                <a:lnTo>
                  <a:pt x="119057" y="62754"/>
                </a:lnTo>
                <a:lnTo>
                  <a:pt x="118114" y="63695"/>
                </a:lnTo>
                <a:lnTo>
                  <a:pt x="116767" y="64367"/>
                </a:lnTo>
                <a:lnTo>
                  <a:pt x="115286" y="64636"/>
                </a:lnTo>
                <a:lnTo>
                  <a:pt x="110303" y="64636"/>
                </a:lnTo>
                <a:lnTo>
                  <a:pt x="109360" y="70548"/>
                </a:lnTo>
                <a:lnTo>
                  <a:pt x="107744" y="76192"/>
                </a:lnTo>
                <a:lnTo>
                  <a:pt x="105589" y="81567"/>
                </a:lnTo>
                <a:lnTo>
                  <a:pt x="102760" y="86539"/>
                </a:lnTo>
                <a:lnTo>
                  <a:pt x="99393" y="91243"/>
                </a:lnTo>
                <a:lnTo>
                  <a:pt x="95622" y="95543"/>
                </a:lnTo>
                <a:lnTo>
                  <a:pt x="91447" y="99171"/>
                </a:lnTo>
                <a:lnTo>
                  <a:pt x="86734" y="102530"/>
                </a:lnTo>
                <a:lnTo>
                  <a:pt x="81616" y="105218"/>
                </a:lnTo>
                <a:lnTo>
                  <a:pt x="76363" y="107502"/>
                </a:lnTo>
                <a:lnTo>
                  <a:pt x="70572" y="108980"/>
                </a:lnTo>
                <a:lnTo>
                  <a:pt x="64646" y="109921"/>
                </a:lnTo>
                <a:lnTo>
                  <a:pt x="64646" y="115296"/>
                </a:lnTo>
                <a:lnTo>
                  <a:pt x="64511" y="116774"/>
                </a:lnTo>
                <a:lnTo>
                  <a:pt x="63703" y="117984"/>
                </a:lnTo>
                <a:lnTo>
                  <a:pt x="62760" y="119059"/>
                </a:lnTo>
                <a:lnTo>
                  <a:pt x="61414" y="119731"/>
                </a:lnTo>
                <a:lnTo>
                  <a:pt x="59932" y="120000"/>
                </a:lnTo>
                <a:lnTo>
                  <a:pt x="58181" y="119596"/>
                </a:lnTo>
                <a:lnTo>
                  <a:pt x="56700" y="118521"/>
                </a:lnTo>
                <a:lnTo>
                  <a:pt x="55622" y="117043"/>
                </a:lnTo>
                <a:lnTo>
                  <a:pt x="55353" y="115296"/>
                </a:lnTo>
                <a:lnTo>
                  <a:pt x="55353" y="109921"/>
                </a:lnTo>
                <a:lnTo>
                  <a:pt x="49427" y="108846"/>
                </a:lnTo>
                <a:lnTo>
                  <a:pt x="43771" y="107368"/>
                </a:lnTo>
                <a:lnTo>
                  <a:pt x="38518" y="105083"/>
                </a:lnTo>
                <a:lnTo>
                  <a:pt x="33535" y="102396"/>
                </a:lnTo>
                <a:lnTo>
                  <a:pt x="28821" y="99036"/>
                </a:lnTo>
                <a:lnTo>
                  <a:pt x="24646" y="95274"/>
                </a:lnTo>
                <a:lnTo>
                  <a:pt x="20875" y="91108"/>
                </a:lnTo>
                <a:lnTo>
                  <a:pt x="17508" y="86539"/>
                </a:lnTo>
                <a:lnTo>
                  <a:pt x="14814" y="81567"/>
                </a:lnTo>
                <a:lnTo>
                  <a:pt x="12659" y="76192"/>
                </a:lnTo>
                <a:lnTo>
                  <a:pt x="11178" y="70414"/>
                </a:lnTo>
                <a:lnTo>
                  <a:pt x="10235" y="64636"/>
                </a:lnTo>
                <a:lnTo>
                  <a:pt x="4579" y="64636"/>
                </a:lnTo>
                <a:lnTo>
                  <a:pt x="3097" y="64367"/>
                </a:lnTo>
                <a:lnTo>
                  <a:pt x="1885" y="63695"/>
                </a:lnTo>
                <a:lnTo>
                  <a:pt x="808" y="62754"/>
                </a:lnTo>
                <a:lnTo>
                  <a:pt x="269" y="61410"/>
                </a:lnTo>
                <a:lnTo>
                  <a:pt x="0" y="59932"/>
                </a:lnTo>
                <a:lnTo>
                  <a:pt x="269" y="58454"/>
                </a:lnTo>
                <a:lnTo>
                  <a:pt x="808" y="57110"/>
                </a:lnTo>
                <a:lnTo>
                  <a:pt x="1885" y="56170"/>
                </a:lnTo>
                <a:lnTo>
                  <a:pt x="3097" y="55498"/>
                </a:lnTo>
                <a:lnTo>
                  <a:pt x="4579" y="55229"/>
                </a:lnTo>
                <a:lnTo>
                  <a:pt x="10101" y="55229"/>
                </a:lnTo>
                <a:lnTo>
                  <a:pt x="10909" y="49316"/>
                </a:lnTo>
                <a:lnTo>
                  <a:pt x="12525" y="43807"/>
                </a:lnTo>
                <a:lnTo>
                  <a:pt x="14680" y="38432"/>
                </a:lnTo>
                <a:lnTo>
                  <a:pt x="17508" y="33325"/>
                </a:lnTo>
                <a:lnTo>
                  <a:pt x="20740" y="28756"/>
                </a:lnTo>
                <a:lnTo>
                  <a:pt x="24511" y="24456"/>
                </a:lnTo>
                <a:lnTo>
                  <a:pt x="28686" y="20694"/>
                </a:lnTo>
                <a:lnTo>
                  <a:pt x="33400" y="17334"/>
                </a:lnTo>
                <a:lnTo>
                  <a:pt x="38518" y="14512"/>
                </a:lnTo>
                <a:lnTo>
                  <a:pt x="43771" y="12362"/>
                </a:lnTo>
                <a:lnTo>
                  <a:pt x="49427" y="10750"/>
                </a:lnTo>
                <a:lnTo>
                  <a:pt x="55353" y="9809"/>
                </a:lnTo>
                <a:lnTo>
                  <a:pt x="55353" y="4568"/>
                </a:lnTo>
                <a:lnTo>
                  <a:pt x="55488" y="3090"/>
                </a:lnTo>
                <a:lnTo>
                  <a:pt x="56296" y="1881"/>
                </a:lnTo>
                <a:lnTo>
                  <a:pt x="57239" y="806"/>
                </a:lnTo>
                <a:lnTo>
                  <a:pt x="58451" y="268"/>
                </a:lnTo>
                <a:lnTo>
                  <a:pt x="599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34;p61">
            <a:extLst>
              <a:ext uri="{FF2B5EF4-FFF2-40B4-BE49-F238E27FC236}">
                <a16:creationId xmlns:a16="http://schemas.microsoft.com/office/drawing/2014/main" id="{BCB0B8F7-2B8B-C47E-D6C5-1F298445BF4E}"/>
              </a:ext>
            </a:extLst>
          </p:cNvPr>
          <p:cNvSpPr txBox="1"/>
          <p:nvPr/>
        </p:nvSpPr>
        <p:spPr>
          <a:xfrm>
            <a:off x="2486175" y="1189907"/>
            <a:ext cx="14652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lt1"/>
                </a:solidFill>
              </a:rPr>
              <a:t>REFONTE</a:t>
            </a:r>
            <a:endParaRPr sz="15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lt1"/>
                </a:solidFill>
              </a:rPr>
              <a:t>PAGE </a:t>
            </a:r>
            <a:endParaRPr sz="15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lt1"/>
                </a:solidFill>
              </a:rPr>
              <a:t>ITEM</a:t>
            </a:r>
            <a:endParaRPr sz="1500" b="1" dirty="0">
              <a:solidFill>
                <a:schemeClr val="lt1"/>
              </a:solidFill>
            </a:endParaRPr>
          </a:p>
        </p:txBody>
      </p:sp>
      <p:sp>
        <p:nvSpPr>
          <p:cNvPr id="14" name="Google Shape;422;p61">
            <a:extLst>
              <a:ext uri="{FF2B5EF4-FFF2-40B4-BE49-F238E27FC236}">
                <a16:creationId xmlns:a16="http://schemas.microsoft.com/office/drawing/2014/main" id="{E58114B1-B364-2A66-8EF4-AE30B88CABE2}"/>
              </a:ext>
            </a:extLst>
          </p:cNvPr>
          <p:cNvSpPr txBox="1"/>
          <p:nvPr/>
        </p:nvSpPr>
        <p:spPr>
          <a:xfrm>
            <a:off x="4730450" y="1227791"/>
            <a:ext cx="31257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-FR" sz="1800" b="1" dirty="0">
                <a:solidFill>
                  <a:srgbClr val="FFFFFF"/>
                </a:solidFill>
              </a:rPr>
              <a:t>maquette png</a:t>
            </a:r>
          </a:p>
          <a:p>
            <a:pPr marL="114300" lvl="4">
              <a:buClr>
                <a:srgbClr val="FFFFFF"/>
              </a:buClr>
              <a:buSzPts val="1800"/>
            </a:pPr>
            <a:r>
              <a:rPr lang="fr-CA" sz="1200" b="1" dirty="0">
                <a:solidFill>
                  <a:srgbClr val="FFFFFF"/>
                </a:solidFill>
                <a:hlinkClick r:id="rId4"/>
              </a:rPr>
              <a:t>https://www.fluidui.com/</a:t>
            </a:r>
            <a:r>
              <a:rPr lang="fr-CA" sz="1200" b="1" dirty="0">
                <a:solidFill>
                  <a:srgbClr val="FFFFFF"/>
                </a:solidFill>
              </a:rPr>
              <a:t> </a:t>
            </a:r>
            <a:endParaRPr sz="1200" b="1" dirty="0">
              <a:solidFill>
                <a:srgbClr val="FFFFFF"/>
              </a:solidFill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-FR" sz="1800" b="1" dirty="0">
                <a:solidFill>
                  <a:srgbClr val="FFFFFF"/>
                </a:solidFill>
              </a:rPr>
              <a:t>déco liens sociaux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15" name="Google Shape;438;p61">
            <a:extLst>
              <a:ext uri="{FF2B5EF4-FFF2-40B4-BE49-F238E27FC236}">
                <a16:creationId xmlns:a16="http://schemas.microsoft.com/office/drawing/2014/main" id="{0D3A4206-37B5-A4B3-2097-D00139427BBF}"/>
              </a:ext>
            </a:extLst>
          </p:cNvPr>
          <p:cNvSpPr txBox="1"/>
          <p:nvPr/>
        </p:nvSpPr>
        <p:spPr>
          <a:xfrm>
            <a:off x="7713527" y="1184990"/>
            <a:ext cx="3669900" cy="959700"/>
          </a:xfrm>
          <a:prstGeom prst="rect">
            <a:avLst/>
          </a:prstGeom>
          <a:solidFill>
            <a:srgbClr val="FFFFFF">
              <a:alpha val="3692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-FR" sz="1800" b="1" dirty="0">
                <a:solidFill>
                  <a:srgbClr val="FFFFFF"/>
                </a:solidFill>
              </a:rPr>
              <a:t>id + class</a:t>
            </a:r>
            <a:endParaRPr sz="1800" b="1" dirty="0">
              <a:solidFill>
                <a:srgbClr val="FFFFFF"/>
              </a:solidFill>
            </a:endParaRPr>
          </a:p>
          <a:p>
            <a:pPr marL="457200" indent="-3429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800" b="1" dirty="0">
                <a:solidFill>
                  <a:srgbClr val="FFFFFF"/>
                </a:solidFill>
              </a:rPr>
              <a:t>code HTML + CSS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-FR" sz="1800" b="1" dirty="0">
                <a:solidFill>
                  <a:srgbClr val="FFFFFF"/>
                </a:solidFill>
              </a:rPr>
              <a:t>commit avant le JavaScript</a:t>
            </a:r>
            <a:endParaRPr sz="1800" b="1" dirty="0">
              <a:solidFill>
                <a:srgbClr val="FFFFFF"/>
              </a:solidFill>
            </a:endParaRPr>
          </a:p>
        </p:txBody>
      </p:sp>
      <p:grpSp>
        <p:nvGrpSpPr>
          <p:cNvPr id="16" name="Google Shape;423;p61">
            <a:extLst>
              <a:ext uri="{FF2B5EF4-FFF2-40B4-BE49-F238E27FC236}">
                <a16:creationId xmlns:a16="http://schemas.microsoft.com/office/drawing/2014/main" id="{4CB3DD13-8BA6-1455-8BCB-793951B5F65A}"/>
              </a:ext>
            </a:extLst>
          </p:cNvPr>
          <p:cNvGrpSpPr/>
          <p:nvPr/>
        </p:nvGrpSpPr>
        <p:grpSpPr>
          <a:xfrm>
            <a:off x="4033240" y="3942520"/>
            <a:ext cx="782834" cy="741386"/>
            <a:chOff x="4729163" y="2897188"/>
            <a:chExt cx="1422300" cy="1424100"/>
          </a:xfrm>
        </p:grpSpPr>
        <p:sp>
          <p:nvSpPr>
            <p:cNvPr id="17" name="Google Shape;424;p61">
              <a:extLst>
                <a:ext uri="{FF2B5EF4-FFF2-40B4-BE49-F238E27FC236}">
                  <a16:creationId xmlns:a16="http://schemas.microsoft.com/office/drawing/2014/main" id="{5888DC7C-970E-3E53-BDD8-639794F6A71D}"/>
                </a:ext>
              </a:extLst>
            </p:cNvPr>
            <p:cNvSpPr/>
            <p:nvPr/>
          </p:nvSpPr>
          <p:spPr>
            <a:xfrm>
              <a:off x="4729163" y="2897188"/>
              <a:ext cx="1422300" cy="14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99" y="15919"/>
                  </a:moveTo>
                  <a:lnTo>
                    <a:pt x="54508" y="16321"/>
                  </a:lnTo>
                  <a:lnTo>
                    <a:pt x="49285" y="17257"/>
                  </a:lnTo>
                  <a:lnTo>
                    <a:pt x="44196" y="18862"/>
                  </a:lnTo>
                  <a:lnTo>
                    <a:pt x="39375" y="21137"/>
                  </a:lnTo>
                  <a:lnTo>
                    <a:pt x="34955" y="23812"/>
                  </a:lnTo>
                  <a:lnTo>
                    <a:pt x="30803" y="27023"/>
                  </a:lnTo>
                  <a:lnTo>
                    <a:pt x="27187" y="30635"/>
                  </a:lnTo>
                  <a:lnTo>
                    <a:pt x="23973" y="34782"/>
                  </a:lnTo>
                  <a:lnTo>
                    <a:pt x="21294" y="39331"/>
                  </a:lnTo>
                  <a:lnTo>
                    <a:pt x="19017" y="44013"/>
                  </a:lnTo>
                  <a:lnTo>
                    <a:pt x="17410" y="49096"/>
                  </a:lnTo>
                  <a:lnTo>
                    <a:pt x="16473" y="54448"/>
                  </a:lnTo>
                  <a:lnTo>
                    <a:pt x="16071" y="59933"/>
                  </a:lnTo>
                  <a:lnTo>
                    <a:pt x="16339" y="64214"/>
                  </a:lnTo>
                  <a:lnTo>
                    <a:pt x="16875" y="68361"/>
                  </a:lnTo>
                  <a:lnTo>
                    <a:pt x="17812" y="72374"/>
                  </a:lnTo>
                  <a:lnTo>
                    <a:pt x="19151" y="76254"/>
                  </a:lnTo>
                  <a:lnTo>
                    <a:pt x="46205" y="76254"/>
                  </a:lnTo>
                  <a:lnTo>
                    <a:pt x="46473" y="79063"/>
                  </a:lnTo>
                  <a:lnTo>
                    <a:pt x="47276" y="81872"/>
                  </a:lnTo>
                  <a:lnTo>
                    <a:pt x="48616" y="84147"/>
                  </a:lnTo>
                  <a:lnTo>
                    <a:pt x="50357" y="86287"/>
                  </a:lnTo>
                  <a:lnTo>
                    <a:pt x="52499" y="88026"/>
                  </a:lnTo>
                  <a:lnTo>
                    <a:pt x="54776" y="89364"/>
                  </a:lnTo>
                  <a:lnTo>
                    <a:pt x="57589" y="90301"/>
                  </a:lnTo>
                  <a:lnTo>
                    <a:pt x="60401" y="90434"/>
                  </a:lnTo>
                  <a:lnTo>
                    <a:pt x="63214" y="90301"/>
                  </a:lnTo>
                  <a:lnTo>
                    <a:pt x="65892" y="89364"/>
                  </a:lnTo>
                  <a:lnTo>
                    <a:pt x="68303" y="88026"/>
                  </a:lnTo>
                  <a:lnTo>
                    <a:pt x="70446" y="86287"/>
                  </a:lnTo>
                  <a:lnTo>
                    <a:pt x="72053" y="84147"/>
                  </a:lnTo>
                  <a:lnTo>
                    <a:pt x="73526" y="81872"/>
                  </a:lnTo>
                  <a:lnTo>
                    <a:pt x="74330" y="79063"/>
                  </a:lnTo>
                  <a:lnTo>
                    <a:pt x="74464" y="76254"/>
                  </a:lnTo>
                  <a:lnTo>
                    <a:pt x="100848" y="76254"/>
                  </a:lnTo>
                  <a:lnTo>
                    <a:pt x="102589" y="71036"/>
                  </a:lnTo>
                  <a:lnTo>
                    <a:pt x="103660" y="65685"/>
                  </a:lnTo>
                  <a:lnTo>
                    <a:pt x="104062" y="59933"/>
                  </a:lnTo>
                  <a:lnTo>
                    <a:pt x="103660" y="54448"/>
                  </a:lnTo>
                  <a:lnTo>
                    <a:pt x="102723" y="49096"/>
                  </a:lnTo>
                  <a:lnTo>
                    <a:pt x="101116" y="44013"/>
                  </a:lnTo>
                  <a:lnTo>
                    <a:pt x="98839" y="39331"/>
                  </a:lnTo>
                  <a:lnTo>
                    <a:pt x="96160" y="34782"/>
                  </a:lnTo>
                  <a:lnTo>
                    <a:pt x="92946" y="30635"/>
                  </a:lnTo>
                  <a:lnTo>
                    <a:pt x="89330" y="27023"/>
                  </a:lnTo>
                  <a:lnTo>
                    <a:pt x="85178" y="23812"/>
                  </a:lnTo>
                  <a:lnTo>
                    <a:pt x="80624" y="21137"/>
                  </a:lnTo>
                  <a:lnTo>
                    <a:pt x="75937" y="18862"/>
                  </a:lnTo>
                  <a:lnTo>
                    <a:pt x="70848" y="17257"/>
                  </a:lnTo>
                  <a:lnTo>
                    <a:pt x="65491" y="16321"/>
                  </a:lnTo>
                  <a:lnTo>
                    <a:pt x="59999" y="15919"/>
                  </a:lnTo>
                  <a:close/>
                  <a:moveTo>
                    <a:pt x="59999" y="0"/>
                  </a:moveTo>
                  <a:lnTo>
                    <a:pt x="66562" y="401"/>
                  </a:lnTo>
                  <a:lnTo>
                    <a:pt x="72857" y="1337"/>
                  </a:lnTo>
                  <a:lnTo>
                    <a:pt x="79017" y="3076"/>
                  </a:lnTo>
                  <a:lnTo>
                    <a:pt x="84776" y="5351"/>
                  </a:lnTo>
                  <a:lnTo>
                    <a:pt x="90401" y="8160"/>
                  </a:lnTo>
                  <a:lnTo>
                    <a:pt x="95357" y="11505"/>
                  </a:lnTo>
                  <a:lnTo>
                    <a:pt x="100312" y="15518"/>
                  </a:lnTo>
                  <a:lnTo>
                    <a:pt x="104464" y="19665"/>
                  </a:lnTo>
                  <a:lnTo>
                    <a:pt x="108348" y="24615"/>
                  </a:lnTo>
                  <a:lnTo>
                    <a:pt x="111830" y="29698"/>
                  </a:lnTo>
                  <a:lnTo>
                    <a:pt x="114642" y="35183"/>
                  </a:lnTo>
                  <a:lnTo>
                    <a:pt x="116919" y="40936"/>
                  </a:lnTo>
                  <a:lnTo>
                    <a:pt x="118526" y="47090"/>
                  </a:lnTo>
                  <a:lnTo>
                    <a:pt x="119598" y="53511"/>
                  </a:lnTo>
                  <a:lnTo>
                    <a:pt x="119999" y="59933"/>
                  </a:lnTo>
                  <a:lnTo>
                    <a:pt x="119598" y="66488"/>
                  </a:lnTo>
                  <a:lnTo>
                    <a:pt x="118526" y="72909"/>
                  </a:lnTo>
                  <a:lnTo>
                    <a:pt x="116919" y="78929"/>
                  </a:lnTo>
                  <a:lnTo>
                    <a:pt x="114642" y="84816"/>
                  </a:lnTo>
                  <a:lnTo>
                    <a:pt x="111830" y="90301"/>
                  </a:lnTo>
                  <a:lnTo>
                    <a:pt x="108348" y="95384"/>
                  </a:lnTo>
                  <a:lnTo>
                    <a:pt x="104464" y="100200"/>
                  </a:lnTo>
                  <a:lnTo>
                    <a:pt x="100312" y="104481"/>
                  </a:lnTo>
                  <a:lnTo>
                    <a:pt x="95357" y="108361"/>
                  </a:lnTo>
                  <a:lnTo>
                    <a:pt x="90401" y="111839"/>
                  </a:lnTo>
                  <a:lnTo>
                    <a:pt x="84776" y="114648"/>
                  </a:lnTo>
                  <a:lnTo>
                    <a:pt x="79017" y="116923"/>
                  </a:lnTo>
                  <a:lnTo>
                    <a:pt x="72857" y="118528"/>
                  </a:lnTo>
                  <a:lnTo>
                    <a:pt x="66562" y="119598"/>
                  </a:lnTo>
                  <a:lnTo>
                    <a:pt x="59999" y="120000"/>
                  </a:lnTo>
                  <a:lnTo>
                    <a:pt x="53571" y="119598"/>
                  </a:lnTo>
                  <a:lnTo>
                    <a:pt x="47142" y="118528"/>
                  </a:lnTo>
                  <a:lnTo>
                    <a:pt x="41116" y="116923"/>
                  </a:lnTo>
                  <a:lnTo>
                    <a:pt x="35223" y="114648"/>
                  </a:lnTo>
                  <a:lnTo>
                    <a:pt x="29732" y="111839"/>
                  </a:lnTo>
                  <a:lnTo>
                    <a:pt x="24642" y="108361"/>
                  </a:lnTo>
                  <a:lnTo>
                    <a:pt x="19821" y="104481"/>
                  </a:lnTo>
                  <a:lnTo>
                    <a:pt x="15535" y="100200"/>
                  </a:lnTo>
                  <a:lnTo>
                    <a:pt x="11651" y="95384"/>
                  </a:lnTo>
                  <a:lnTo>
                    <a:pt x="8169" y="90301"/>
                  </a:lnTo>
                  <a:lnTo>
                    <a:pt x="5357" y="84816"/>
                  </a:lnTo>
                  <a:lnTo>
                    <a:pt x="3080" y="78929"/>
                  </a:lnTo>
                  <a:lnTo>
                    <a:pt x="1473" y="72909"/>
                  </a:lnTo>
                  <a:lnTo>
                    <a:pt x="401" y="66488"/>
                  </a:lnTo>
                  <a:lnTo>
                    <a:pt x="0" y="59933"/>
                  </a:lnTo>
                  <a:lnTo>
                    <a:pt x="401" y="53511"/>
                  </a:lnTo>
                  <a:lnTo>
                    <a:pt x="1473" y="47090"/>
                  </a:lnTo>
                  <a:lnTo>
                    <a:pt x="3080" y="40936"/>
                  </a:lnTo>
                  <a:lnTo>
                    <a:pt x="5357" y="35183"/>
                  </a:lnTo>
                  <a:lnTo>
                    <a:pt x="8169" y="29698"/>
                  </a:lnTo>
                  <a:lnTo>
                    <a:pt x="11651" y="24615"/>
                  </a:lnTo>
                  <a:lnTo>
                    <a:pt x="15535" y="19665"/>
                  </a:lnTo>
                  <a:lnTo>
                    <a:pt x="19821" y="15518"/>
                  </a:lnTo>
                  <a:lnTo>
                    <a:pt x="24642" y="11505"/>
                  </a:lnTo>
                  <a:lnTo>
                    <a:pt x="29732" y="8160"/>
                  </a:lnTo>
                  <a:lnTo>
                    <a:pt x="35223" y="5351"/>
                  </a:lnTo>
                  <a:lnTo>
                    <a:pt x="41116" y="3076"/>
                  </a:lnTo>
                  <a:lnTo>
                    <a:pt x="47142" y="1337"/>
                  </a:lnTo>
                  <a:lnTo>
                    <a:pt x="53571" y="401"/>
                  </a:lnTo>
                  <a:lnTo>
                    <a:pt x="599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25;p61">
              <a:extLst>
                <a:ext uri="{FF2B5EF4-FFF2-40B4-BE49-F238E27FC236}">
                  <a16:creationId xmlns:a16="http://schemas.microsoft.com/office/drawing/2014/main" id="{D21FDC6F-5A86-6035-B3F9-256DC2239818}"/>
                </a:ext>
              </a:extLst>
            </p:cNvPr>
            <p:cNvSpPr/>
            <p:nvPr/>
          </p:nvSpPr>
          <p:spPr>
            <a:xfrm>
              <a:off x="5364163" y="3349625"/>
              <a:ext cx="436500" cy="533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654" y="0"/>
                  </a:moveTo>
                  <a:lnTo>
                    <a:pt x="120000" y="7142"/>
                  </a:lnTo>
                  <a:lnTo>
                    <a:pt x="41454" y="89642"/>
                  </a:lnTo>
                  <a:lnTo>
                    <a:pt x="44072" y="93214"/>
                  </a:lnTo>
                  <a:lnTo>
                    <a:pt x="45381" y="96785"/>
                  </a:lnTo>
                  <a:lnTo>
                    <a:pt x="46254" y="101071"/>
                  </a:lnTo>
                  <a:lnTo>
                    <a:pt x="45381" y="106071"/>
                  </a:lnTo>
                  <a:lnTo>
                    <a:pt x="43200" y="110357"/>
                  </a:lnTo>
                  <a:lnTo>
                    <a:pt x="39272" y="114285"/>
                  </a:lnTo>
                  <a:lnTo>
                    <a:pt x="34909" y="117500"/>
                  </a:lnTo>
                  <a:lnTo>
                    <a:pt x="29236" y="119285"/>
                  </a:lnTo>
                  <a:lnTo>
                    <a:pt x="22690" y="120000"/>
                  </a:lnTo>
                  <a:lnTo>
                    <a:pt x="15709" y="118928"/>
                  </a:lnTo>
                  <a:lnTo>
                    <a:pt x="9600" y="116071"/>
                  </a:lnTo>
                  <a:lnTo>
                    <a:pt x="4363" y="112142"/>
                  </a:lnTo>
                  <a:lnTo>
                    <a:pt x="872" y="106785"/>
                  </a:lnTo>
                  <a:lnTo>
                    <a:pt x="0" y="101071"/>
                  </a:lnTo>
                  <a:lnTo>
                    <a:pt x="872" y="95000"/>
                  </a:lnTo>
                  <a:lnTo>
                    <a:pt x="4363" y="90000"/>
                  </a:lnTo>
                  <a:lnTo>
                    <a:pt x="9600" y="85714"/>
                  </a:lnTo>
                  <a:lnTo>
                    <a:pt x="15709" y="82857"/>
                  </a:lnTo>
                  <a:lnTo>
                    <a:pt x="22690" y="82142"/>
                  </a:lnTo>
                  <a:lnTo>
                    <a:pt x="26618" y="82500"/>
                  </a:lnTo>
                  <a:lnTo>
                    <a:pt x="30109" y="82857"/>
                  </a:lnTo>
                  <a:lnTo>
                    <a:pt x="108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435;p61">
            <a:extLst>
              <a:ext uri="{FF2B5EF4-FFF2-40B4-BE49-F238E27FC236}">
                <a16:creationId xmlns:a16="http://schemas.microsoft.com/office/drawing/2014/main" id="{97FEA083-77B3-D35C-261F-C87D17028997}"/>
              </a:ext>
            </a:extLst>
          </p:cNvPr>
          <p:cNvSpPr txBox="1"/>
          <p:nvPr/>
        </p:nvSpPr>
        <p:spPr>
          <a:xfrm>
            <a:off x="2535596" y="2605732"/>
            <a:ext cx="14652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lt1"/>
                </a:solidFill>
              </a:rPr>
              <a:t>REFONTE</a:t>
            </a:r>
            <a:endParaRPr sz="15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lt1"/>
                </a:solidFill>
              </a:rPr>
              <a:t>PAGE </a:t>
            </a:r>
            <a:endParaRPr sz="15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lt1"/>
                </a:solidFill>
              </a:rPr>
              <a:t>LISTE</a:t>
            </a:r>
            <a:endParaRPr sz="15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lt1"/>
              </a:solidFill>
            </a:endParaRPr>
          </a:p>
        </p:txBody>
      </p:sp>
      <p:sp>
        <p:nvSpPr>
          <p:cNvPr id="20" name="Google Shape;439;p61">
            <a:extLst>
              <a:ext uri="{FF2B5EF4-FFF2-40B4-BE49-F238E27FC236}">
                <a16:creationId xmlns:a16="http://schemas.microsoft.com/office/drawing/2014/main" id="{F0A73996-C689-E0EE-20ED-EECDA6ACC204}"/>
              </a:ext>
            </a:extLst>
          </p:cNvPr>
          <p:cNvSpPr txBox="1"/>
          <p:nvPr/>
        </p:nvSpPr>
        <p:spPr>
          <a:xfrm>
            <a:off x="4918832" y="2548167"/>
            <a:ext cx="31257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-FR" sz="1800" b="1" dirty="0">
                <a:solidFill>
                  <a:schemeClr val="lt1"/>
                </a:solidFill>
              </a:rPr>
              <a:t>maquette png</a:t>
            </a:r>
            <a:endParaRPr sz="1800" b="1" dirty="0">
              <a:solidFill>
                <a:schemeClr val="lt1"/>
              </a:solidFill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-FR" sz="1800" b="1" dirty="0">
                <a:solidFill>
                  <a:schemeClr val="lt1"/>
                </a:solidFill>
              </a:rPr>
              <a:t>code HTML + CSS</a:t>
            </a:r>
            <a:endParaRPr sz="1800" b="1" dirty="0">
              <a:solidFill>
                <a:schemeClr val="lt1"/>
              </a:solidFill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-FR" sz="1800" b="1" dirty="0">
                <a:solidFill>
                  <a:schemeClr val="lt1"/>
                </a:solidFill>
              </a:rPr>
              <a:t>JS décompte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21" name="Google Shape;440;p61">
            <a:extLst>
              <a:ext uri="{FF2B5EF4-FFF2-40B4-BE49-F238E27FC236}">
                <a16:creationId xmlns:a16="http://schemas.microsoft.com/office/drawing/2014/main" id="{5A8DB079-94E7-EC2E-88DF-5EB1E682AD71}"/>
              </a:ext>
            </a:extLst>
          </p:cNvPr>
          <p:cNvSpPr txBox="1"/>
          <p:nvPr/>
        </p:nvSpPr>
        <p:spPr>
          <a:xfrm>
            <a:off x="7616863" y="2548167"/>
            <a:ext cx="3765959" cy="959700"/>
          </a:xfrm>
          <a:prstGeom prst="rect">
            <a:avLst/>
          </a:prstGeom>
          <a:solidFill>
            <a:srgbClr val="FFFFFF">
              <a:alpha val="3692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-FR" sz="1800" b="1" dirty="0">
                <a:solidFill>
                  <a:schemeClr val="lt1"/>
                </a:solidFill>
              </a:rPr>
              <a:t>Page liste en </a:t>
            </a:r>
            <a:r>
              <a:rPr lang="fr-FR" sz="1800" b="1" dirty="0" err="1">
                <a:solidFill>
                  <a:schemeClr val="lt1"/>
                </a:solidFill>
              </a:rPr>
              <a:t>Flexbox</a:t>
            </a:r>
            <a:endParaRPr sz="1800" b="1" dirty="0">
              <a:solidFill>
                <a:schemeClr val="lt1"/>
              </a:solidFill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-FR" sz="1800" b="1" dirty="0">
                <a:solidFill>
                  <a:schemeClr val="lt1"/>
                </a:solidFill>
              </a:rPr>
              <a:t>Refonte du menu et du </a:t>
            </a:r>
            <a:r>
              <a:rPr lang="fr-FR" sz="1800" b="1" dirty="0" err="1">
                <a:solidFill>
                  <a:schemeClr val="lt1"/>
                </a:solidFill>
              </a:rPr>
              <a:t>Footer</a:t>
            </a:r>
            <a:r>
              <a:rPr lang="fr-FR" sz="1800" b="1" dirty="0">
                <a:solidFill>
                  <a:schemeClr val="lt1"/>
                </a:solidFill>
              </a:rPr>
              <a:t> en </a:t>
            </a:r>
            <a:r>
              <a:rPr lang="fr-FR" sz="1800" b="1" dirty="0" err="1">
                <a:solidFill>
                  <a:schemeClr val="lt1"/>
                </a:solidFill>
              </a:rPr>
              <a:t>Flexbox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22" name="Google Shape;813;p67">
            <a:extLst>
              <a:ext uri="{FF2B5EF4-FFF2-40B4-BE49-F238E27FC236}">
                <a16:creationId xmlns:a16="http://schemas.microsoft.com/office/drawing/2014/main" id="{E2C87DE5-458B-8E40-642F-36DC815D03D0}"/>
              </a:ext>
            </a:extLst>
          </p:cNvPr>
          <p:cNvSpPr txBox="1"/>
          <p:nvPr/>
        </p:nvSpPr>
        <p:spPr>
          <a:xfrm>
            <a:off x="2497540" y="3913872"/>
            <a:ext cx="15357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lt1"/>
                </a:solidFill>
              </a:rPr>
              <a:t>INTERACTION</a:t>
            </a:r>
            <a:endParaRPr sz="15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818;p67">
            <a:extLst>
              <a:ext uri="{FF2B5EF4-FFF2-40B4-BE49-F238E27FC236}">
                <a16:creationId xmlns:a16="http://schemas.microsoft.com/office/drawing/2014/main" id="{CA271DB2-1CC0-CD71-F857-C2781E2A9912}"/>
              </a:ext>
            </a:extLst>
          </p:cNvPr>
          <p:cNvSpPr txBox="1"/>
          <p:nvPr/>
        </p:nvSpPr>
        <p:spPr>
          <a:xfrm>
            <a:off x="4741815" y="3870222"/>
            <a:ext cx="31257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-FR" sz="1800" b="1" dirty="0" err="1">
                <a:solidFill>
                  <a:schemeClr val="lt1"/>
                </a:solidFill>
              </a:rPr>
              <a:t>js</a:t>
            </a:r>
            <a:r>
              <a:rPr lang="fr-FR" sz="1800" b="1" dirty="0">
                <a:solidFill>
                  <a:schemeClr val="lt1"/>
                </a:solidFill>
              </a:rPr>
              <a:t> validation</a:t>
            </a:r>
            <a:endParaRPr sz="1800" b="1" dirty="0">
              <a:solidFill>
                <a:schemeClr val="lt1"/>
              </a:solidFill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-FR" sz="1800" b="1" dirty="0" err="1">
                <a:solidFill>
                  <a:schemeClr val="lt1"/>
                </a:solidFill>
              </a:rPr>
              <a:t>js</a:t>
            </a:r>
            <a:r>
              <a:rPr lang="fr-FR" sz="1800" b="1" dirty="0">
                <a:solidFill>
                  <a:schemeClr val="lt1"/>
                </a:solidFill>
              </a:rPr>
              <a:t> texte par défaut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24" name="Google Shape;819;p67">
            <a:extLst>
              <a:ext uri="{FF2B5EF4-FFF2-40B4-BE49-F238E27FC236}">
                <a16:creationId xmlns:a16="http://schemas.microsoft.com/office/drawing/2014/main" id="{53F8C926-8F00-736F-E554-46505C751932}"/>
              </a:ext>
            </a:extLst>
          </p:cNvPr>
          <p:cNvSpPr txBox="1"/>
          <p:nvPr/>
        </p:nvSpPr>
        <p:spPr>
          <a:xfrm>
            <a:off x="7724892" y="3895151"/>
            <a:ext cx="3669900" cy="959700"/>
          </a:xfrm>
          <a:prstGeom prst="rect">
            <a:avLst/>
          </a:prstGeom>
          <a:solidFill>
            <a:srgbClr val="FFFFFF">
              <a:alpha val="3692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-FR" sz="1800" b="1" dirty="0">
                <a:solidFill>
                  <a:srgbClr val="FFFFFF"/>
                </a:solidFill>
              </a:rPr>
              <a:t>bonnes normes </a:t>
            </a:r>
            <a:br>
              <a:rPr lang="fr-FR" sz="1800" b="1" dirty="0">
                <a:solidFill>
                  <a:srgbClr val="FFFFFF"/>
                </a:solidFill>
              </a:rPr>
            </a:br>
            <a:r>
              <a:rPr lang="fr-FR" sz="1800" b="1" dirty="0">
                <a:solidFill>
                  <a:srgbClr val="FFFFFF"/>
                </a:solidFill>
              </a:rPr>
              <a:t>(verbes, </a:t>
            </a:r>
            <a:r>
              <a:rPr lang="fr-FR" sz="1800" b="1" dirty="0" err="1">
                <a:solidFill>
                  <a:srgbClr val="FFFFFF"/>
                </a:solidFill>
              </a:rPr>
              <a:t>Camelcase</a:t>
            </a:r>
            <a:r>
              <a:rPr lang="fr-FR" sz="1800" b="1" dirty="0">
                <a:solidFill>
                  <a:srgbClr val="FFFFFF"/>
                </a:solidFill>
              </a:rPr>
              <a:t>)</a:t>
            </a:r>
            <a:endParaRPr sz="1800" b="1" dirty="0">
              <a:solidFill>
                <a:srgbClr val="FFFFFF"/>
              </a:solidFill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-FR" sz="1800" b="1" dirty="0" err="1">
                <a:solidFill>
                  <a:srgbClr val="FFFFFF"/>
                </a:solidFill>
              </a:rPr>
              <a:t>commits</a:t>
            </a:r>
            <a:r>
              <a:rPr lang="fr-FR" sz="1800" b="1" dirty="0">
                <a:solidFill>
                  <a:srgbClr val="FFFFFF"/>
                </a:solidFill>
              </a:rPr>
              <a:t> pas à pas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25" name="Google Shape;427;p61">
            <a:extLst>
              <a:ext uri="{FF2B5EF4-FFF2-40B4-BE49-F238E27FC236}">
                <a16:creationId xmlns:a16="http://schemas.microsoft.com/office/drawing/2014/main" id="{CAFEAB32-037D-6C37-2818-71744447B404}"/>
              </a:ext>
            </a:extLst>
          </p:cNvPr>
          <p:cNvSpPr/>
          <p:nvPr/>
        </p:nvSpPr>
        <p:spPr>
          <a:xfrm>
            <a:off x="3960612" y="1295246"/>
            <a:ext cx="784500" cy="74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271" y="17760"/>
                </a:moveTo>
                <a:lnTo>
                  <a:pt x="40930" y="18069"/>
                </a:lnTo>
                <a:lnTo>
                  <a:pt x="36899" y="18996"/>
                </a:lnTo>
                <a:lnTo>
                  <a:pt x="32868" y="20694"/>
                </a:lnTo>
                <a:lnTo>
                  <a:pt x="29147" y="23011"/>
                </a:lnTo>
                <a:lnTo>
                  <a:pt x="25736" y="25791"/>
                </a:lnTo>
                <a:lnTo>
                  <a:pt x="22790" y="29189"/>
                </a:lnTo>
                <a:lnTo>
                  <a:pt x="20465" y="32895"/>
                </a:lnTo>
                <a:lnTo>
                  <a:pt x="18759" y="36911"/>
                </a:lnTo>
                <a:lnTo>
                  <a:pt x="17829" y="41081"/>
                </a:lnTo>
                <a:lnTo>
                  <a:pt x="17674" y="45250"/>
                </a:lnTo>
                <a:lnTo>
                  <a:pt x="17829" y="49575"/>
                </a:lnTo>
                <a:lnTo>
                  <a:pt x="18759" y="53590"/>
                </a:lnTo>
                <a:lnTo>
                  <a:pt x="20465" y="57760"/>
                </a:lnTo>
                <a:lnTo>
                  <a:pt x="22790" y="61467"/>
                </a:lnTo>
                <a:lnTo>
                  <a:pt x="25736" y="64864"/>
                </a:lnTo>
                <a:lnTo>
                  <a:pt x="29147" y="67644"/>
                </a:lnTo>
                <a:lnTo>
                  <a:pt x="32868" y="69961"/>
                </a:lnTo>
                <a:lnTo>
                  <a:pt x="36899" y="71660"/>
                </a:lnTo>
                <a:lnTo>
                  <a:pt x="40930" y="72586"/>
                </a:lnTo>
                <a:lnTo>
                  <a:pt x="45271" y="72895"/>
                </a:lnTo>
                <a:lnTo>
                  <a:pt x="49612" y="72586"/>
                </a:lnTo>
                <a:lnTo>
                  <a:pt x="53643" y="71660"/>
                </a:lnTo>
                <a:lnTo>
                  <a:pt x="57674" y="69961"/>
                </a:lnTo>
                <a:lnTo>
                  <a:pt x="61395" y="67644"/>
                </a:lnTo>
                <a:lnTo>
                  <a:pt x="64806" y="64864"/>
                </a:lnTo>
                <a:lnTo>
                  <a:pt x="67751" y="61467"/>
                </a:lnTo>
                <a:lnTo>
                  <a:pt x="70077" y="57760"/>
                </a:lnTo>
                <a:lnTo>
                  <a:pt x="71627" y="53590"/>
                </a:lnTo>
                <a:lnTo>
                  <a:pt x="72713" y="49575"/>
                </a:lnTo>
                <a:lnTo>
                  <a:pt x="72868" y="45250"/>
                </a:lnTo>
                <a:lnTo>
                  <a:pt x="72713" y="41081"/>
                </a:lnTo>
                <a:lnTo>
                  <a:pt x="71627" y="36911"/>
                </a:lnTo>
                <a:lnTo>
                  <a:pt x="70077" y="32895"/>
                </a:lnTo>
                <a:lnTo>
                  <a:pt x="67751" y="29189"/>
                </a:lnTo>
                <a:lnTo>
                  <a:pt x="64806" y="25791"/>
                </a:lnTo>
                <a:lnTo>
                  <a:pt x="61395" y="23011"/>
                </a:lnTo>
                <a:lnTo>
                  <a:pt x="57674" y="20694"/>
                </a:lnTo>
                <a:lnTo>
                  <a:pt x="53643" y="18996"/>
                </a:lnTo>
                <a:lnTo>
                  <a:pt x="49612" y="18069"/>
                </a:lnTo>
                <a:lnTo>
                  <a:pt x="45271" y="17760"/>
                </a:lnTo>
                <a:close/>
                <a:moveTo>
                  <a:pt x="42635" y="0"/>
                </a:moveTo>
                <a:lnTo>
                  <a:pt x="47906" y="0"/>
                </a:lnTo>
                <a:lnTo>
                  <a:pt x="53333" y="772"/>
                </a:lnTo>
                <a:lnTo>
                  <a:pt x="58604" y="2007"/>
                </a:lnTo>
                <a:lnTo>
                  <a:pt x="63565" y="3861"/>
                </a:lnTo>
                <a:lnTo>
                  <a:pt x="68527" y="6332"/>
                </a:lnTo>
                <a:lnTo>
                  <a:pt x="73178" y="9420"/>
                </a:lnTo>
                <a:lnTo>
                  <a:pt x="77364" y="13281"/>
                </a:lnTo>
                <a:lnTo>
                  <a:pt x="81085" y="17297"/>
                </a:lnTo>
                <a:lnTo>
                  <a:pt x="84341" y="21776"/>
                </a:lnTo>
                <a:lnTo>
                  <a:pt x="86666" y="26409"/>
                </a:lnTo>
                <a:lnTo>
                  <a:pt x="88682" y="31351"/>
                </a:lnTo>
                <a:lnTo>
                  <a:pt x="89922" y="36602"/>
                </a:lnTo>
                <a:lnTo>
                  <a:pt x="90697" y="41698"/>
                </a:lnTo>
                <a:lnTo>
                  <a:pt x="90697" y="46949"/>
                </a:lnTo>
                <a:lnTo>
                  <a:pt x="90232" y="52046"/>
                </a:lnTo>
                <a:lnTo>
                  <a:pt x="89147" y="57142"/>
                </a:lnTo>
                <a:lnTo>
                  <a:pt x="87596" y="62239"/>
                </a:lnTo>
                <a:lnTo>
                  <a:pt x="85271" y="67027"/>
                </a:lnTo>
                <a:lnTo>
                  <a:pt x="120000" y="101930"/>
                </a:lnTo>
                <a:lnTo>
                  <a:pt x="101860" y="119999"/>
                </a:lnTo>
                <a:lnTo>
                  <a:pt x="67131" y="85096"/>
                </a:lnTo>
                <a:lnTo>
                  <a:pt x="62325" y="87413"/>
                </a:lnTo>
                <a:lnTo>
                  <a:pt x="57209" y="89111"/>
                </a:lnTo>
                <a:lnTo>
                  <a:pt x="52093" y="90193"/>
                </a:lnTo>
                <a:lnTo>
                  <a:pt x="46976" y="90656"/>
                </a:lnTo>
                <a:lnTo>
                  <a:pt x="41705" y="90656"/>
                </a:lnTo>
                <a:lnTo>
                  <a:pt x="36434" y="89729"/>
                </a:lnTo>
                <a:lnTo>
                  <a:pt x="31472" y="88494"/>
                </a:lnTo>
                <a:lnTo>
                  <a:pt x="26511" y="86640"/>
                </a:lnTo>
                <a:lnTo>
                  <a:pt x="21705" y="84169"/>
                </a:lnTo>
                <a:lnTo>
                  <a:pt x="17209" y="81081"/>
                </a:lnTo>
                <a:lnTo>
                  <a:pt x="13023" y="77374"/>
                </a:lnTo>
                <a:lnTo>
                  <a:pt x="9457" y="73050"/>
                </a:lnTo>
                <a:lnTo>
                  <a:pt x="6201" y="68416"/>
                </a:lnTo>
                <a:lnTo>
                  <a:pt x="3720" y="63783"/>
                </a:lnTo>
                <a:lnTo>
                  <a:pt x="1860" y="58532"/>
                </a:lnTo>
                <a:lnTo>
                  <a:pt x="465" y="53281"/>
                </a:lnTo>
                <a:lnTo>
                  <a:pt x="0" y="48030"/>
                </a:lnTo>
                <a:lnTo>
                  <a:pt x="0" y="42779"/>
                </a:lnTo>
                <a:lnTo>
                  <a:pt x="465" y="37374"/>
                </a:lnTo>
                <a:lnTo>
                  <a:pt x="1860" y="32123"/>
                </a:lnTo>
                <a:lnTo>
                  <a:pt x="3720" y="27027"/>
                </a:lnTo>
                <a:lnTo>
                  <a:pt x="6201" y="22084"/>
                </a:lnTo>
                <a:lnTo>
                  <a:pt x="9457" y="17451"/>
                </a:lnTo>
                <a:lnTo>
                  <a:pt x="13023" y="13281"/>
                </a:lnTo>
                <a:lnTo>
                  <a:pt x="17364" y="9420"/>
                </a:lnTo>
                <a:lnTo>
                  <a:pt x="22015" y="6332"/>
                </a:lnTo>
                <a:lnTo>
                  <a:pt x="26821" y="3861"/>
                </a:lnTo>
                <a:lnTo>
                  <a:pt x="31937" y="2007"/>
                </a:lnTo>
                <a:lnTo>
                  <a:pt x="37209" y="772"/>
                </a:lnTo>
                <a:lnTo>
                  <a:pt x="426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D755F-5C93-473D-B5EC-3353ADA7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5912" y="255618"/>
            <a:ext cx="5932200" cy="711000"/>
          </a:xfrm>
        </p:spPr>
        <p:txBody>
          <a:bodyPr/>
          <a:lstStyle/>
          <a:p>
            <a:r>
              <a:rPr lang="fr-CA" dirty="0"/>
              <a:t>Critères de correction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9912AFE5-8C9F-4A53-A984-8F82E6FE2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115590"/>
              </p:ext>
            </p:extLst>
          </p:nvPr>
        </p:nvGraphicFramePr>
        <p:xfrm>
          <a:off x="4406630" y="315501"/>
          <a:ext cx="7064474" cy="62882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64474">
                  <a:extLst>
                    <a:ext uri="{9D8B030D-6E8A-4147-A177-3AD203B41FA5}">
                      <a16:colId xmlns:a16="http://schemas.microsoft.com/office/drawing/2014/main" val="3419585541"/>
                    </a:ext>
                  </a:extLst>
                </a:gridCol>
              </a:tblGrid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 dirty="0">
                          <a:effectLst/>
                        </a:rPr>
                        <a:t>INTERACTION</a:t>
                      </a:r>
                      <a:endParaRPr lang="fr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7029196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Nom de fonction</a:t>
                      </a:r>
                      <a:endParaRPr lang="fr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8793520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Js texte par défaut (page membre)</a:t>
                      </a:r>
                      <a:endParaRPr lang="fr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1829692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Js validation (page contact)</a:t>
                      </a:r>
                      <a:endParaRPr lang="fr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421531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 dirty="0">
                          <a:effectLst/>
                        </a:rPr>
                        <a:t>Récupérer l’objet HTML (message erreur)</a:t>
                      </a:r>
                      <a:endParaRPr lang="fr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8280150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 dirty="0">
                          <a:effectLst/>
                        </a:rPr>
                        <a:t>Modifier l’objet HTML (coloration de input </a:t>
                      </a:r>
                      <a:r>
                        <a:rPr lang="fr-CA" sz="1400">
                          <a:effectLst/>
                        </a:rPr>
                        <a:t>et label email, )</a:t>
                      </a:r>
                      <a:endParaRPr lang="fr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206144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fr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6797749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LISTE ITEM</a:t>
                      </a:r>
                      <a:endParaRPr lang="fr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255472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36220" algn="l"/>
                        </a:tabLst>
                      </a:pPr>
                      <a:r>
                        <a:rPr lang="fr-CA" sz="1400" dirty="0">
                          <a:effectLst/>
                        </a:rPr>
                        <a:t>Maquette liste</a:t>
                      </a:r>
                      <a:endParaRPr lang="fr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3790556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Page liste en </a:t>
                      </a:r>
                      <a:r>
                        <a:rPr lang="fr-CA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Flexbox</a:t>
                      </a:r>
                      <a:endParaRPr lang="fr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735105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Js </a:t>
                      </a:r>
                      <a:r>
                        <a:rPr lang="en-CA" sz="1400" dirty="0" err="1">
                          <a:effectLst/>
                        </a:rPr>
                        <a:t>décompte</a:t>
                      </a:r>
                      <a:endParaRPr lang="fr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0423815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 </a:t>
                      </a:r>
                      <a:endParaRPr lang="fr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3303488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PAGE ITEM</a:t>
                      </a:r>
                      <a:endParaRPr lang="fr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0490252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Maquette item</a:t>
                      </a:r>
                      <a:endParaRPr lang="fr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108027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 dirty="0">
                          <a:effectLst/>
                        </a:rPr>
                        <a:t>décoration des liens sociaux</a:t>
                      </a:r>
                      <a:endParaRPr lang="fr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8934824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 </a:t>
                      </a:r>
                      <a:endParaRPr lang="fr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185142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ACCUEIL</a:t>
                      </a:r>
                      <a:endParaRPr lang="fr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944110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Maquette accueil</a:t>
                      </a:r>
                      <a:endParaRPr lang="fr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800416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Invite action</a:t>
                      </a:r>
                      <a:endParaRPr lang="fr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0491484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Similarité et proximité</a:t>
                      </a:r>
                      <a:endParaRPr lang="fr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595184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 dirty="0" err="1">
                          <a:effectLst/>
                        </a:rPr>
                        <a:t>Js</a:t>
                      </a:r>
                      <a:r>
                        <a:rPr lang="fr-CA" sz="1400" dirty="0">
                          <a:effectLst/>
                        </a:rPr>
                        <a:t> compte à rebours</a:t>
                      </a:r>
                      <a:endParaRPr lang="fr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0431887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 </a:t>
                      </a:r>
                      <a:endParaRPr lang="fr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0126908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STRUCTURE ET MISE EN PAGE</a:t>
                      </a:r>
                      <a:endParaRPr lang="fr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074002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 dirty="0">
                          <a:effectLst/>
                        </a:rPr>
                        <a:t>Le menu et le </a:t>
                      </a:r>
                      <a:r>
                        <a:rPr lang="fr-CA" sz="1400" dirty="0" err="1">
                          <a:effectLst/>
                        </a:rPr>
                        <a:t>Footer</a:t>
                      </a:r>
                      <a:r>
                        <a:rPr lang="fr-CA" sz="1400" dirty="0">
                          <a:effectLst/>
                        </a:rPr>
                        <a:t> sont positionnés en </a:t>
                      </a:r>
                      <a:r>
                        <a:rPr lang="fr-CA" sz="1400" dirty="0" err="1">
                          <a:effectLst/>
                        </a:rPr>
                        <a:t>Flexbox</a:t>
                      </a:r>
                      <a:endParaRPr lang="fr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6995381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 dirty="0">
                          <a:effectLst/>
                        </a:rPr>
                        <a:t>Utilisation des balises header, </a:t>
                      </a:r>
                      <a:r>
                        <a:rPr lang="fr-CA" sz="1400" dirty="0" err="1">
                          <a:effectLst/>
                        </a:rPr>
                        <a:t>nav</a:t>
                      </a:r>
                      <a:r>
                        <a:rPr lang="fr-CA" sz="1400" dirty="0">
                          <a:effectLst/>
                        </a:rPr>
                        <a:t>, section, article, </a:t>
                      </a:r>
                      <a:r>
                        <a:rPr lang="fr-CA" sz="1400" dirty="0" err="1">
                          <a:effectLst/>
                        </a:rPr>
                        <a:t>footer</a:t>
                      </a:r>
                      <a:endParaRPr lang="fr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0905425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 </a:t>
                      </a:r>
                      <a:endParaRPr lang="fr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4286450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VÉRIFICATION</a:t>
                      </a:r>
                      <a:endParaRPr lang="fr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6928047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>
                          <a:effectLst/>
                        </a:rPr>
                        <a:t>Validation html selon le W3C</a:t>
                      </a:r>
                      <a:endParaRPr lang="fr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4020561"/>
                  </a:ext>
                </a:extLst>
              </a:tr>
              <a:tr h="17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400" dirty="0">
                          <a:effectLst/>
                        </a:rPr>
                        <a:t>REGEX fonctionnelle</a:t>
                      </a:r>
                      <a:endParaRPr lang="fr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8002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1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666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4248475" y="187550"/>
            <a:ext cx="79434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lang="fr-FR"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DIAGRAMME DE NAVIGATION</a:t>
            </a:r>
            <a:endParaRPr sz="40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451" name="Google Shape;451;p62"/>
          <p:cNvGrpSpPr/>
          <p:nvPr/>
        </p:nvGrpSpPr>
        <p:grpSpPr>
          <a:xfrm>
            <a:off x="1837845" y="2230770"/>
            <a:ext cx="8516253" cy="2291581"/>
            <a:chOff x="1152045" y="36845"/>
            <a:chExt cx="8516253" cy="2291581"/>
          </a:xfrm>
        </p:grpSpPr>
        <p:sp>
          <p:nvSpPr>
            <p:cNvPr id="452" name="Google Shape;452;p62"/>
            <p:cNvSpPr/>
            <p:nvPr/>
          </p:nvSpPr>
          <p:spPr>
            <a:xfrm>
              <a:off x="4937071" y="669260"/>
              <a:ext cx="3469500" cy="19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476"/>
                  </a:lnTo>
                  <a:lnTo>
                    <a:pt x="120000" y="60476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B021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453" name="Google Shape;453;p62"/>
            <p:cNvSpPr/>
            <p:nvPr/>
          </p:nvSpPr>
          <p:spPr>
            <a:xfrm>
              <a:off x="4937071" y="669260"/>
              <a:ext cx="1734900" cy="19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476"/>
                  </a:lnTo>
                  <a:lnTo>
                    <a:pt x="119999" y="60476"/>
                  </a:lnTo>
                  <a:lnTo>
                    <a:pt x="119999" y="120000"/>
                  </a:lnTo>
                </a:path>
              </a:pathLst>
            </a:custGeom>
            <a:noFill/>
            <a:ln w="12700" cap="flat" cmpd="sng">
              <a:solidFill>
                <a:srgbClr val="B021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454" name="Google Shape;454;p62"/>
            <p:cNvSpPr/>
            <p:nvPr/>
          </p:nvSpPr>
          <p:spPr>
            <a:xfrm>
              <a:off x="4891351" y="669260"/>
              <a:ext cx="91500" cy="19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B021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455" name="Google Shape;455;p62"/>
            <p:cNvSpPr/>
            <p:nvPr/>
          </p:nvSpPr>
          <p:spPr>
            <a:xfrm>
              <a:off x="3202267" y="1498812"/>
              <a:ext cx="1734900" cy="19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476"/>
                  </a:lnTo>
                  <a:lnTo>
                    <a:pt x="119999" y="60476"/>
                  </a:lnTo>
                  <a:lnTo>
                    <a:pt x="119999" y="120000"/>
                  </a:lnTo>
                </a:path>
              </a:pathLst>
            </a:custGeom>
            <a:noFill/>
            <a:ln w="12700" cap="flat" cmpd="sng">
              <a:solidFill>
                <a:srgbClr val="C926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456" name="Google Shape;456;p62"/>
            <p:cNvSpPr/>
            <p:nvPr/>
          </p:nvSpPr>
          <p:spPr>
            <a:xfrm>
              <a:off x="3156547" y="1498812"/>
              <a:ext cx="91500" cy="19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C926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457" name="Google Shape;457;p62"/>
            <p:cNvSpPr/>
            <p:nvPr/>
          </p:nvSpPr>
          <p:spPr>
            <a:xfrm>
              <a:off x="1467463" y="1498812"/>
              <a:ext cx="1734900" cy="19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lnTo>
                    <a:pt x="119999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C926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458" name="Google Shape;458;p62"/>
            <p:cNvSpPr/>
            <p:nvPr/>
          </p:nvSpPr>
          <p:spPr>
            <a:xfrm>
              <a:off x="3202267" y="669260"/>
              <a:ext cx="1734900" cy="19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lnTo>
                    <a:pt x="119999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B021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459" name="Google Shape;459;p62"/>
            <p:cNvSpPr/>
            <p:nvPr/>
          </p:nvSpPr>
          <p:spPr>
            <a:xfrm>
              <a:off x="1467463" y="669260"/>
              <a:ext cx="3469500" cy="19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B021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460" name="Google Shape;460;p62"/>
            <p:cNvSpPr/>
            <p:nvPr/>
          </p:nvSpPr>
          <p:spPr>
            <a:xfrm>
              <a:off x="4621652" y="38422"/>
              <a:ext cx="630900" cy="6309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2"/>
            <p:cNvSpPr/>
            <p:nvPr/>
          </p:nvSpPr>
          <p:spPr>
            <a:xfrm>
              <a:off x="5252490" y="36845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2"/>
            <p:cNvSpPr/>
            <p:nvPr/>
          </p:nvSpPr>
          <p:spPr>
            <a:xfrm>
              <a:off x="1152045" y="867974"/>
              <a:ext cx="630900" cy="63090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2"/>
            <p:cNvSpPr/>
            <p:nvPr/>
          </p:nvSpPr>
          <p:spPr>
            <a:xfrm>
              <a:off x="1782882" y="866397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2"/>
            <p:cNvSpPr txBox="1"/>
            <p:nvPr/>
          </p:nvSpPr>
          <p:spPr>
            <a:xfrm>
              <a:off x="1782882" y="866397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estrial"/>
                  <a:ea typeface="Questrial"/>
                  <a:cs typeface="Questrial"/>
                  <a:sym typeface="Questrial"/>
                </a:rPr>
                <a:t>Accueil</a:t>
              </a:r>
              <a:endParaRPr kumimoji="0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65" name="Google Shape;465;p62"/>
            <p:cNvSpPr/>
            <p:nvPr/>
          </p:nvSpPr>
          <p:spPr>
            <a:xfrm>
              <a:off x="2886848" y="867974"/>
              <a:ext cx="630900" cy="630900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2"/>
            <p:cNvSpPr/>
            <p:nvPr/>
          </p:nvSpPr>
          <p:spPr>
            <a:xfrm>
              <a:off x="3517686" y="866397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2"/>
            <p:cNvSpPr txBox="1"/>
            <p:nvPr/>
          </p:nvSpPr>
          <p:spPr>
            <a:xfrm>
              <a:off x="3517686" y="866397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estrial"/>
                  <a:ea typeface="Questrial"/>
                  <a:cs typeface="Questrial"/>
                  <a:sym typeface="Questrial"/>
                </a:rPr>
                <a:t>Liste</a:t>
              </a:r>
              <a:endParaRPr kumimoji="0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68" name="Google Shape;468;p62"/>
            <p:cNvSpPr/>
            <p:nvPr/>
          </p:nvSpPr>
          <p:spPr>
            <a:xfrm>
              <a:off x="1152045" y="1697526"/>
              <a:ext cx="630900" cy="630900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2"/>
            <p:cNvSpPr/>
            <p:nvPr/>
          </p:nvSpPr>
          <p:spPr>
            <a:xfrm>
              <a:off x="1782882" y="1695949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2"/>
            <p:cNvSpPr txBox="1"/>
            <p:nvPr/>
          </p:nvSpPr>
          <p:spPr>
            <a:xfrm>
              <a:off x="1782882" y="1695949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estrial"/>
                  <a:ea typeface="Questrial"/>
                  <a:cs typeface="Questrial"/>
                  <a:sym typeface="Questrial"/>
                </a:rPr>
                <a:t>Item 1</a:t>
              </a:r>
              <a:endParaRPr kumimoji="0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71" name="Google Shape;471;p62"/>
            <p:cNvSpPr/>
            <p:nvPr/>
          </p:nvSpPr>
          <p:spPr>
            <a:xfrm>
              <a:off x="2886848" y="1697526"/>
              <a:ext cx="630900" cy="630900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2"/>
            <p:cNvSpPr/>
            <p:nvPr/>
          </p:nvSpPr>
          <p:spPr>
            <a:xfrm>
              <a:off x="3517686" y="1695949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2"/>
            <p:cNvSpPr txBox="1"/>
            <p:nvPr/>
          </p:nvSpPr>
          <p:spPr>
            <a:xfrm>
              <a:off x="3517686" y="1695949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estrial"/>
                  <a:ea typeface="Questrial"/>
                  <a:cs typeface="Questrial"/>
                  <a:sym typeface="Questrial"/>
                </a:rPr>
                <a:t>Item 2</a:t>
              </a:r>
              <a:endParaRPr kumimoji="0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74" name="Google Shape;474;p62"/>
            <p:cNvSpPr/>
            <p:nvPr/>
          </p:nvSpPr>
          <p:spPr>
            <a:xfrm>
              <a:off x="4621652" y="1697526"/>
              <a:ext cx="630900" cy="630900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2"/>
            <p:cNvSpPr/>
            <p:nvPr/>
          </p:nvSpPr>
          <p:spPr>
            <a:xfrm>
              <a:off x="5252490" y="1695949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2"/>
            <p:cNvSpPr txBox="1"/>
            <p:nvPr/>
          </p:nvSpPr>
          <p:spPr>
            <a:xfrm>
              <a:off x="5252490" y="1695949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estrial"/>
                  <a:ea typeface="Questrial"/>
                  <a:cs typeface="Questrial"/>
                  <a:sym typeface="Questrial"/>
                </a:rPr>
                <a:t>Item 3</a:t>
              </a:r>
              <a:endParaRPr kumimoji="0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77" name="Google Shape;477;p62"/>
            <p:cNvSpPr/>
            <p:nvPr/>
          </p:nvSpPr>
          <p:spPr>
            <a:xfrm>
              <a:off x="4621652" y="867974"/>
              <a:ext cx="630900" cy="630900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2"/>
            <p:cNvSpPr/>
            <p:nvPr/>
          </p:nvSpPr>
          <p:spPr>
            <a:xfrm>
              <a:off x="5252490" y="866397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2"/>
            <p:cNvSpPr txBox="1"/>
            <p:nvPr/>
          </p:nvSpPr>
          <p:spPr>
            <a:xfrm>
              <a:off x="5252490" y="866397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estrial"/>
                  <a:ea typeface="Questrial"/>
                  <a:cs typeface="Questrial"/>
                  <a:sym typeface="Questrial"/>
                </a:rPr>
                <a:t>Mission</a:t>
              </a:r>
              <a:endParaRPr kumimoji="0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80" name="Google Shape;480;p62"/>
            <p:cNvSpPr/>
            <p:nvPr/>
          </p:nvSpPr>
          <p:spPr>
            <a:xfrm>
              <a:off x="6356456" y="867974"/>
              <a:ext cx="630900" cy="630900"/>
            </a:xfrm>
            <a:prstGeom prst="ellipse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2"/>
            <p:cNvSpPr/>
            <p:nvPr/>
          </p:nvSpPr>
          <p:spPr>
            <a:xfrm>
              <a:off x="6987294" y="866397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2"/>
            <p:cNvSpPr txBox="1"/>
            <p:nvPr/>
          </p:nvSpPr>
          <p:spPr>
            <a:xfrm>
              <a:off x="6987294" y="866397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estrial"/>
                  <a:ea typeface="Questrial"/>
                  <a:cs typeface="Questrial"/>
                  <a:sym typeface="Questrial"/>
                </a:rPr>
                <a:t>FAQ</a:t>
              </a:r>
              <a:endParaRPr kumimoji="0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83" name="Google Shape;483;p62"/>
            <p:cNvSpPr/>
            <p:nvPr/>
          </p:nvSpPr>
          <p:spPr>
            <a:xfrm>
              <a:off x="8091260" y="867974"/>
              <a:ext cx="630900" cy="630900"/>
            </a:xfrm>
            <a:prstGeom prst="ellipse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2"/>
            <p:cNvSpPr/>
            <p:nvPr/>
          </p:nvSpPr>
          <p:spPr>
            <a:xfrm>
              <a:off x="8722098" y="866397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2"/>
            <p:cNvSpPr txBox="1"/>
            <p:nvPr/>
          </p:nvSpPr>
          <p:spPr>
            <a:xfrm>
              <a:off x="8722098" y="866397"/>
              <a:ext cx="94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estrial"/>
                  <a:ea typeface="Questrial"/>
                  <a:cs typeface="Questrial"/>
                  <a:sym typeface="Questrial"/>
                </a:rPr>
                <a:t>Contact</a:t>
              </a:r>
              <a:endParaRPr kumimoji="0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4"/>
          <p:cNvSpPr txBox="1">
            <a:spLocks noGrp="1"/>
          </p:cNvSpPr>
          <p:nvPr>
            <p:ph type="title"/>
          </p:nvPr>
        </p:nvSpPr>
        <p:spPr>
          <a:xfrm>
            <a:off x="4748500" y="230975"/>
            <a:ext cx="7215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lang="fr-FR">
                <a:solidFill>
                  <a:srgbClr val="434343"/>
                </a:solidFill>
              </a:rPr>
              <a:t>Refonte Page Item</a:t>
            </a:r>
            <a:endParaRPr sz="4000" b="0" i="0" u="none" strike="noStrike" cap="none">
              <a:solidFill>
                <a:srgbClr val="43434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7" name="Google Shape;497;p64"/>
          <p:cNvSpPr txBox="1">
            <a:spLocks noGrp="1"/>
          </p:cNvSpPr>
          <p:nvPr>
            <p:ph type="body" idx="1"/>
          </p:nvPr>
        </p:nvSpPr>
        <p:spPr>
          <a:xfrm>
            <a:off x="685800" y="1691025"/>
            <a:ext cx="10820400" cy="51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200"/>
              <a:buAutoNum type="arabicPeriod"/>
            </a:pPr>
            <a:r>
              <a:rPr lang="fr-FR" b="1" dirty="0">
                <a:solidFill>
                  <a:srgbClr val="999999"/>
                </a:solidFill>
              </a:rPr>
              <a:t>Proposer une maquette pour votre page d'item, </a:t>
            </a:r>
            <a:r>
              <a:rPr lang="fr-FR" b="1" dirty="0">
                <a:solidFill>
                  <a:srgbClr val="FF9900"/>
                </a:solidFill>
              </a:rPr>
              <a:t>me la soumettre pour validation</a:t>
            </a:r>
            <a:r>
              <a:rPr lang="fr-FR" b="1" dirty="0">
                <a:solidFill>
                  <a:srgbClr val="999999"/>
                </a:solidFill>
              </a:rPr>
              <a:t>. Votre maquette doit inclure</a:t>
            </a:r>
            <a:endParaRPr b="1" dirty="0">
              <a:solidFill>
                <a:srgbClr val="999999"/>
              </a:solidFill>
            </a:endParaRPr>
          </a:p>
          <a:p>
            <a: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•"/>
            </a:pPr>
            <a:r>
              <a:rPr lang="fr-FR" b="1" dirty="0">
                <a:solidFill>
                  <a:srgbClr val="999999"/>
                </a:solidFill>
              </a:rPr>
              <a:t>Un espace pour une illustration principale</a:t>
            </a:r>
            <a:endParaRPr b="1" dirty="0">
              <a:solidFill>
                <a:srgbClr val="999999"/>
              </a:solidFill>
            </a:endParaRPr>
          </a:p>
          <a:p>
            <a: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•"/>
            </a:pPr>
            <a:r>
              <a:rPr lang="fr-FR" b="1" dirty="0">
                <a:solidFill>
                  <a:srgbClr val="00FF00"/>
                </a:solidFill>
              </a:rPr>
              <a:t>Liste de vignettes agrandissables</a:t>
            </a:r>
            <a:r>
              <a:rPr lang="fr-FR" b="1" dirty="0">
                <a:solidFill>
                  <a:srgbClr val="1155CC"/>
                </a:solidFill>
              </a:rPr>
              <a:t> (ou dans Accueil - un seul endroit)</a:t>
            </a:r>
            <a:endParaRPr b="1" dirty="0">
              <a:solidFill>
                <a:srgbClr val="1155CC"/>
              </a:solidFill>
            </a:endParaRPr>
          </a:p>
          <a:p>
            <a:pPr lvl="2">
              <a:spcBef>
                <a:spcPts val="0"/>
              </a:spcBef>
              <a:buClr>
                <a:srgbClr val="999999"/>
              </a:buClr>
            </a:pPr>
            <a:r>
              <a:rPr lang="fr-FR" b="1" dirty="0">
                <a:solidFill>
                  <a:srgbClr val="999999"/>
                </a:solidFill>
              </a:rPr>
              <a:t>Appliquer un principe de la gestalt dans ce design: </a:t>
            </a:r>
            <a:r>
              <a:rPr lang="fr-FR" b="1" dirty="0" err="1">
                <a:solidFill>
                  <a:srgbClr val="999999"/>
                </a:solidFill>
              </a:rPr>
              <a:t>affordabilité</a:t>
            </a:r>
            <a:r>
              <a:rPr lang="fr-FR" b="1" dirty="0">
                <a:solidFill>
                  <a:srgbClr val="999999"/>
                </a:solidFill>
              </a:rPr>
              <a:t> </a:t>
            </a:r>
          </a:p>
          <a:p>
            <a:pPr lvl="2">
              <a:spcBef>
                <a:spcPts val="0"/>
              </a:spcBef>
              <a:buClr>
                <a:srgbClr val="999999"/>
              </a:buClr>
            </a:pPr>
            <a:r>
              <a:rPr lang="fr-CA" sz="1400" dirty="0">
                <a:hlinkClick r:id="rId3"/>
              </a:rPr>
              <a:t>https://www.webmarketing-com.com/2013/04/23/19641-definition-affordance</a:t>
            </a:r>
            <a:endParaRPr lang="fr-CA" sz="1400" dirty="0"/>
          </a:p>
          <a:p>
            <a:pPr lvl="2">
              <a:spcBef>
                <a:spcPts val="0"/>
              </a:spcBef>
              <a:buClr>
                <a:srgbClr val="999999"/>
              </a:buClr>
            </a:pPr>
            <a:r>
              <a:rPr lang="fr-CA" sz="1400" b="1" dirty="0">
                <a:solidFill>
                  <a:srgbClr val="999999"/>
                </a:solidFill>
                <a:hlinkClick r:id="rId4"/>
              </a:rPr>
              <a:t>https://blog-ux.com/quest-ce-que-laffordance/</a:t>
            </a:r>
            <a:r>
              <a:rPr lang="fr-CA" sz="1400" b="1" dirty="0">
                <a:solidFill>
                  <a:srgbClr val="999999"/>
                </a:solidFill>
              </a:rPr>
              <a:t> </a:t>
            </a:r>
            <a:endParaRPr sz="1400" b="1" dirty="0">
              <a:solidFill>
                <a:srgbClr val="999999"/>
              </a:solidFill>
            </a:endParaRPr>
          </a:p>
          <a:p>
            <a:pPr marL="914400" marR="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•"/>
            </a:pPr>
            <a:r>
              <a:rPr lang="fr-FR" b="1" dirty="0">
                <a:solidFill>
                  <a:srgbClr val="999999"/>
                </a:solidFill>
              </a:rPr>
              <a:t>Appliquer les améliorations ou changements demandés à la maquette</a:t>
            </a:r>
            <a:endParaRPr b="1" dirty="0">
              <a:solidFill>
                <a:srgbClr val="999999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Char char="•"/>
            </a:pPr>
            <a:r>
              <a:rPr lang="fr-FR" b="1" dirty="0">
                <a:solidFill>
                  <a:srgbClr val="FF9900"/>
                </a:solidFill>
              </a:rPr>
              <a:t>Revalider</a:t>
            </a:r>
            <a:endParaRPr b="1" dirty="0">
              <a:solidFill>
                <a:srgbClr val="FF99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AutoNum type="arabicPeriod"/>
            </a:pPr>
            <a:r>
              <a:rPr lang="fr-FR" b="1" dirty="0">
                <a:solidFill>
                  <a:srgbClr val="999999"/>
                </a:solidFill>
              </a:rPr>
              <a:t>Implémenter le HTML pour la mise en page</a:t>
            </a:r>
            <a:endParaRPr b="1" dirty="0">
              <a:solidFill>
                <a:srgbClr val="999999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•"/>
            </a:pPr>
            <a:r>
              <a:rPr lang="fr-FR" b="1" dirty="0">
                <a:solidFill>
                  <a:srgbClr val="999999"/>
                </a:solidFill>
              </a:rPr>
              <a:t>Insérer des </a:t>
            </a:r>
            <a:r>
              <a:rPr lang="fr-FR" b="1" dirty="0" err="1">
                <a:solidFill>
                  <a:srgbClr val="999999"/>
                </a:solidFill>
              </a:rPr>
              <a:t>span</a:t>
            </a:r>
            <a:r>
              <a:rPr lang="fr-FR" b="1" dirty="0">
                <a:solidFill>
                  <a:srgbClr val="999999"/>
                </a:solidFill>
              </a:rPr>
              <a:t> sémantiques dans le texte en exploitant les classes</a:t>
            </a:r>
            <a:endParaRPr b="1" dirty="0">
              <a:solidFill>
                <a:srgbClr val="999999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•"/>
            </a:pPr>
            <a:r>
              <a:rPr lang="fr-FR" b="1" dirty="0">
                <a:solidFill>
                  <a:srgbClr val="999999"/>
                </a:solidFill>
              </a:rPr>
              <a:t>Mettre en évidences les mots de certaines catégories dans le texte</a:t>
            </a:r>
            <a:endParaRPr b="1" dirty="0">
              <a:solidFill>
                <a:srgbClr val="999999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fr-FR" b="1" dirty="0">
                <a:solidFill>
                  <a:srgbClr val="FF0000"/>
                </a:solidFill>
              </a:rPr>
              <a:t>Utiliser la balise </a:t>
            </a:r>
            <a:r>
              <a:rPr lang="fr-FR" b="1" dirty="0" err="1">
                <a:solidFill>
                  <a:srgbClr val="FF0000"/>
                </a:solidFill>
              </a:rPr>
              <a:t>img</a:t>
            </a:r>
            <a:r>
              <a:rPr lang="fr-FR" b="1" dirty="0">
                <a:solidFill>
                  <a:srgbClr val="FF0000"/>
                </a:solidFill>
              </a:rPr>
              <a:t> pour les illustrations</a:t>
            </a:r>
            <a:endParaRPr b="1" dirty="0">
              <a:solidFill>
                <a:srgbClr val="FF0000"/>
              </a:solidFill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AutoNum type="arabicPeriod"/>
            </a:pPr>
            <a:r>
              <a:rPr lang="fr-FR" b="1" dirty="0">
                <a:solidFill>
                  <a:srgbClr val="999999"/>
                </a:solidFill>
              </a:rPr>
              <a:t>Implémenter le CSS pour la mise en page + coloration des mots sémantiques</a:t>
            </a:r>
            <a:endParaRPr sz="1200" b="1" dirty="0">
              <a:solidFill>
                <a:srgbClr val="FF0000"/>
              </a:solidFill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AutoNum type="arabicPeriod"/>
            </a:pPr>
            <a:r>
              <a:rPr lang="fr-FR" b="1" dirty="0">
                <a:solidFill>
                  <a:srgbClr val="999999"/>
                </a:solidFill>
              </a:rPr>
              <a:t>Tester votre mise en page de votre page item sur différents navigateurs/</a:t>
            </a:r>
            <a:r>
              <a:rPr lang="fr-FR" b="1" dirty="0" err="1">
                <a:solidFill>
                  <a:srgbClr val="999999"/>
                </a:solidFill>
              </a:rPr>
              <a:t>devices</a:t>
            </a:r>
            <a:r>
              <a:rPr lang="fr-FR" b="1" dirty="0">
                <a:solidFill>
                  <a:srgbClr val="999999"/>
                </a:solidFill>
              </a:rPr>
              <a:t>/écrans</a:t>
            </a:r>
            <a:endParaRPr b="1" dirty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3"/>
          <p:cNvSpPr txBox="1">
            <a:spLocks noGrp="1"/>
          </p:cNvSpPr>
          <p:nvPr>
            <p:ph type="title"/>
          </p:nvPr>
        </p:nvSpPr>
        <p:spPr>
          <a:xfrm>
            <a:off x="4748500" y="230975"/>
            <a:ext cx="7215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lang="fr-FR">
                <a:solidFill>
                  <a:srgbClr val="434343"/>
                </a:solidFill>
              </a:rPr>
              <a:t>Refonte Page Liste</a:t>
            </a:r>
            <a:endParaRPr sz="4000" b="0" i="0" u="none" strike="noStrike" cap="none">
              <a:solidFill>
                <a:srgbClr val="43434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1" name="Google Shape;491;p63"/>
          <p:cNvSpPr txBox="1">
            <a:spLocks noGrp="1"/>
          </p:cNvSpPr>
          <p:nvPr>
            <p:ph type="body" idx="1"/>
          </p:nvPr>
        </p:nvSpPr>
        <p:spPr>
          <a:xfrm>
            <a:off x="685800" y="1691025"/>
            <a:ext cx="10820400" cy="51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200"/>
              <a:buAutoNum type="arabicPeriod"/>
            </a:pPr>
            <a:r>
              <a:rPr lang="fr-FR" b="1" dirty="0">
                <a:solidFill>
                  <a:srgbClr val="999999"/>
                </a:solidFill>
              </a:rPr>
              <a:t>Proposer une maquette pour votre page liste, </a:t>
            </a:r>
            <a:r>
              <a:rPr lang="fr-FR" b="1" dirty="0">
                <a:solidFill>
                  <a:srgbClr val="FF9900"/>
                </a:solidFill>
              </a:rPr>
              <a:t>me la soumettre pour validation</a:t>
            </a:r>
            <a:endParaRPr b="1" dirty="0">
              <a:solidFill>
                <a:srgbClr val="FF9900"/>
              </a:solidFill>
            </a:endParaRPr>
          </a:p>
          <a:p>
            <a:pPr marL="914400" marR="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•"/>
            </a:pPr>
            <a:r>
              <a:rPr lang="fr-FR" b="1" dirty="0">
                <a:solidFill>
                  <a:srgbClr val="999999"/>
                </a:solidFill>
              </a:rPr>
              <a:t>La maquette doit présenter des </a:t>
            </a:r>
            <a:r>
              <a:rPr lang="fr-FR" b="1" dirty="0">
                <a:solidFill>
                  <a:srgbClr val="FF0000"/>
                </a:solidFill>
              </a:rPr>
              <a:t>illustrations miniatures</a:t>
            </a:r>
            <a:r>
              <a:rPr lang="fr-FR" b="1" dirty="0">
                <a:solidFill>
                  <a:srgbClr val="999999"/>
                </a:solidFill>
              </a:rPr>
              <a:t>, titres, résumés, liens, auteur, mots-clés et dates - sans maquette validée la page n'est pas corrigée (0 points)</a:t>
            </a:r>
            <a:endParaRPr b="1" dirty="0">
              <a:solidFill>
                <a:srgbClr val="999999"/>
              </a:solidFill>
            </a:endParaRPr>
          </a:p>
          <a:p>
            <a:pPr marL="914400" marR="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•"/>
            </a:pPr>
            <a:r>
              <a:rPr lang="fr-FR" b="1" dirty="0">
                <a:solidFill>
                  <a:srgbClr val="999999"/>
                </a:solidFill>
              </a:rPr>
              <a:t>Appliquer les améliorations ou changements demandés à la maquette</a:t>
            </a:r>
            <a:endParaRPr b="1" dirty="0">
              <a:solidFill>
                <a:srgbClr val="999999"/>
              </a:solidFill>
            </a:endParaRPr>
          </a:p>
          <a:p>
            <a:pPr marL="914400" marR="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Char char="•"/>
            </a:pPr>
            <a:r>
              <a:rPr lang="fr-FR" b="1" dirty="0">
                <a:solidFill>
                  <a:srgbClr val="FF9900"/>
                </a:solidFill>
              </a:rPr>
              <a:t>Revalider</a:t>
            </a:r>
            <a:endParaRPr b="1" dirty="0">
              <a:solidFill>
                <a:srgbClr val="FF9900"/>
              </a:solidFill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AutoNum type="arabicPeriod"/>
            </a:pPr>
            <a:r>
              <a:rPr lang="fr-FR" b="1" dirty="0">
                <a:solidFill>
                  <a:srgbClr val="999999"/>
                </a:solidFill>
              </a:rPr>
              <a:t>Implémenter le HTML pour la mise en page</a:t>
            </a:r>
            <a:endParaRPr b="1" dirty="0">
              <a:solidFill>
                <a:srgbClr val="999999"/>
              </a:solidFill>
            </a:endParaRPr>
          </a:p>
          <a:p>
            <a:pPr marL="914400" marR="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•"/>
            </a:pPr>
            <a:r>
              <a:rPr lang="fr-FR" b="1" dirty="0">
                <a:solidFill>
                  <a:srgbClr val="999999"/>
                </a:solidFill>
              </a:rPr>
              <a:t>Appliquer un id sémantique à la liste d'item (pas 'liste-item' !!! plutôt 'liste-plantes')</a:t>
            </a:r>
            <a:endParaRPr b="1" dirty="0">
              <a:solidFill>
                <a:srgbClr val="999999"/>
              </a:solidFill>
            </a:endParaRPr>
          </a:p>
          <a:p>
            <a:pPr marL="914400" marR="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•"/>
            </a:pPr>
            <a:r>
              <a:rPr lang="fr-FR" b="1" dirty="0">
                <a:solidFill>
                  <a:srgbClr val="999999"/>
                </a:solidFill>
              </a:rPr>
              <a:t>Appliquer une classe sémantique à chaque item (pas 'item' !!! plutôt 'plante')</a:t>
            </a:r>
            <a:endParaRPr b="1" dirty="0">
              <a:solidFill>
                <a:srgbClr val="999999"/>
              </a:solidFill>
            </a:endParaRPr>
          </a:p>
          <a:p>
            <a:pPr marL="914400" marR="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•"/>
            </a:pPr>
            <a:r>
              <a:rPr lang="fr-FR" b="1" dirty="0">
                <a:solidFill>
                  <a:srgbClr val="999999"/>
                </a:solidFill>
              </a:rPr>
              <a:t>Ajouter les balises nécessaires à votre mise en page (si requis)</a:t>
            </a:r>
            <a:endParaRPr b="1" dirty="0">
              <a:solidFill>
                <a:srgbClr val="999999"/>
              </a:solidFill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AutoNum type="arabicPeriod"/>
            </a:pPr>
            <a:r>
              <a:rPr lang="fr-FR" b="1" dirty="0">
                <a:solidFill>
                  <a:srgbClr val="999999"/>
                </a:solidFill>
              </a:rPr>
              <a:t>Implémenter le CSS pour la mise en page</a:t>
            </a:r>
          </a:p>
          <a:p>
            <a:pPr lvl="1" indent="-368300">
              <a:spcBef>
                <a:spcPts val="0"/>
              </a:spcBef>
              <a:buClr>
                <a:srgbClr val="999999"/>
              </a:buClr>
              <a:buSzPts val="2200"/>
            </a:pPr>
            <a:r>
              <a:rPr lang="fr-FR" b="1" dirty="0">
                <a:solidFill>
                  <a:srgbClr val="999999"/>
                </a:solidFill>
              </a:rPr>
              <a:t>Faire la mise en page en </a:t>
            </a:r>
            <a:r>
              <a:rPr lang="fr-FR" b="1" dirty="0" err="1">
                <a:solidFill>
                  <a:srgbClr val="999999"/>
                </a:solidFill>
              </a:rPr>
              <a:t>Flexbox</a:t>
            </a:r>
            <a:endParaRPr b="1" dirty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5"/>
          <p:cNvSpPr txBox="1">
            <a:spLocks noGrp="1"/>
          </p:cNvSpPr>
          <p:nvPr>
            <p:ph type="title"/>
          </p:nvPr>
        </p:nvSpPr>
        <p:spPr>
          <a:xfrm>
            <a:off x="4748500" y="230975"/>
            <a:ext cx="7215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lang="fr-FR">
                <a:solidFill>
                  <a:srgbClr val="434343"/>
                </a:solidFill>
              </a:rPr>
              <a:t>Refonte Page Accueil</a:t>
            </a:r>
            <a:endParaRPr sz="4000" b="0" i="0" u="none" strike="noStrike" cap="none">
              <a:solidFill>
                <a:srgbClr val="43434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3" name="Google Shape;503;p65"/>
          <p:cNvSpPr txBox="1">
            <a:spLocks noGrp="1"/>
          </p:cNvSpPr>
          <p:nvPr>
            <p:ph type="body" idx="1"/>
          </p:nvPr>
        </p:nvSpPr>
        <p:spPr>
          <a:xfrm>
            <a:off x="685800" y="1691025"/>
            <a:ext cx="10820400" cy="51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999999"/>
              </a:buClr>
              <a:buFont typeface="Questrial"/>
              <a:buAutoNum type="arabicPeriod"/>
            </a:pPr>
            <a:r>
              <a:rPr lang="fr-FR" b="1" dirty="0">
                <a:solidFill>
                  <a:srgbClr val="999999"/>
                </a:solidFill>
              </a:rPr>
              <a:t>Lire </a:t>
            </a:r>
            <a:r>
              <a:rPr lang="fr-CA" dirty="0">
                <a:hlinkClick r:id="rId3"/>
              </a:rPr>
              <a:t>https://www.wenovio.com/2017/05/02/lergonomie-dune-interface-web/</a:t>
            </a:r>
            <a:endParaRPr lang="fr-CA" dirty="0"/>
          </a:p>
          <a:p>
            <a:pPr lvl="0">
              <a:buClr>
                <a:srgbClr val="999999"/>
              </a:buClr>
              <a:buFont typeface="Questrial"/>
              <a:buAutoNum type="arabicPeriod"/>
            </a:pPr>
            <a:r>
              <a:rPr lang="fr-CA" dirty="0">
                <a:hlinkClick r:id="rId4"/>
              </a:rPr>
              <a:t>http://ludismedia.com/lanatomie-dune-page-daccueil-de-site-internet-parfaite/</a:t>
            </a:r>
            <a:endParaRPr b="1" dirty="0">
              <a:solidFill>
                <a:srgbClr val="999999"/>
              </a:solidFill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AutoNum type="arabicPeriod"/>
            </a:pPr>
            <a:r>
              <a:rPr lang="fr-FR" b="1" dirty="0">
                <a:solidFill>
                  <a:srgbClr val="999999"/>
                </a:solidFill>
              </a:rPr>
              <a:t>Proposer une maquette pour votre page d'accueil, </a:t>
            </a:r>
            <a:r>
              <a:rPr lang="fr-FR" b="1" dirty="0">
                <a:solidFill>
                  <a:srgbClr val="FF9900"/>
                </a:solidFill>
              </a:rPr>
              <a:t>me la soumettre pour validation</a:t>
            </a:r>
            <a:r>
              <a:rPr lang="fr-FR" b="1" dirty="0">
                <a:solidFill>
                  <a:srgbClr val="999999"/>
                </a:solidFill>
              </a:rPr>
              <a:t>. Dans votre maquette, vous devez inclure:</a:t>
            </a:r>
            <a:endParaRPr b="1" dirty="0">
              <a:solidFill>
                <a:srgbClr val="999999"/>
              </a:solidFill>
            </a:endParaRPr>
          </a:p>
          <a:p>
            <a: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•"/>
            </a:pPr>
            <a:r>
              <a:rPr lang="fr-FR" b="1" dirty="0">
                <a:solidFill>
                  <a:srgbClr val="999999"/>
                </a:solidFill>
              </a:rPr>
              <a:t>une invite à l'action</a:t>
            </a:r>
            <a:endParaRPr b="1" dirty="0">
              <a:solidFill>
                <a:srgbClr val="999999"/>
              </a:solidFill>
            </a:endParaRPr>
          </a:p>
          <a:p>
            <a: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•"/>
            </a:pPr>
            <a:r>
              <a:rPr lang="fr-FR" b="1" dirty="0">
                <a:solidFill>
                  <a:srgbClr val="999999"/>
                </a:solidFill>
              </a:rPr>
              <a:t>appliquer les principes de la gestalt: similarité, proximité</a:t>
            </a:r>
            <a:endParaRPr b="1" dirty="0">
              <a:solidFill>
                <a:srgbClr val="999999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•"/>
            </a:pPr>
            <a:r>
              <a:rPr lang="fr-FR" b="1" dirty="0">
                <a:solidFill>
                  <a:srgbClr val="999999"/>
                </a:solidFill>
              </a:rPr>
              <a:t>Appliquer les améliorations ou changements demandés à la maquette</a:t>
            </a:r>
            <a:endParaRPr b="1" dirty="0">
              <a:solidFill>
                <a:srgbClr val="999999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Char char="•"/>
            </a:pPr>
            <a:r>
              <a:rPr lang="fr-FR" b="1" dirty="0">
                <a:solidFill>
                  <a:srgbClr val="FF9900"/>
                </a:solidFill>
              </a:rPr>
              <a:t>Revalider</a:t>
            </a:r>
            <a:endParaRPr b="1" dirty="0">
              <a:solidFill>
                <a:srgbClr val="FF99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AutoNum type="arabicPeriod"/>
            </a:pPr>
            <a:r>
              <a:rPr lang="fr-FR" b="1" dirty="0">
                <a:solidFill>
                  <a:srgbClr val="999999"/>
                </a:solidFill>
              </a:rPr>
              <a:t>Implémenter le HTML pour la mise en page</a:t>
            </a:r>
            <a:endParaRPr b="1" dirty="0">
              <a:solidFill>
                <a:srgbClr val="999999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•"/>
            </a:pPr>
            <a:r>
              <a:rPr lang="fr-FR" b="1" dirty="0">
                <a:solidFill>
                  <a:srgbClr val="999999"/>
                </a:solidFill>
              </a:rPr>
              <a:t>Donner des id sémantique à chaque item unique</a:t>
            </a:r>
            <a:endParaRPr b="1" dirty="0">
              <a:solidFill>
                <a:srgbClr val="999999"/>
              </a:solidFill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AutoNum type="arabicPeriod"/>
            </a:pPr>
            <a:r>
              <a:rPr lang="fr-FR" b="1" dirty="0">
                <a:solidFill>
                  <a:srgbClr val="999999"/>
                </a:solidFill>
              </a:rPr>
              <a:t>Implémenter le CSS pour la mise en page</a:t>
            </a:r>
            <a:endParaRPr b="1" dirty="0">
              <a:solidFill>
                <a:srgbClr val="999999"/>
              </a:solidFill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AutoNum type="arabicPeriod"/>
            </a:pPr>
            <a:r>
              <a:rPr lang="fr-FR" b="1" dirty="0">
                <a:solidFill>
                  <a:srgbClr val="999999"/>
                </a:solidFill>
              </a:rPr>
              <a:t>Tester votre mise en page d'accueil sur différents navigateurs/</a:t>
            </a:r>
            <a:r>
              <a:rPr lang="fr-FR" b="1" dirty="0" err="1">
                <a:solidFill>
                  <a:srgbClr val="999999"/>
                </a:solidFill>
              </a:rPr>
              <a:t>devices</a:t>
            </a:r>
            <a:r>
              <a:rPr lang="fr-FR" b="1" dirty="0">
                <a:solidFill>
                  <a:srgbClr val="999999"/>
                </a:solidFill>
              </a:rPr>
              <a:t>/écrans</a:t>
            </a:r>
            <a:endParaRPr b="1" dirty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1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400" cy="28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lang="fr-FR" sz="8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PARTIE HTML</a:t>
            </a:r>
            <a:endParaRPr sz="8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8" name="Google Shape;538;p71"/>
          <p:cNvSpPr txBox="1">
            <a:spLocks noGrp="1"/>
          </p:cNvSpPr>
          <p:nvPr>
            <p:ph type="body" idx="4294967295"/>
          </p:nvPr>
        </p:nvSpPr>
        <p:spPr>
          <a:xfrm>
            <a:off x="1024467" y="3641725"/>
            <a:ext cx="104901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fr-FR"/>
              <a:t>Vérifications</a:t>
            </a:r>
            <a:endParaRPr sz="22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2"/>
          <p:cNvSpPr txBox="1">
            <a:spLocks noGrp="1"/>
          </p:cNvSpPr>
          <p:nvPr>
            <p:ph type="title"/>
          </p:nvPr>
        </p:nvSpPr>
        <p:spPr>
          <a:xfrm>
            <a:off x="4748500" y="230975"/>
            <a:ext cx="7215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lang="fr-FR"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COUVERTURE DU HTML</a:t>
            </a:r>
            <a:endParaRPr sz="40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4" name="Google Shape;544;p72"/>
          <p:cNvSpPr txBox="1">
            <a:spLocks noGrp="1"/>
          </p:cNvSpPr>
          <p:nvPr>
            <p:ph type="body" idx="1"/>
          </p:nvPr>
        </p:nvSpPr>
        <p:spPr>
          <a:xfrm>
            <a:off x="685800" y="1691025"/>
            <a:ext cx="10820400" cy="51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fr-FR" sz="1679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Vérifications pour les codes HTML récurrents</a:t>
            </a:r>
            <a:endParaRPr/>
          </a:p>
          <a:p>
            <a:pPr marL="228600" lvl="0" indent="-18281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B273"/>
              </a:buClr>
              <a:buSzPts val="1679"/>
              <a:buFont typeface="Noto Sans Symbols"/>
              <a:buChar char="✓"/>
            </a:pPr>
            <a:r>
              <a:rPr lang="fr-FR" sz="1679">
                <a:solidFill>
                  <a:srgbClr val="FFB273"/>
                </a:solidFill>
              </a:rPr>
              <a:t>Utilisation minimale des balises de titres dans toutes les pages </a:t>
            </a:r>
            <a:endParaRPr/>
          </a:p>
          <a:p>
            <a:pPr marL="685800" lvl="1" indent="-2032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oto Sans Symbols"/>
              <a:buChar char="✓"/>
            </a:pPr>
            <a:r>
              <a:rPr lang="fr-FR" sz="1600" b="1">
                <a:solidFill>
                  <a:schemeClr val="accent6"/>
                </a:solidFill>
              </a:rPr>
              <a:t>h1</a:t>
            </a:r>
            <a:r>
              <a:rPr lang="fr-FR" sz="1600">
                <a:solidFill>
                  <a:srgbClr val="FFB273"/>
                </a:solidFill>
              </a:rPr>
              <a:t> c’est le titre du site web, le même sur toutes les pages et </a:t>
            </a:r>
            <a:r>
              <a:rPr lang="fr-FR" sz="1600" b="1">
                <a:solidFill>
                  <a:schemeClr val="accent6"/>
                </a:solidFill>
              </a:rPr>
              <a:t>h2</a:t>
            </a:r>
            <a:r>
              <a:rPr lang="fr-FR" sz="1600">
                <a:solidFill>
                  <a:srgbClr val="FFB273"/>
                </a:solidFill>
              </a:rPr>
              <a:t> c’est le titre spécifique de chaque page</a:t>
            </a:r>
            <a:endParaRPr sz="1600"/>
          </a:p>
          <a:p>
            <a:pPr marL="685800" lvl="1" indent="-2032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oto Sans Symbols"/>
              <a:buChar char="✓"/>
            </a:pPr>
            <a:r>
              <a:rPr lang="fr-FR" sz="1600">
                <a:solidFill>
                  <a:srgbClr val="FFB273"/>
                </a:solidFill>
              </a:rPr>
              <a:t>Dans les pages de texte (page d’accueil et page de description) -&gt; utilisation des titres de troisième niveau </a:t>
            </a:r>
            <a:r>
              <a:rPr lang="fr-FR" sz="1600" b="1">
                <a:solidFill>
                  <a:schemeClr val="accent6"/>
                </a:solidFill>
              </a:rPr>
              <a:t>h3</a:t>
            </a:r>
            <a:endParaRPr sz="1600" b="1">
              <a:solidFill>
                <a:schemeClr val="accent6"/>
              </a:solidFill>
            </a:endParaRPr>
          </a:p>
          <a:p>
            <a:pPr marL="228600" lvl="0" indent="-18281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B273"/>
              </a:buClr>
              <a:buSzPts val="1679"/>
              <a:buFont typeface="Noto Sans Symbols"/>
              <a:buChar char="✓"/>
            </a:pPr>
            <a:r>
              <a:rPr lang="fr-FR" sz="1679">
                <a:solidFill>
                  <a:srgbClr val="FFB273"/>
                </a:solidFill>
              </a:rPr>
              <a:t>Utilisation des balises de structures pour les parties récurrentes telles que </a:t>
            </a:r>
            <a:r>
              <a:rPr lang="fr-FR" sz="1679" b="1">
                <a:solidFill>
                  <a:schemeClr val="accent6"/>
                </a:solidFill>
              </a:rPr>
              <a:t>footer</a:t>
            </a:r>
            <a:r>
              <a:rPr lang="fr-FR" sz="1679">
                <a:solidFill>
                  <a:srgbClr val="FFB273"/>
                </a:solidFill>
              </a:rPr>
              <a:t>, </a:t>
            </a:r>
            <a:r>
              <a:rPr lang="fr-FR" sz="1679" b="1">
                <a:solidFill>
                  <a:schemeClr val="accent6"/>
                </a:solidFill>
              </a:rPr>
              <a:t>section, header</a:t>
            </a:r>
            <a:r>
              <a:rPr lang="fr-FR" sz="1679">
                <a:solidFill>
                  <a:schemeClr val="dk1"/>
                </a:solidFill>
              </a:rPr>
              <a:t>, </a:t>
            </a:r>
            <a:r>
              <a:rPr lang="fr-FR" sz="1679" b="1">
                <a:solidFill>
                  <a:schemeClr val="accent6"/>
                </a:solidFill>
              </a:rPr>
              <a:t>nav</a:t>
            </a:r>
            <a:endParaRPr sz="1679" b="1">
              <a:solidFill>
                <a:schemeClr val="accent6"/>
              </a:solidFill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B273"/>
              </a:buClr>
              <a:buSzPts val="1679"/>
              <a:buFont typeface="Noto Sans Symbols"/>
              <a:buChar char="✓"/>
            </a:pPr>
            <a:r>
              <a:rPr lang="fr-FR" sz="1679">
                <a:solidFill>
                  <a:srgbClr val="FFB273"/>
                </a:solidFill>
              </a:rPr>
              <a:t>Pas de mise en page avec les tableaux, un seul tableau dans tout le site dans la page Tableau</a:t>
            </a:r>
            <a:endParaRPr sz="1679">
              <a:solidFill>
                <a:srgbClr val="FFB273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79" b="1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fr-FR" sz="1679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Vérifications pour les codes HTML spécifiques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B273"/>
              </a:buClr>
              <a:buSzPts val="1679"/>
              <a:buFont typeface="Noto Sans Symbols"/>
              <a:buChar char="✓"/>
            </a:pPr>
            <a:r>
              <a:rPr lang="fr-FR" sz="1679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Des balises </a:t>
            </a:r>
            <a:r>
              <a:rPr lang="fr-FR" sz="1679" b="1" i="0" u="none" strike="noStrike" cap="none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span</a:t>
            </a:r>
            <a:r>
              <a:rPr lang="fr-FR" sz="1679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 et </a:t>
            </a:r>
            <a:r>
              <a:rPr lang="fr-FR" sz="1679" b="1" i="0" u="none" strike="noStrike" cap="none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div</a:t>
            </a:r>
            <a:r>
              <a:rPr lang="fr-FR" sz="1679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 étiquettent sémantiquement des éléments dans les pages </a:t>
            </a:r>
            <a:r>
              <a:rPr lang="fr-FR" sz="1679">
                <a:solidFill>
                  <a:srgbClr val="FFB273"/>
                </a:solidFill>
              </a:rPr>
              <a:t>Liste</a:t>
            </a:r>
            <a:r>
              <a:rPr lang="fr-FR" sz="1679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 et </a:t>
            </a:r>
            <a:r>
              <a:rPr lang="fr-FR" sz="1679">
                <a:solidFill>
                  <a:srgbClr val="FFB273"/>
                </a:solidFill>
              </a:rPr>
              <a:t>A</a:t>
            </a:r>
            <a:r>
              <a:rPr lang="fr-FR" sz="1679" b="0" i="0" u="none" strike="noStrike" cap="none">
                <a:solidFill>
                  <a:srgbClr val="FFB273"/>
                </a:solidFill>
                <a:latin typeface="Questrial"/>
                <a:ea typeface="Questrial"/>
                <a:cs typeface="Questrial"/>
                <a:sym typeface="Questrial"/>
              </a:rPr>
              <a:t>ccueil </a:t>
            </a:r>
            <a:endParaRPr sz="1679" b="0" i="0" u="none" strike="noStrike" cap="none">
              <a:solidFill>
                <a:srgbClr val="FFB27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B273"/>
              </a:buClr>
              <a:buSzPts val="1679"/>
              <a:buFont typeface="Noto Sans Symbols"/>
              <a:buChar char="✓"/>
            </a:pPr>
            <a:r>
              <a:rPr lang="fr-FR" sz="1679">
                <a:solidFill>
                  <a:srgbClr val="FFB273"/>
                </a:solidFill>
              </a:rPr>
              <a:t>Utilisation de balises qui caractérisent le texte : une citation bloc, une citation en ligne, du texte plus important, un exposant ou un indice, un exemple comme une citation ou un échantillon</a:t>
            </a:r>
            <a:endParaRPr sz="1679" b="0" i="0" u="none" strike="noStrike" cap="none">
              <a:solidFill>
                <a:srgbClr val="FFB27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5" name="Google Shape;545;p72"/>
          <p:cNvSpPr/>
          <p:nvPr/>
        </p:nvSpPr>
        <p:spPr>
          <a:xfrm>
            <a:off x="1421448" y="5884850"/>
            <a:ext cx="9433800" cy="7476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12700" cap="flat" cmpd="sng">
            <a:solidFill>
              <a:srgbClr val="A221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Par exemple, la notion d’auteur pourrait être étiquetée avec des span de classe auteur 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et la notion d’article pourrait être étiquetée avec des div de classe article.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Flat Styl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BB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3477AA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raînée de condensatio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raînée de condensatio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Traînée de condensatio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1669</Words>
  <Application>Microsoft Office PowerPoint</Application>
  <PresentationFormat>Grand écran</PresentationFormat>
  <Paragraphs>228</Paragraphs>
  <Slides>19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19</vt:i4>
      </vt:variant>
    </vt:vector>
  </HeadingPairs>
  <TitlesOfParts>
    <vt:vector size="29" baseType="lpstr">
      <vt:lpstr>Courgette</vt:lpstr>
      <vt:lpstr>Questrial</vt:lpstr>
      <vt:lpstr>Arial</vt:lpstr>
      <vt:lpstr>Noto Sans Symbols</vt:lpstr>
      <vt:lpstr>Calibri</vt:lpstr>
      <vt:lpstr>Traînée de condensation</vt:lpstr>
      <vt:lpstr>Office Theme</vt:lpstr>
      <vt:lpstr>Traînée de condensation</vt:lpstr>
      <vt:lpstr>1_Traînée de condensation</vt:lpstr>
      <vt:lpstr>2_Traînée de condensation</vt:lpstr>
      <vt:lpstr>ITÉRATION 2</vt:lpstr>
      <vt:lpstr>Déroulement par semaine + commit minimaux</vt:lpstr>
      <vt:lpstr>Critères de correction</vt:lpstr>
      <vt:lpstr>DIAGRAMME DE NAVIGATION</vt:lpstr>
      <vt:lpstr>Refonte Page Item</vt:lpstr>
      <vt:lpstr>Refonte Page Liste</vt:lpstr>
      <vt:lpstr>Refonte Page Accueil</vt:lpstr>
      <vt:lpstr>PARTIE HTML</vt:lpstr>
      <vt:lpstr>COUVERTURE DU HTML</vt:lpstr>
      <vt:lpstr>NORMES ET SÉMANTIQUE</vt:lpstr>
      <vt:lpstr>VÉRIFICATIONS - CONTENUS</vt:lpstr>
      <vt:lpstr>PARTIE CSS</vt:lpstr>
      <vt:lpstr>liens sociaux + footer</vt:lpstr>
      <vt:lpstr>SÉLECTEURS</vt:lpstr>
      <vt:lpstr>PARTIE JAVASCRIPT</vt:lpstr>
      <vt:lpstr>JavaScript : Texte par défaut</vt:lpstr>
      <vt:lpstr>JavaScript : Validation</vt:lpstr>
      <vt:lpstr>Décompte</vt:lpstr>
      <vt:lpstr>Compte à rebours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ITÉRATION 2</dc:title>
  <cp:lastModifiedBy>Bruno Harrisson</cp:lastModifiedBy>
  <cp:revision>60</cp:revision>
  <dcterms:modified xsi:type="dcterms:W3CDTF">2024-10-07T23:11:51Z</dcterms:modified>
</cp:coreProperties>
</file>