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79" r:id="rId6"/>
    <p:sldId id="278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Oswald" panose="00000500000000000000" pitchFamily="2" charset="0"/>
      <p:regular r:id="rId10"/>
      <p:bold r:id="rId11"/>
    </p:embeddedFont>
    <p:embeddedFont>
      <p:font typeface="Questrial" pitchFamily="2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29f5208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29f5208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29f5208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29f5208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c854fda5a_3_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ctr" anchorCtr="0">
            <a:noAutofit/>
          </a:bodyPr>
          <a:lstStyle/>
          <a:p>
            <a:pPr marL="0" indent="0">
              <a:buNone/>
            </a:pPr>
            <a:r>
              <a:rPr lang="fr-FR" b="1"/>
              <a:t>Seulement les livrables remis séparément par Git sont évalués.</a:t>
            </a:r>
            <a:r>
              <a:rPr lang="fr-FR"/>
              <a:t>  Vous devez minimalement faire un commit pour chaque semaine (1,2,3,4) avec de courts commentaires télégraphiques.  </a:t>
            </a:r>
            <a:endParaRPr/>
          </a:p>
          <a:p>
            <a:pPr marL="0" indent="0">
              <a:buNone/>
            </a:pPr>
            <a:r>
              <a:rPr lang="fr-FR"/>
              <a:t>On doit retrouver dans les commentaires les 4 livrables ou leurs items. Ex.: semaine 1 commentaire : “navigation 8 pages + menu” ou plus évolué : “CSS reset avec *”</a:t>
            </a:r>
            <a:endParaRPr/>
          </a:p>
          <a:p>
            <a:pPr marL="0" indent="0">
              <a:buNone/>
            </a:pPr>
            <a:r>
              <a:rPr lang="fr-FR"/>
              <a:t>Si un livrable ne se retrouve pas dans la lecture de vos commentaires, les points ne seront pas attribués.  </a:t>
            </a:r>
            <a:endParaRPr/>
          </a:p>
        </p:txBody>
      </p:sp>
      <p:sp>
        <p:nvSpPr>
          <p:cNvPr id="775" name="Google Shape;775;g1c854fda5a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99187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5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/>
          <p:nvPr/>
        </p:nvSpPr>
        <p:spPr>
          <a:xfrm>
            <a:off x="0" y="2914650"/>
            <a:ext cx="9144000" cy="222885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5A5A5">
                  <a:alpha val="5294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ctrTitle"/>
          </p:nvPr>
        </p:nvSpPr>
        <p:spPr>
          <a:xfrm>
            <a:off x="685800" y="2915338"/>
            <a:ext cx="7772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00" marR="0" lvl="1" indent="-9425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01" marR="0" lvl="2" indent="-9326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02" marR="0" lvl="3" indent="-922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03" marR="0" lvl="4" indent="-912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504" marR="0" lvl="5" indent="-9029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07" marR="0" lvl="6" indent="-8931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706" marR="0" lvl="7" indent="-8831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807" marR="0" lvl="8" indent="-8732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4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ctr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125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077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9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405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sz="20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315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5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85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4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997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75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7663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27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75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7663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27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454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19" name="Google Shape;319;p4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325" cy="47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0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325" cy="296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45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900" cy="47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0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5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900" cy="296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71463" algn="l" rtl="0"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Google Shape;323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961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7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250" cy="8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75" cy="438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76238" algn="l" rtl="0"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47663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27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Google Shape;333;p47"/>
          <p:cNvSpPr txBox="1">
            <a:spLocks noGrp="1"/>
          </p:cNvSpPr>
          <p:nvPr>
            <p:ph type="body" idx="2"/>
          </p:nvPr>
        </p:nvSpPr>
        <p:spPr>
          <a:xfrm>
            <a:off x="457202" y="1076327"/>
            <a:ext cx="3008250" cy="351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14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643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39" name="Google Shape;339;p4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14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1" name="Google Shape;341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18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1"/>
          </p:nvPr>
        </p:nvSpPr>
        <p:spPr>
          <a:xfrm rot="5400000">
            <a:off x="2701576" y="-1390556"/>
            <a:ext cx="37408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7" name="Google Shape;347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8" name="Google Shape;348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62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>
            <a:spLocks noGrp="1"/>
          </p:cNvSpPr>
          <p:nvPr>
            <p:ph type="title"/>
          </p:nvPr>
        </p:nvSpPr>
        <p:spPr>
          <a:xfrm rot="5400000">
            <a:off x="5463788" y="1371592"/>
            <a:ext cx="43886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52" name="Google Shape;352;p50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646"/>
            <a:ext cx="4388625" cy="601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300038" algn="l" rtl="0"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476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15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82" name="Google Shape;282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94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5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0" marR="0" lvl="1" indent="-944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93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59" marR="0" lvl="3" indent="-928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80" marR="0" lvl="4" indent="-920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00" marR="0" lvl="5" indent="-912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19" marR="0" lvl="6" indent="-904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40" marR="0" lvl="7" indent="-896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60" marR="0" lvl="8" indent="-888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45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0902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verquebec.com/article/se-proteger-des-engelue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hiverquegec.com/contact/" TargetMode="External"/><Relationship Id="rId5" Type="http://schemas.openxmlformats.org/officeDocument/2006/relationships/hyperlink" Target="http://www.hiverquebec.com/espace-membre/" TargetMode="External"/><Relationship Id="rId4" Type="http://schemas.openxmlformats.org/officeDocument/2006/relationships/hyperlink" Target="http://www.hiverquebec.com/article/la-faune-en-hiv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et plan de navigation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le </a:t>
            </a:r>
            <a:r>
              <a:rPr lang="fr" dirty="0"/>
              <a:t>projet « Minecraft : Confusion SMP (</a:t>
            </a:r>
            <a:r>
              <a:rPr lang="en-US" dirty="0"/>
              <a:t>Survival Multiplayer</a:t>
            </a:r>
            <a:r>
              <a:rPr lang="fr" dirty="0"/>
              <a:t>)»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diagramme de navigation</a:t>
            </a:r>
            <a:endParaRPr/>
          </a:p>
        </p:txBody>
      </p:sp>
      <p:grpSp>
        <p:nvGrpSpPr>
          <p:cNvPr id="4" name="Groupe 3"/>
          <p:cNvGrpSpPr/>
          <p:nvPr/>
        </p:nvGrpSpPr>
        <p:grpSpPr>
          <a:xfrm>
            <a:off x="1476523" y="1318260"/>
            <a:ext cx="6190953" cy="2868214"/>
            <a:chOff x="904365" y="1122048"/>
            <a:chExt cx="8144092" cy="3773086"/>
          </a:xfrm>
        </p:grpSpPr>
        <p:grpSp>
          <p:nvGrpSpPr>
            <p:cNvPr id="66" name="Google Shape;66;p14"/>
            <p:cNvGrpSpPr/>
            <p:nvPr/>
          </p:nvGrpSpPr>
          <p:grpSpPr>
            <a:xfrm>
              <a:off x="904365" y="1122048"/>
              <a:ext cx="8144092" cy="3744853"/>
              <a:chOff x="1152045" y="36845"/>
              <a:chExt cx="8516253" cy="3950684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4937071" y="669260"/>
                <a:ext cx="3469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476"/>
                    </a:lnTo>
                    <a:lnTo>
                      <a:pt x="120000" y="60476"/>
                    </a:lnTo>
                    <a:lnTo>
                      <a:pt x="12000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6626155" y="3157915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6626155" y="2328363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6626155" y="1498812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4937071" y="669260"/>
                <a:ext cx="17349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476"/>
                    </a:lnTo>
                    <a:lnTo>
                      <a:pt x="119999" y="60476"/>
                    </a:lnTo>
                    <a:lnTo>
                      <a:pt x="119999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4891351" y="669260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3202267" y="1498812"/>
                <a:ext cx="17349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476"/>
                    </a:lnTo>
                    <a:lnTo>
                      <a:pt x="119999" y="60476"/>
                    </a:lnTo>
                    <a:lnTo>
                      <a:pt x="119999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3156547" y="1498812"/>
                <a:ext cx="91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1444604" y="1496560"/>
                <a:ext cx="1734899" cy="1986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999" y="0"/>
                    </a:moveTo>
                    <a:lnTo>
                      <a:pt x="119999" y="60476"/>
                    </a:lnTo>
                    <a:lnTo>
                      <a:pt x="0" y="60476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flat" cmpd="sng">
                <a:solidFill>
                  <a:srgbClr val="C926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202267" y="669260"/>
                <a:ext cx="17349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999" y="0"/>
                    </a:moveTo>
                    <a:lnTo>
                      <a:pt x="119999" y="60476"/>
                    </a:lnTo>
                    <a:lnTo>
                      <a:pt x="0" y="60476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1467463" y="669260"/>
                <a:ext cx="346950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0476"/>
                    </a:lnTo>
                    <a:lnTo>
                      <a:pt x="0" y="60476"/>
                    </a:lnTo>
                    <a:lnTo>
                      <a:pt x="0" y="120000"/>
                    </a:lnTo>
                  </a:path>
                </a:pathLst>
              </a:custGeom>
              <a:noFill/>
              <a:ln w="12700" cap="flat" cmpd="sng">
                <a:solidFill>
                  <a:srgbClr val="B021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4621652" y="38422"/>
                <a:ext cx="630900" cy="630900"/>
              </a:xfrm>
              <a:prstGeom prst="ellipse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5252490" y="36845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4"/>
              <p:cNvSpPr txBox="1"/>
              <p:nvPr/>
            </p:nvSpPr>
            <p:spPr>
              <a:xfrm>
                <a:off x="5252490" y="36845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Menu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1152045" y="867974"/>
                <a:ext cx="630900" cy="630900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1782882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 txBox="1"/>
              <p:nvPr/>
            </p:nvSpPr>
            <p:spPr>
              <a:xfrm>
                <a:off x="1782882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dirty="0">
                    <a:solidFill>
                      <a:srgbClr val="CCCCCC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Accueil</a:t>
                </a:r>
                <a:endParaRPr sz="1300" dirty="0">
                  <a:solidFill>
                    <a:srgbClr val="CCCCCC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886848" y="867974"/>
                <a:ext cx="630900" cy="630900"/>
              </a:xfrm>
              <a:prstGeom prst="ellipse">
                <a:avLst/>
              </a:pr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3517686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4"/>
              <p:cNvSpPr txBox="1"/>
              <p:nvPr/>
            </p:nvSpPr>
            <p:spPr>
              <a:xfrm>
                <a:off x="3517686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Articles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152045" y="1697526"/>
                <a:ext cx="630900" cy="630900"/>
              </a:xfrm>
              <a:prstGeom prst="ellipse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782882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 txBox="1"/>
              <p:nvPr/>
            </p:nvSpPr>
            <p:spPr>
              <a:xfrm>
                <a:off x="1782882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Info1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2886848" y="1697526"/>
                <a:ext cx="630900" cy="630900"/>
              </a:xfrm>
              <a:prstGeom prst="ellipse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3517686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 txBox="1"/>
              <p:nvPr/>
            </p:nvSpPr>
            <p:spPr>
              <a:xfrm>
                <a:off x="3517683" y="1695962"/>
                <a:ext cx="11040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Info 2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4621652" y="1697526"/>
                <a:ext cx="630900" cy="630900"/>
              </a:xfrm>
              <a:prstGeom prst="ellipse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5252490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 txBox="1"/>
              <p:nvPr/>
            </p:nvSpPr>
            <p:spPr>
              <a:xfrm>
                <a:off x="5252490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Info 3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4621652" y="867974"/>
                <a:ext cx="630900" cy="630900"/>
              </a:xfrm>
              <a:prstGeom prst="ellipse">
                <a:avLst/>
              </a:prstGeom>
              <a:blipFill rotWithShape="1">
                <a:blip r:embed="rId7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252490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4"/>
              <p:cNvSpPr txBox="1"/>
              <p:nvPr/>
            </p:nvSpPr>
            <p:spPr>
              <a:xfrm>
                <a:off x="5252490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Mission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6356456" y="867974"/>
                <a:ext cx="630900" cy="630900"/>
              </a:xfrm>
              <a:prstGeom prst="ellipse">
                <a:avLst/>
              </a:prstGeom>
              <a:blipFill rotWithShape="1">
                <a:blip r:embed="rId8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6987294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6987294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Espace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membre</a:t>
                </a:r>
                <a:endParaRPr sz="11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6356456" y="1697526"/>
                <a:ext cx="630900" cy="630900"/>
              </a:xfrm>
              <a:prstGeom prst="ellipse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6987294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4"/>
              <p:cNvSpPr txBox="1"/>
              <p:nvPr/>
            </p:nvSpPr>
            <p:spPr>
              <a:xfrm>
                <a:off x="6987294" y="1695949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Mes infos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6356456" y="2527077"/>
                <a:ext cx="630900" cy="630900"/>
              </a:xfrm>
              <a:prstGeom prst="ellipse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6987294" y="2525500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4"/>
              <p:cNvSpPr txBox="1"/>
              <p:nvPr/>
            </p:nvSpPr>
            <p:spPr>
              <a:xfrm>
                <a:off x="6987311" y="2525506"/>
                <a:ext cx="13167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Mes zines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6356456" y="3356629"/>
                <a:ext cx="630900" cy="630900"/>
              </a:xfrm>
              <a:prstGeom prst="ellipse">
                <a:avLst/>
              </a:prstGeom>
              <a:blipFill rotWithShape="1">
                <a:blip r:embed="rId9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6987294" y="3355052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4"/>
              <p:cNvSpPr txBox="1"/>
              <p:nvPr/>
            </p:nvSpPr>
            <p:spPr>
              <a:xfrm>
                <a:off x="6987294" y="3355052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300" b="1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Paiement</a:t>
                </a:r>
                <a:endParaRPr sz="1300" b="1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8091260" y="867974"/>
                <a:ext cx="630900" cy="630900"/>
              </a:xfrm>
              <a:prstGeom prst="ellipse">
                <a:avLst/>
              </a:prstGeom>
              <a:blipFill rotWithShape="1">
                <a:blip r:embed="rId10">
                  <a:alphaModFix/>
                </a:blip>
                <a:stretch>
                  <a:fillRect/>
                </a:stretch>
              </a:blipFill>
              <a:ln w="127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8722098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 txBox="1"/>
              <p:nvPr/>
            </p:nvSpPr>
            <p:spPr>
              <a:xfrm>
                <a:off x="8722098" y="866397"/>
                <a:ext cx="946200" cy="6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9525" tIns="49525" rIns="49525" bIns="49525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 b="1" dirty="0">
                    <a:solidFill>
                      <a:srgbClr val="FFFFFF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Contact</a:t>
                </a:r>
                <a:endParaRPr sz="1300" b="1" dirty="0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5713281" y="2523194"/>
              <a:ext cx="1663796" cy="2371940"/>
            </a:xfrm>
            <a:prstGeom prst="rect">
              <a:avLst/>
            </a:prstGeom>
            <a:solidFill>
              <a:srgbClr val="374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D387EE85-3D31-DE80-CEE2-049A62131642}"/>
              </a:ext>
            </a:extLst>
          </p:cNvPr>
          <p:cNvSpPr/>
          <p:nvPr/>
        </p:nvSpPr>
        <p:spPr>
          <a:xfrm>
            <a:off x="5055284" y="2514875"/>
            <a:ext cx="458637" cy="454609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5;p14">
            <a:extLst>
              <a:ext uri="{FF2B5EF4-FFF2-40B4-BE49-F238E27FC236}">
                <a16:creationId xmlns:a16="http://schemas.microsoft.com/office/drawing/2014/main" id="{13B4CC35-8D8A-CFCC-A28D-F85C91FC672B}"/>
              </a:ext>
            </a:extLst>
          </p:cNvPr>
          <p:cNvSpPr txBox="1"/>
          <p:nvPr/>
        </p:nvSpPr>
        <p:spPr>
          <a:xfrm>
            <a:off x="5575934" y="2551863"/>
            <a:ext cx="687847" cy="45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5" tIns="49525" rIns="49525" bIns="495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Info 4</a:t>
            </a:r>
            <a:endParaRPr sz="11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" name="Google Shape;73;p14">
            <a:extLst>
              <a:ext uri="{FF2B5EF4-FFF2-40B4-BE49-F238E27FC236}">
                <a16:creationId xmlns:a16="http://schemas.microsoft.com/office/drawing/2014/main" id="{FB0E632E-050A-718E-489F-ED6315BD6B22}"/>
              </a:ext>
            </a:extLst>
          </p:cNvPr>
          <p:cNvSpPr/>
          <p:nvPr/>
        </p:nvSpPr>
        <p:spPr>
          <a:xfrm>
            <a:off x="4211096" y="2420343"/>
            <a:ext cx="1111722" cy="19031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60476"/>
                </a:lnTo>
                <a:lnTo>
                  <a:pt x="119999" y="60476"/>
                </a:lnTo>
                <a:lnTo>
                  <a:pt x="119999" y="120000"/>
                </a:lnTo>
              </a:path>
            </a:pathLst>
          </a:custGeom>
          <a:noFill/>
          <a:ln w="12700" cap="flat" cmpd="sng">
            <a:solidFill>
              <a:srgbClr val="C9262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84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Exemple de plan des URL (Site HiverQuebec.com)</a:t>
            </a: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1123950" y="1567550"/>
            <a:ext cx="3695700" cy="2526300"/>
          </a:xfrm>
          <a:prstGeom prst="rect">
            <a:avLst/>
          </a:prstGeom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URL SÉMANTIQUES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www.hiverquebec.com/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www.hiverquebec.com/article/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www.hiverquebec.com/article/hiver-au-quebec/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 dirty="0">
                <a:solidFill>
                  <a:schemeClr val="hlink"/>
                </a:solidFill>
                <a:hlinkClick r:id="rId3"/>
              </a:rPr>
              <a:t>www.hiverquebec.com/article/se-proteger-des-engelueres/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 dirty="0">
                <a:solidFill>
                  <a:schemeClr val="hlink"/>
                </a:solidFill>
                <a:hlinkClick r:id="rId4"/>
              </a:rPr>
              <a:t>www.hiverquebec.com/article/la-faune-en-hiver/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www.hiverquebec.</a:t>
            </a:r>
            <a:r>
              <a:rPr lang="fr" sz="1000"/>
              <a:t>com/mission/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 dirty="0">
                <a:solidFill>
                  <a:schemeClr val="hlink"/>
                </a:solidFill>
                <a:hlinkClick r:id="rId5"/>
              </a:rPr>
              <a:t>www.hiverquebec.com/espace-membre/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 dirty="0">
                <a:solidFill>
                  <a:schemeClr val="hlink"/>
                </a:solidFill>
                <a:hlinkClick r:id="rId6"/>
              </a:rPr>
              <a:t>www.hiverquegec.com/contact/</a:t>
            </a:r>
            <a:r>
              <a:rPr lang="fr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7000"/>
          </a:blip>
          <a:stretch>
            <a:fillRect l="-999" r="-999"/>
          </a:stretch>
        </a:blip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7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5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6" tIns="45694" rIns="91406" bIns="45694" anchor="ctr" anchorCtr="0">
            <a:noAutofit/>
          </a:bodyPr>
          <a:lstStyle/>
          <a:p>
            <a:r>
              <a:rPr lang="fr-FR">
                <a:solidFill>
                  <a:srgbClr val="FF9900"/>
                </a:solidFill>
              </a:rPr>
              <a:t>Déroulement par semaine </a:t>
            </a:r>
            <a:r>
              <a:rPr lang="fr-FR" sz="2250">
                <a:solidFill>
                  <a:srgbClr val="FF9900"/>
                </a:solidFill>
              </a:rPr>
              <a:t>(4 semaines = 4 livrables)</a:t>
            </a:r>
            <a:endParaRPr sz="2250">
              <a:solidFill>
                <a:srgbClr val="FF9900"/>
              </a:solidFill>
            </a:endParaRPr>
          </a:p>
        </p:txBody>
      </p:sp>
      <p:grpSp>
        <p:nvGrpSpPr>
          <p:cNvPr id="778" name="Google Shape;778;p67"/>
          <p:cNvGrpSpPr/>
          <p:nvPr/>
        </p:nvGrpSpPr>
        <p:grpSpPr>
          <a:xfrm>
            <a:off x="601986" y="739238"/>
            <a:ext cx="8084881" cy="4299338"/>
            <a:chOff x="1979560" y="1295400"/>
            <a:chExt cx="10776608" cy="4038644"/>
          </a:xfrm>
        </p:grpSpPr>
        <p:grpSp>
          <p:nvGrpSpPr>
            <p:cNvPr id="779" name="Google Shape;779;p67"/>
            <p:cNvGrpSpPr/>
            <p:nvPr/>
          </p:nvGrpSpPr>
          <p:grpSpPr>
            <a:xfrm>
              <a:off x="1979560" y="4229367"/>
              <a:ext cx="10776608" cy="1104677"/>
              <a:chOff x="1461922" y="-1535347"/>
              <a:chExt cx="12062467" cy="1851000"/>
            </a:xfrm>
          </p:grpSpPr>
          <p:sp>
            <p:nvSpPr>
              <p:cNvPr id="780" name="Google Shape;780;p67"/>
              <p:cNvSpPr/>
              <p:nvPr/>
            </p:nvSpPr>
            <p:spPr>
              <a:xfrm>
                <a:off x="2489189" y="-1535340"/>
                <a:ext cx="11035200" cy="1413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67"/>
              <p:cNvSpPr/>
              <p:nvPr/>
            </p:nvSpPr>
            <p:spPr>
              <a:xfrm>
                <a:off x="2489200" y="-1535347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AED6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67"/>
              <p:cNvSpPr/>
              <p:nvPr/>
            </p:nvSpPr>
            <p:spPr>
              <a:xfrm>
                <a:off x="1461922" y="-1095608"/>
                <a:ext cx="1784400" cy="1411200"/>
              </a:xfrm>
              <a:prstGeom prst="rect">
                <a:avLst/>
              </a:prstGeom>
              <a:solidFill>
                <a:srgbClr val="26597F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67"/>
            <p:cNvGrpSpPr/>
            <p:nvPr/>
          </p:nvGrpSpPr>
          <p:grpSpPr>
            <a:xfrm>
              <a:off x="1979560" y="3219584"/>
              <a:ext cx="10776608" cy="1104677"/>
              <a:chOff x="1461922" y="-3175"/>
              <a:chExt cx="12062467" cy="1851000"/>
            </a:xfrm>
          </p:grpSpPr>
          <p:sp>
            <p:nvSpPr>
              <p:cNvPr id="784" name="Google Shape;784;p67"/>
              <p:cNvSpPr/>
              <p:nvPr/>
            </p:nvSpPr>
            <p:spPr>
              <a:xfrm>
                <a:off x="2489189" y="-3172"/>
                <a:ext cx="11035200" cy="141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67"/>
              <p:cNvSpPr/>
              <p:nvPr/>
            </p:nvSpPr>
            <p:spPr>
              <a:xfrm>
                <a:off x="2489200" y="-3175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D59B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67"/>
              <p:cNvSpPr/>
              <p:nvPr/>
            </p:nvSpPr>
            <p:spPr>
              <a:xfrm>
                <a:off x="1461922" y="436564"/>
                <a:ext cx="1784400" cy="1411200"/>
              </a:xfrm>
              <a:prstGeom prst="rect">
                <a:avLst/>
              </a:prstGeom>
              <a:solidFill>
                <a:srgbClr val="76923C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7" name="Google Shape;787;p67"/>
            <p:cNvGrpSpPr/>
            <p:nvPr/>
          </p:nvGrpSpPr>
          <p:grpSpPr>
            <a:xfrm>
              <a:off x="1979560" y="2257492"/>
              <a:ext cx="10776608" cy="1104677"/>
              <a:chOff x="1461922" y="-3175"/>
              <a:chExt cx="12062467" cy="1851000"/>
            </a:xfrm>
          </p:grpSpPr>
          <p:sp>
            <p:nvSpPr>
              <p:cNvPr id="788" name="Google Shape;788;p67"/>
              <p:cNvSpPr/>
              <p:nvPr/>
            </p:nvSpPr>
            <p:spPr>
              <a:xfrm>
                <a:off x="2489189" y="-3173"/>
                <a:ext cx="11035200" cy="141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67"/>
              <p:cNvSpPr/>
              <p:nvPr/>
            </p:nvSpPr>
            <p:spPr>
              <a:xfrm>
                <a:off x="2489200" y="-3175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9593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67"/>
              <p:cNvSpPr/>
              <p:nvPr/>
            </p:nvSpPr>
            <p:spPr>
              <a:xfrm>
                <a:off x="1461922" y="436564"/>
                <a:ext cx="1784400" cy="1411200"/>
              </a:xfrm>
              <a:prstGeom prst="rect">
                <a:avLst/>
              </a:prstGeom>
              <a:solidFill>
                <a:srgbClr val="953734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1" name="Google Shape;791;p67"/>
            <p:cNvGrpSpPr/>
            <p:nvPr/>
          </p:nvGrpSpPr>
          <p:grpSpPr>
            <a:xfrm>
              <a:off x="1979560" y="1295400"/>
              <a:ext cx="10776608" cy="1104677"/>
              <a:chOff x="1461922" y="-3175"/>
              <a:chExt cx="12062467" cy="1851000"/>
            </a:xfrm>
          </p:grpSpPr>
          <p:sp>
            <p:nvSpPr>
              <p:cNvPr id="792" name="Google Shape;792;p67"/>
              <p:cNvSpPr/>
              <p:nvPr/>
            </p:nvSpPr>
            <p:spPr>
              <a:xfrm>
                <a:off x="2489189" y="-3175"/>
                <a:ext cx="11035200" cy="1413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67"/>
              <p:cNvSpPr/>
              <p:nvPr/>
            </p:nvSpPr>
            <p:spPr>
              <a:xfrm>
                <a:off x="2489200" y="-3175"/>
                <a:ext cx="757200" cy="18510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28507"/>
                    </a:lnTo>
                    <a:lnTo>
                      <a:pt x="120000" y="120000"/>
                    </a:lnTo>
                    <a:lnTo>
                      <a:pt x="0" y="9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5A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67"/>
              <p:cNvSpPr/>
              <p:nvPr/>
            </p:nvSpPr>
            <p:spPr>
              <a:xfrm>
                <a:off x="1461922" y="436564"/>
                <a:ext cx="1784400" cy="1411200"/>
              </a:xfrm>
              <a:prstGeom prst="rect">
                <a:avLst/>
              </a:prstGeom>
              <a:solidFill>
                <a:srgbClr val="B08400"/>
              </a:solidFill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defTabSz="685800"/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95" name="Google Shape;795;p67"/>
          <p:cNvSpPr txBox="1"/>
          <p:nvPr/>
        </p:nvSpPr>
        <p:spPr>
          <a:xfrm>
            <a:off x="939682" y="1112372"/>
            <a:ext cx="52335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/>
            <a:r>
              <a:rPr lang="fr-FR" sz="2700" b="1">
                <a:solidFill>
                  <a:srgbClr val="FFFFFF"/>
                </a:solidFill>
              </a:rPr>
              <a:t>01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96" name="Google Shape;796;p67"/>
          <p:cNvSpPr txBox="1"/>
          <p:nvPr/>
        </p:nvSpPr>
        <p:spPr>
          <a:xfrm>
            <a:off x="939682" y="2150684"/>
            <a:ext cx="52335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2700" b="1">
                <a:solidFill>
                  <a:srgbClr val="FFFFFF"/>
                </a:solidFill>
              </a:rPr>
              <a:t>02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97" name="Google Shape;797;p67"/>
          <p:cNvSpPr txBox="1"/>
          <p:nvPr/>
        </p:nvSpPr>
        <p:spPr>
          <a:xfrm>
            <a:off x="939682" y="3172772"/>
            <a:ext cx="52335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2700" b="1">
                <a:solidFill>
                  <a:srgbClr val="FFFFFF"/>
                </a:solidFill>
              </a:rPr>
              <a:t>03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98" name="Google Shape;798;p67"/>
          <p:cNvSpPr txBox="1"/>
          <p:nvPr/>
        </p:nvSpPr>
        <p:spPr>
          <a:xfrm>
            <a:off x="939682" y="4194861"/>
            <a:ext cx="52335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2700" b="1">
                <a:solidFill>
                  <a:srgbClr val="FFFFFF"/>
                </a:solidFill>
              </a:rPr>
              <a:t>04</a:t>
            </a:r>
            <a:endParaRPr sz="2700" b="1">
              <a:solidFill>
                <a:srgbClr val="FFFFFF"/>
              </a:solidFill>
            </a:endParaRPr>
          </a:p>
        </p:txBody>
      </p:sp>
      <p:sp>
        <p:nvSpPr>
          <p:cNvPr id="799" name="Google Shape;799;p67"/>
          <p:cNvSpPr txBox="1"/>
          <p:nvPr/>
        </p:nvSpPr>
        <p:spPr>
          <a:xfrm>
            <a:off x="3510638" y="820988"/>
            <a:ext cx="2344275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diagramme navigation</a:t>
            </a:r>
            <a:endParaRPr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5 pages principales</a:t>
            </a:r>
            <a:endParaRPr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menu </a:t>
            </a:r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803" name="Google Shape;803;p67"/>
          <p:cNvSpPr/>
          <p:nvPr/>
        </p:nvSpPr>
        <p:spPr>
          <a:xfrm>
            <a:off x="2946149" y="901463"/>
            <a:ext cx="622800" cy="59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5353" y="23516"/>
                </a:moveTo>
                <a:lnTo>
                  <a:pt x="50505" y="24456"/>
                </a:lnTo>
                <a:lnTo>
                  <a:pt x="45925" y="26069"/>
                </a:lnTo>
                <a:lnTo>
                  <a:pt x="41616" y="28219"/>
                </a:lnTo>
                <a:lnTo>
                  <a:pt x="37710" y="30907"/>
                </a:lnTo>
                <a:lnTo>
                  <a:pt x="34208" y="33997"/>
                </a:lnTo>
                <a:lnTo>
                  <a:pt x="31111" y="37625"/>
                </a:lnTo>
                <a:lnTo>
                  <a:pt x="28417" y="41522"/>
                </a:lnTo>
                <a:lnTo>
                  <a:pt x="26397" y="45957"/>
                </a:lnTo>
                <a:lnTo>
                  <a:pt x="24781" y="50391"/>
                </a:lnTo>
                <a:lnTo>
                  <a:pt x="23838" y="55229"/>
                </a:lnTo>
                <a:lnTo>
                  <a:pt x="27744" y="55229"/>
                </a:lnTo>
                <a:lnTo>
                  <a:pt x="29360" y="55498"/>
                </a:lnTo>
                <a:lnTo>
                  <a:pt x="30572" y="56170"/>
                </a:lnTo>
                <a:lnTo>
                  <a:pt x="31515" y="57110"/>
                </a:lnTo>
                <a:lnTo>
                  <a:pt x="32323" y="58454"/>
                </a:lnTo>
                <a:lnTo>
                  <a:pt x="32457" y="59932"/>
                </a:lnTo>
                <a:lnTo>
                  <a:pt x="32323" y="61410"/>
                </a:lnTo>
                <a:lnTo>
                  <a:pt x="31515" y="62754"/>
                </a:lnTo>
                <a:lnTo>
                  <a:pt x="30572" y="63695"/>
                </a:lnTo>
                <a:lnTo>
                  <a:pt x="29360" y="64367"/>
                </a:lnTo>
                <a:lnTo>
                  <a:pt x="27744" y="64636"/>
                </a:lnTo>
                <a:lnTo>
                  <a:pt x="23838" y="64636"/>
                </a:lnTo>
                <a:lnTo>
                  <a:pt x="24781" y="69339"/>
                </a:lnTo>
                <a:lnTo>
                  <a:pt x="26397" y="74042"/>
                </a:lnTo>
                <a:lnTo>
                  <a:pt x="28552" y="78342"/>
                </a:lnTo>
                <a:lnTo>
                  <a:pt x="31111" y="82239"/>
                </a:lnTo>
                <a:lnTo>
                  <a:pt x="34343" y="85733"/>
                </a:lnTo>
                <a:lnTo>
                  <a:pt x="37710" y="88824"/>
                </a:lnTo>
                <a:lnTo>
                  <a:pt x="41616" y="91511"/>
                </a:lnTo>
                <a:lnTo>
                  <a:pt x="45925" y="93661"/>
                </a:lnTo>
                <a:lnTo>
                  <a:pt x="50505" y="95139"/>
                </a:lnTo>
                <a:lnTo>
                  <a:pt x="55353" y="96080"/>
                </a:lnTo>
                <a:lnTo>
                  <a:pt x="55353" y="92049"/>
                </a:lnTo>
                <a:lnTo>
                  <a:pt x="55622" y="90302"/>
                </a:lnTo>
                <a:lnTo>
                  <a:pt x="56700" y="88824"/>
                </a:lnTo>
                <a:lnTo>
                  <a:pt x="58181" y="87749"/>
                </a:lnTo>
                <a:lnTo>
                  <a:pt x="59932" y="87480"/>
                </a:lnTo>
                <a:lnTo>
                  <a:pt x="61414" y="87614"/>
                </a:lnTo>
                <a:lnTo>
                  <a:pt x="62760" y="88421"/>
                </a:lnTo>
                <a:lnTo>
                  <a:pt x="63703" y="89361"/>
                </a:lnTo>
                <a:lnTo>
                  <a:pt x="64511" y="90705"/>
                </a:lnTo>
                <a:lnTo>
                  <a:pt x="64646" y="92049"/>
                </a:lnTo>
                <a:lnTo>
                  <a:pt x="64646" y="96215"/>
                </a:lnTo>
                <a:lnTo>
                  <a:pt x="69494" y="95274"/>
                </a:lnTo>
                <a:lnTo>
                  <a:pt x="74208" y="93661"/>
                </a:lnTo>
                <a:lnTo>
                  <a:pt x="78383" y="91646"/>
                </a:lnTo>
                <a:lnTo>
                  <a:pt x="82424" y="88958"/>
                </a:lnTo>
                <a:lnTo>
                  <a:pt x="85925" y="85867"/>
                </a:lnTo>
                <a:lnTo>
                  <a:pt x="89158" y="82374"/>
                </a:lnTo>
                <a:lnTo>
                  <a:pt x="91717" y="78477"/>
                </a:lnTo>
                <a:lnTo>
                  <a:pt x="94006" y="74042"/>
                </a:lnTo>
                <a:lnTo>
                  <a:pt x="95488" y="69473"/>
                </a:lnTo>
                <a:lnTo>
                  <a:pt x="96430" y="64636"/>
                </a:lnTo>
                <a:lnTo>
                  <a:pt x="92121" y="64636"/>
                </a:lnTo>
                <a:lnTo>
                  <a:pt x="90505" y="64367"/>
                </a:lnTo>
                <a:lnTo>
                  <a:pt x="89427" y="63695"/>
                </a:lnTo>
                <a:lnTo>
                  <a:pt x="88350" y="62754"/>
                </a:lnTo>
                <a:lnTo>
                  <a:pt x="87676" y="61410"/>
                </a:lnTo>
                <a:lnTo>
                  <a:pt x="87407" y="59932"/>
                </a:lnTo>
                <a:lnTo>
                  <a:pt x="87676" y="58454"/>
                </a:lnTo>
                <a:lnTo>
                  <a:pt x="88350" y="57110"/>
                </a:lnTo>
                <a:lnTo>
                  <a:pt x="89427" y="56170"/>
                </a:lnTo>
                <a:lnTo>
                  <a:pt x="90505" y="55498"/>
                </a:lnTo>
                <a:lnTo>
                  <a:pt x="92121" y="55229"/>
                </a:lnTo>
                <a:lnTo>
                  <a:pt x="96565" y="55229"/>
                </a:lnTo>
                <a:lnTo>
                  <a:pt x="95622" y="50391"/>
                </a:lnTo>
                <a:lnTo>
                  <a:pt x="94141" y="45823"/>
                </a:lnTo>
                <a:lnTo>
                  <a:pt x="91851" y="41522"/>
                </a:lnTo>
                <a:lnTo>
                  <a:pt x="89292" y="37491"/>
                </a:lnTo>
                <a:lnTo>
                  <a:pt x="86060" y="33863"/>
                </a:lnTo>
                <a:lnTo>
                  <a:pt x="82424" y="30772"/>
                </a:lnTo>
                <a:lnTo>
                  <a:pt x="78383" y="28085"/>
                </a:lnTo>
                <a:lnTo>
                  <a:pt x="74208" y="25935"/>
                </a:lnTo>
                <a:lnTo>
                  <a:pt x="69494" y="24456"/>
                </a:lnTo>
                <a:lnTo>
                  <a:pt x="64646" y="23516"/>
                </a:lnTo>
                <a:lnTo>
                  <a:pt x="64646" y="27816"/>
                </a:lnTo>
                <a:lnTo>
                  <a:pt x="64511" y="29294"/>
                </a:lnTo>
                <a:lnTo>
                  <a:pt x="63703" y="30638"/>
                </a:lnTo>
                <a:lnTo>
                  <a:pt x="62760" y="31578"/>
                </a:lnTo>
                <a:lnTo>
                  <a:pt x="61414" y="32250"/>
                </a:lnTo>
                <a:lnTo>
                  <a:pt x="59932" y="32519"/>
                </a:lnTo>
                <a:lnTo>
                  <a:pt x="58181" y="32116"/>
                </a:lnTo>
                <a:lnTo>
                  <a:pt x="56700" y="31041"/>
                </a:lnTo>
                <a:lnTo>
                  <a:pt x="55622" y="29697"/>
                </a:lnTo>
                <a:lnTo>
                  <a:pt x="55353" y="27816"/>
                </a:lnTo>
                <a:lnTo>
                  <a:pt x="55353" y="23516"/>
                </a:lnTo>
                <a:close/>
                <a:moveTo>
                  <a:pt x="59932" y="0"/>
                </a:moveTo>
                <a:lnTo>
                  <a:pt x="61414" y="268"/>
                </a:lnTo>
                <a:lnTo>
                  <a:pt x="62760" y="806"/>
                </a:lnTo>
                <a:lnTo>
                  <a:pt x="63703" y="1881"/>
                </a:lnTo>
                <a:lnTo>
                  <a:pt x="64511" y="3090"/>
                </a:lnTo>
                <a:lnTo>
                  <a:pt x="64646" y="4568"/>
                </a:lnTo>
                <a:lnTo>
                  <a:pt x="64646" y="9675"/>
                </a:lnTo>
                <a:lnTo>
                  <a:pt x="70572" y="10481"/>
                </a:lnTo>
                <a:lnTo>
                  <a:pt x="76363" y="12228"/>
                </a:lnTo>
                <a:lnTo>
                  <a:pt x="81616" y="14378"/>
                </a:lnTo>
                <a:lnTo>
                  <a:pt x="86734" y="17066"/>
                </a:lnTo>
                <a:lnTo>
                  <a:pt x="91447" y="20425"/>
                </a:lnTo>
                <a:lnTo>
                  <a:pt x="95622" y="24188"/>
                </a:lnTo>
                <a:lnTo>
                  <a:pt x="99528" y="28488"/>
                </a:lnTo>
                <a:lnTo>
                  <a:pt x="102895" y="33191"/>
                </a:lnTo>
                <a:lnTo>
                  <a:pt x="105589" y="38163"/>
                </a:lnTo>
                <a:lnTo>
                  <a:pt x="107744" y="43673"/>
                </a:lnTo>
                <a:lnTo>
                  <a:pt x="109360" y="49316"/>
                </a:lnTo>
                <a:lnTo>
                  <a:pt x="110303" y="55229"/>
                </a:lnTo>
                <a:lnTo>
                  <a:pt x="115286" y="55229"/>
                </a:lnTo>
                <a:lnTo>
                  <a:pt x="116767" y="55498"/>
                </a:lnTo>
                <a:lnTo>
                  <a:pt x="118114" y="56170"/>
                </a:lnTo>
                <a:lnTo>
                  <a:pt x="119057" y="57110"/>
                </a:lnTo>
                <a:lnTo>
                  <a:pt x="119730" y="58454"/>
                </a:lnTo>
                <a:lnTo>
                  <a:pt x="119999" y="59932"/>
                </a:lnTo>
                <a:lnTo>
                  <a:pt x="119730" y="61410"/>
                </a:lnTo>
                <a:lnTo>
                  <a:pt x="119057" y="62754"/>
                </a:lnTo>
                <a:lnTo>
                  <a:pt x="118114" y="63695"/>
                </a:lnTo>
                <a:lnTo>
                  <a:pt x="116767" y="64367"/>
                </a:lnTo>
                <a:lnTo>
                  <a:pt x="115286" y="64636"/>
                </a:lnTo>
                <a:lnTo>
                  <a:pt x="110303" y="64636"/>
                </a:lnTo>
                <a:lnTo>
                  <a:pt x="109360" y="70548"/>
                </a:lnTo>
                <a:lnTo>
                  <a:pt x="107744" y="76192"/>
                </a:lnTo>
                <a:lnTo>
                  <a:pt x="105589" y="81567"/>
                </a:lnTo>
                <a:lnTo>
                  <a:pt x="102760" y="86539"/>
                </a:lnTo>
                <a:lnTo>
                  <a:pt x="99393" y="91243"/>
                </a:lnTo>
                <a:lnTo>
                  <a:pt x="95622" y="95543"/>
                </a:lnTo>
                <a:lnTo>
                  <a:pt x="91447" y="99171"/>
                </a:lnTo>
                <a:lnTo>
                  <a:pt x="86734" y="102530"/>
                </a:lnTo>
                <a:lnTo>
                  <a:pt x="81616" y="105218"/>
                </a:lnTo>
                <a:lnTo>
                  <a:pt x="76363" y="107502"/>
                </a:lnTo>
                <a:lnTo>
                  <a:pt x="70572" y="108980"/>
                </a:lnTo>
                <a:lnTo>
                  <a:pt x="64646" y="109921"/>
                </a:lnTo>
                <a:lnTo>
                  <a:pt x="64646" y="115296"/>
                </a:lnTo>
                <a:lnTo>
                  <a:pt x="64511" y="116774"/>
                </a:lnTo>
                <a:lnTo>
                  <a:pt x="63703" y="117984"/>
                </a:lnTo>
                <a:lnTo>
                  <a:pt x="62760" y="119059"/>
                </a:lnTo>
                <a:lnTo>
                  <a:pt x="61414" y="119731"/>
                </a:lnTo>
                <a:lnTo>
                  <a:pt x="59932" y="120000"/>
                </a:lnTo>
                <a:lnTo>
                  <a:pt x="58181" y="119596"/>
                </a:lnTo>
                <a:lnTo>
                  <a:pt x="56700" y="118521"/>
                </a:lnTo>
                <a:lnTo>
                  <a:pt x="55622" y="117043"/>
                </a:lnTo>
                <a:lnTo>
                  <a:pt x="55353" y="115296"/>
                </a:lnTo>
                <a:lnTo>
                  <a:pt x="55353" y="109921"/>
                </a:lnTo>
                <a:lnTo>
                  <a:pt x="49427" y="108846"/>
                </a:lnTo>
                <a:lnTo>
                  <a:pt x="43771" y="107368"/>
                </a:lnTo>
                <a:lnTo>
                  <a:pt x="38518" y="105083"/>
                </a:lnTo>
                <a:lnTo>
                  <a:pt x="33535" y="102396"/>
                </a:lnTo>
                <a:lnTo>
                  <a:pt x="28821" y="99036"/>
                </a:lnTo>
                <a:lnTo>
                  <a:pt x="24646" y="95274"/>
                </a:lnTo>
                <a:lnTo>
                  <a:pt x="20875" y="91108"/>
                </a:lnTo>
                <a:lnTo>
                  <a:pt x="17508" y="86539"/>
                </a:lnTo>
                <a:lnTo>
                  <a:pt x="14814" y="81567"/>
                </a:lnTo>
                <a:lnTo>
                  <a:pt x="12659" y="76192"/>
                </a:lnTo>
                <a:lnTo>
                  <a:pt x="11178" y="70414"/>
                </a:lnTo>
                <a:lnTo>
                  <a:pt x="10235" y="64636"/>
                </a:lnTo>
                <a:lnTo>
                  <a:pt x="4579" y="64636"/>
                </a:lnTo>
                <a:lnTo>
                  <a:pt x="3097" y="64367"/>
                </a:lnTo>
                <a:lnTo>
                  <a:pt x="1885" y="63695"/>
                </a:lnTo>
                <a:lnTo>
                  <a:pt x="808" y="62754"/>
                </a:lnTo>
                <a:lnTo>
                  <a:pt x="269" y="61410"/>
                </a:lnTo>
                <a:lnTo>
                  <a:pt x="0" y="59932"/>
                </a:lnTo>
                <a:lnTo>
                  <a:pt x="269" y="58454"/>
                </a:lnTo>
                <a:lnTo>
                  <a:pt x="808" y="57110"/>
                </a:lnTo>
                <a:lnTo>
                  <a:pt x="1885" y="56170"/>
                </a:lnTo>
                <a:lnTo>
                  <a:pt x="3097" y="55498"/>
                </a:lnTo>
                <a:lnTo>
                  <a:pt x="4579" y="55229"/>
                </a:lnTo>
                <a:lnTo>
                  <a:pt x="10101" y="55229"/>
                </a:lnTo>
                <a:lnTo>
                  <a:pt x="10909" y="49316"/>
                </a:lnTo>
                <a:lnTo>
                  <a:pt x="12525" y="43807"/>
                </a:lnTo>
                <a:lnTo>
                  <a:pt x="14680" y="38432"/>
                </a:lnTo>
                <a:lnTo>
                  <a:pt x="17508" y="33325"/>
                </a:lnTo>
                <a:lnTo>
                  <a:pt x="20740" y="28756"/>
                </a:lnTo>
                <a:lnTo>
                  <a:pt x="24511" y="24456"/>
                </a:lnTo>
                <a:lnTo>
                  <a:pt x="28686" y="20694"/>
                </a:lnTo>
                <a:lnTo>
                  <a:pt x="33400" y="17334"/>
                </a:lnTo>
                <a:lnTo>
                  <a:pt x="38518" y="14512"/>
                </a:lnTo>
                <a:lnTo>
                  <a:pt x="43771" y="12362"/>
                </a:lnTo>
                <a:lnTo>
                  <a:pt x="49427" y="10750"/>
                </a:lnTo>
                <a:lnTo>
                  <a:pt x="55353" y="9809"/>
                </a:lnTo>
                <a:lnTo>
                  <a:pt x="55353" y="4568"/>
                </a:lnTo>
                <a:lnTo>
                  <a:pt x="55488" y="3090"/>
                </a:lnTo>
                <a:lnTo>
                  <a:pt x="56296" y="1881"/>
                </a:lnTo>
                <a:lnTo>
                  <a:pt x="57239" y="806"/>
                </a:lnTo>
                <a:lnTo>
                  <a:pt x="58451" y="268"/>
                </a:lnTo>
                <a:lnTo>
                  <a:pt x="599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5800"/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67"/>
          <p:cNvSpPr txBox="1"/>
          <p:nvPr/>
        </p:nvSpPr>
        <p:spPr>
          <a:xfrm>
            <a:off x="1828594" y="852863"/>
            <a:ext cx="1098900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1125" b="1">
                <a:solidFill>
                  <a:srgbClr val="FFFFFF"/>
                </a:solidFill>
              </a:rPr>
              <a:t>NAVIGATION</a:t>
            </a:r>
            <a:endParaRPr sz="1125" b="1">
              <a:solidFill>
                <a:srgbClr val="FFFFFF"/>
              </a:solidFill>
            </a:endParaRPr>
          </a:p>
        </p:txBody>
      </p:sp>
      <p:sp>
        <p:nvSpPr>
          <p:cNvPr id="815" name="Google Shape;815;p67"/>
          <p:cNvSpPr txBox="1"/>
          <p:nvPr/>
        </p:nvSpPr>
        <p:spPr>
          <a:xfrm>
            <a:off x="5854950" y="820988"/>
            <a:ext cx="2752425" cy="719775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plan des url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Icônes </a:t>
            </a:r>
            <a:r>
              <a:rPr lang="fr-FR" sz="1350" b="1" dirty="0" err="1">
                <a:solidFill>
                  <a:srgbClr val="FFFFFF"/>
                </a:solidFill>
              </a:rPr>
              <a:t>Fontawesome</a:t>
            </a:r>
            <a:endParaRPr sz="1350" b="1" dirty="0">
              <a:solidFill>
                <a:srgbClr val="FFFFFF"/>
              </a:solidFill>
            </a:endParaRPr>
          </a:p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818" name="Google Shape;818;p67"/>
          <p:cNvSpPr txBox="1"/>
          <p:nvPr/>
        </p:nvSpPr>
        <p:spPr>
          <a:xfrm>
            <a:off x="3510638" y="2881425"/>
            <a:ext cx="2344275" cy="71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819" name="Google Shape;819;p67"/>
          <p:cNvSpPr txBox="1"/>
          <p:nvPr/>
        </p:nvSpPr>
        <p:spPr>
          <a:xfrm>
            <a:off x="5854950" y="2881425"/>
            <a:ext cx="2752425" cy="719775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822" name="Google Shape;822;p67"/>
          <p:cNvSpPr txBox="1"/>
          <p:nvPr/>
        </p:nvSpPr>
        <p:spPr>
          <a:xfrm>
            <a:off x="4525463" y="103013"/>
            <a:ext cx="4081950" cy="21285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/>
            <a:r>
              <a:rPr lang="fr-FR" sz="1125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*** 1 commit GitHub par semaine et par livrable au minimum ***</a:t>
            </a:r>
            <a:endParaRPr sz="1125" b="1">
              <a:solidFill>
                <a:srgbClr val="FFFFFF"/>
              </a:solidFill>
            </a:endParaRPr>
          </a:p>
        </p:txBody>
      </p:sp>
      <p:sp>
        <p:nvSpPr>
          <p:cNvPr id="823" name="Google Shape;823;p67"/>
          <p:cNvSpPr txBox="1"/>
          <p:nvPr/>
        </p:nvSpPr>
        <p:spPr>
          <a:xfrm>
            <a:off x="4604925" y="4825538"/>
            <a:ext cx="4081950" cy="2128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/>
            <a:r>
              <a:rPr lang="fr-FR" sz="1125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**** 1 release GIT appelé LIVRAISON_1 à la fin de tout ***</a:t>
            </a:r>
            <a:endParaRPr sz="1125" b="1">
              <a:solidFill>
                <a:srgbClr val="FFFFFF"/>
              </a:solidFill>
            </a:endParaRPr>
          </a:p>
        </p:txBody>
      </p:sp>
      <p:grpSp>
        <p:nvGrpSpPr>
          <p:cNvPr id="33" name="Google Shape;800;p67">
            <a:extLst>
              <a:ext uri="{FF2B5EF4-FFF2-40B4-BE49-F238E27FC236}">
                <a16:creationId xmlns:a16="http://schemas.microsoft.com/office/drawing/2014/main" id="{4F2DFE99-EEEE-426E-BB52-73A5956C665E}"/>
              </a:ext>
            </a:extLst>
          </p:cNvPr>
          <p:cNvGrpSpPr/>
          <p:nvPr/>
        </p:nvGrpSpPr>
        <p:grpSpPr>
          <a:xfrm>
            <a:off x="3075862" y="1926801"/>
            <a:ext cx="587126" cy="556040"/>
            <a:chOff x="4729163" y="2897188"/>
            <a:chExt cx="1422300" cy="1424100"/>
          </a:xfrm>
        </p:grpSpPr>
        <p:sp>
          <p:nvSpPr>
            <p:cNvPr id="34" name="Google Shape;801;p67">
              <a:extLst>
                <a:ext uri="{FF2B5EF4-FFF2-40B4-BE49-F238E27FC236}">
                  <a16:creationId xmlns:a16="http://schemas.microsoft.com/office/drawing/2014/main" id="{39F67EB2-98AF-4E58-89A3-2366FF3214DC}"/>
                </a:ext>
              </a:extLst>
            </p:cNvPr>
            <p:cNvSpPr/>
            <p:nvPr/>
          </p:nvSpPr>
          <p:spPr>
            <a:xfrm>
              <a:off x="4729163" y="2897188"/>
              <a:ext cx="1422300" cy="14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99" y="15919"/>
                  </a:moveTo>
                  <a:lnTo>
                    <a:pt x="54508" y="16321"/>
                  </a:lnTo>
                  <a:lnTo>
                    <a:pt x="49285" y="17257"/>
                  </a:lnTo>
                  <a:lnTo>
                    <a:pt x="44196" y="18862"/>
                  </a:lnTo>
                  <a:lnTo>
                    <a:pt x="39375" y="21137"/>
                  </a:lnTo>
                  <a:lnTo>
                    <a:pt x="34955" y="23812"/>
                  </a:lnTo>
                  <a:lnTo>
                    <a:pt x="30803" y="27023"/>
                  </a:lnTo>
                  <a:lnTo>
                    <a:pt x="27187" y="30635"/>
                  </a:lnTo>
                  <a:lnTo>
                    <a:pt x="23973" y="34782"/>
                  </a:lnTo>
                  <a:lnTo>
                    <a:pt x="21294" y="39331"/>
                  </a:lnTo>
                  <a:lnTo>
                    <a:pt x="19017" y="44013"/>
                  </a:lnTo>
                  <a:lnTo>
                    <a:pt x="17410" y="49096"/>
                  </a:lnTo>
                  <a:lnTo>
                    <a:pt x="16473" y="54448"/>
                  </a:lnTo>
                  <a:lnTo>
                    <a:pt x="16071" y="59933"/>
                  </a:lnTo>
                  <a:lnTo>
                    <a:pt x="16339" y="64214"/>
                  </a:lnTo>
                  <a:lnTo>
                    <a:pt x="16875" y="68361"/>
                  </a:lnTo>
                  <a:lnTo>
                    <a:pt x="17812" y="72374"/>
                  </a:lnTo>
                  <a:lnTo>
                    <a:pt x="19151" y="76254"/>
                  </a:lnTo>
                  <a:lnTo>
                    <a:pt x="46205" y="76254"/>
                  </a:lnTo>
                  <a:lnTo>
                    <a:pt x="46473" y="79063"/>
                  </a:lnTo>
                  <a:lnTo>
                    <a:pt x="47276" y="81872"/>
                  </a:lnTo>
                  <a:lnTo>
                    <a:pt x="48616" y="84147"/>
                  </a:lnTo>
                  <a:lnTo>
                    <a:pt x="50357" y="86287"/>
                  </a:lnTo>
                  <a:lnTo>
                    <a:pt x="52499" y="88026"/>
                  </a:lnTo>
                  <a:lnTo>
                    <a:pt x="54776" y="89364"/>
                  </a:lnTo>
                  <a:lnTo>
                    <a:pt x="57589" y="90301"/>
                  </a:lnTo>
                  <a:lnTo>
                    <a:pt x="60401" y="90434"/>
                  </a:lnTo>
                  <a:lnTo>
                    <a:pt x="63214" y="90301"/>
                  </a:lnTo>
                  <a:lnTo>
                    <a:pt x="65892" y="89364"/>
                  </a:lnTo>
                  <a:lnTo>
                    <a:pt x="68303" y="88026"/>
                  </a:lnTo>
                  <a:lnTo>
                    <a:pt x="70446" y="86287"/>
                  </a:lnTo>
                  <a:lnTo>
                    <a:pt x="72053" y="84147"/>
                  </a:lnTo>
                  <a:lnTo>
                    <a:pt x="73526" y="81872"/>
                  </a:lnTo>
                  <a:lnTo>
                    <a:pt x="74330" y="79063"/>
                  </a:lnTo>
                  <a:lnTo>
                    <a:pt x="74464" y="76254"/>
                  </a:lnTo>
                  <a:lnTo>
                    <a:pt x="100848" y="76254"/>
                  </a:lnTo>
                  <a:lnTo>
                    <a:pt x="102589" y="71036"/>
                  </a:lnTo>
                  <a:lnTo>
                    <a:pt x="103660" y="65685"/>
                  </a:lnTo>
                  <a:lnTo>
                    <a:pt x="104062" y="59933"/>
                  </a:lnTo>
                  <a:lnTo>
                    <a:pt x="103660" y="54448"/>
                  </a:lnTo>
                  <a:lnTo>
                    <a:pt x="102723" y="49096"/>
                  </a:lnTo>
                  <a:lnTo>
                    <a:pt x="101116" y="44013"/>
                  </a:lnTo>
                  <a:lnTo>
                    <a:pt x="98839" y="39331"/>
                  </a:lnTo>
                  <a:lnTo>
                    <a:pt x="96160" y="34782"/>
                  </a:lnTo>
                  <a:lnTo>
                    <a:pt x="92946" y="30635"/>
                  </a:lnTo>
                  <a:lnTo>
                    <a:pt x="89330" y="27023"/>
                  </a:lnTo>
                  <a:lnTo>
                    <a:pt x="85178" y="23812"/>
                  </a:lnTo>
                  <a:lnTo>
                    <a:pt x="80624" y="21137"/>
                  </a:lnTo>
                  <a:lnTo>
                    <a:pt x="75937" y="18862"/>
                  </a:lnTo>
                  <a:lnTo>
                    <a:pt x="70848" y="17257"/>
                  </a:lnTo>
                  <a:lnTo>
                    <a:pt x="65491" y="16321"/>
                  </a:lnTo>
                  <a:lnTo>
                    <a:pt x="59999" y="15919"/>
                  </a:lnTo>
                  <a:close/>
                  <a:moveTo>
                    <a:pt x="59999" y="0"/>
                  </a:moveTo>
                  <a:lnTo>
                    <a:pt x="66562" y="401"/>
                  </a:lnTo>
                  <a:lnTo>
                    <a:pt x="72857" y="1337"/>
                  </a:lnTo>
                  <a:lnTo>
                    <a:pt x="79017" y="3076"/>
                  </a:lnTo>
                  <a:lnTo>
                    <a:pt x="84776" y="5351"/>
                  </a:lnTo>
                  <a:lnTo>
                    <a:pt x="90401" y="8160"/>
                  </a:lnTo>
                  <a:lnTo>
                    <a:pt x="95357" y="11505"/>
                  </a:lnTo>
                  <a:lnTo>
                    <a:pt x="100312" y="15518"/>
                  </a:lnTo>
                  <a:lnTo>
                    <a:pt x="104464" y="19665"/>
                  </a:lnTo>
                  <a:lnTo>
                    <a:pt x="108348" y="24615"/>
                  </a:lnTo>
                  <a:lnTo>
                    <a:pt x="111830" y="29698"/>
                  </a:lnTo>
                  <a:lnTo>
                    <a:pt x="114642" y="35183"/>
                  </a:lnTo>
                  <a:lnTo>
                    <a:pt x="116919" y="40936"/>
                  </a:lnTo>
                  <a:lnTo>
                    <a:pt x="118526" y="47090"/>
                  </a:lnTo>
                  <a:lnTo>
                    <a:pt x="119598" y="53511"/>
                  </a:lnTo>
                  <a:lnTo>
                    <a:pt x="119999" y="59933"/>
                  </a:lnTo>
                  <a:lnTo>
                    <a:pt x="119598" y="66488"/>
                  </a:lnTo>
                  <a:lnTo>
                    <a:pt x="118526" y="72909"/>
                  </a:lnTo>
                  <a:lnTo>
                    <a:pt x="116919" y="78929"/>
                  </a:lnTo>
                  <a:lnTo>
                    <a:pt x="114642" y="84816"/>
                  </a:lnTo>
                  <a:lnTo>
                    <a:pt x="111830" y="90301"/>
                  </a:lnTo>
                  <a:lnTo>
                    <a:pt x="108348" y="95384"/>
                  </a:lnTo>
                  <a:lnTo>
                    <a:pt x="104464" y="100200"/>
                  </a:lnTo>
                  <a:lnTo>
                    <a:pt x="100312" y="104481"/>
                  </a:lnTo>
                  <a:lnTo>
                    <a:pt x="95357" y="108361"/>
                  </a:lnTo>
                  <a:lnTo>
                    <a:pt x="90401" y="111839"/>
                  </a:lnTo>
                  <a:lnTo>
                    <a:pt x="84776" y="114648"/>
                  </a:lnTo>
                  <a:lnTo>
                    <a:pt x="79017" y="116923"/>
                  </a:lnTo>
                  <a:lnTo>
                    <a:pt x="72857" y="118528"/>
                  </a:lnTo>
                  <a:lnTo>
                    <a:pt x="66562" y="119598"/>
                  </a:lnTo>
                  <a:lnTo>
                    <a:pt x="59999" y="120000"/>
                  </a:lnTo>
                  <a:lnTo>
                    <a:pt x="53571" y="119598"/>
                  </a:lnTo>
                  <a:lnTo>
                    <a:pt x="47142" y="118528"/>
                  </a:lnTo>
                  <a:lnTo>
                    <a:pt x="41116" y="116923"/>
                  </a:lnTo>
                  <a:lnTo>
                    <a:pt x="35223" y="114648"/>
                  </a:lnTo>
                  <a:lnTo>
                    <a:pt x="29732" y="111839"/>
                  </a:lnTo>
                  <a:lnTo>
                    <a:pt x="24642" y="108361"/>
                  </a:lnTo>
                  <a:lnTo>
                    <a:pt x="19821" y="104481"/>
                  </a:lnTo>
                  <a:lnTo>
                    <a:pt x="15535" y="100200"/>
                  </a:lnTo>
                  <a:lnTo>
                    <a:pt x="11651" y="95384"/>
                  </a:lnTo>
                  <a:lnTo>
                    <a:pt x="8169" y="90301"/>
                  </a:lnTo>
                  <a:lnTo>
                    <a:pt x="5357" y="84816"/>
                  </a:lnTo>
                  <a:lnTo>
                    <a:pt x="3080" y="78929"/>
                  </a:lnTo>
                  <a:lnTo>
                    <a:pt x="1473" y="72909"/>
                  </a:lnTo>
                  <a:lnTo>
                    <a:pt x="401" y="66488"/>
                  </a:lnTo>
                  <a:lnTo>
                    <a:pt x="0" y="59933"/>
                  </a:lnTo>
                  <a:lnTo>
                    <a:pt x="401" y="53511"/>
                  </a:lnTo>
                  <a:lnTo>
                    <a:pt x="1473" y="47090"/>
                  </a:lnTo>
                  <a:lnTo>
                    <a:pt x="3080" y="40936"/>
                  </a:lnTo>
                  <a:lnTo>
                    <a:pt x="5357" y="35183"/>
                  </a:lnTo>
                  <a:lnTo>
                    <a:pt x="8169" y="29698"/>
                  </a:lnTo>
                  <a:lnTo>
                    <a:pt x="11651" y="24615"/>
                  </a:lnTo>
                  <a:lnTo>
                    <a:pt x="15535" y="19665"/>
                  </a:lnTo>
                  <a:lnTo>
                    <a:pt x="19821" y="15518"/>
                  </a:lnTo>
                  <a:lnTo>
                    <a:pt x="24642" y="11505"/>
                  </a:lnTo>
                  <a:lnTo>
                    <a:pt x="29732" y="8160"/>
                  </a:lnTo>
                  <a:lnTo>
                    <a:pt x="35223" y="5351"/>
                  </a:lnTo>
                  <a:lnTo>
                    <a:pt x="41116" y="3076"/>
                  </a:lnTo>
                  <a:lnTo>
                    <a:pt x="47142" y="1337"/>
                  </a:lnTo>
                  <a:lnTo>
                    <a:pt x="53571" y="401"/>
                  </a:lnTo>
                  <a:lnTo>
                    <a:pt x="59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defTabSz="685800"/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02;p67">
              <a:extLst>
                <a:ext uri="{FF2B5EF4-FFF2-40B4-BE49-F238E27FC236}">
                  <a16:creationId xmlns:a16="http://schemas.microsoft.com/office/drawing/2014/main" id="{36BEAEFE-C566-46EE-9A34-8E4456979712}"/>
                </a:ext>
              </a:extLst>
            </p:cNvPr>
            <p:cNvSpPr/>
            <p:nvPr/>
          </p:nvSpPr>
          <p:spPr>
            <a:xfrm>
              <a:off x="5364163" y="3349625"/>
              <a:ext cx="436500" cy="53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654" y="0"/>
                  </a:moveTo>
                  <a:lnTo>
                    <a:pt x="120000" y="7142"/>
                  </a:lnTo>
                  <a:lnTo>
                    <a:pt x="41454" y="89642"/>
                  </a:lnTo>
                  <a:lnTo>
                    <a:pt x="44072" y="93214"/>
                  </a:lnTo>
                  <a:lnTo>
                    <a:pt x="45381" y="96785"/>
                  </a:lnTo>
                  <a:lnTo>
                    <a:pt x="46254" y="101071"/>
                  </a:lnTo>
                  <a:lnTo>
                    <a:pt x="45381" y="106071"/>
                  </a:lnTo>
                  <a:lnTo>
                    <a:pt x="43200" y="110357"/>
                  </a:lnTo>
                  <a:lnTo>
                    <a:pt x="39272" y="114285"/>
                  </a:lnTo>
                  <a:lnTo>
                    <a:pt x="34909" y="117500"/>
                  </a:lnTo>
                  <a:lnTo>
                    <a:pt x="29236" y="119285"/>
                  </a:lnTo>
                  <a:lnTo>
                    <a:pt x="22690" y="120000"/>
                  </a:lnTo>
                  <a:lnTo>
                    <a:pt x="15709" y="118928"/>
                  </a:lnTo>
                  <a:lnTo>
                    <a:pt x="9600" y="116071"/>
                  </a:lnTo>
                  <a:lnTo>
                    <a:pt x="4363" y="112142"/>
                  </a:lnTo>
                  <a:lnTo>
                    <a:pt x="872" y="106785"/>
                  </a:lnTo>
                  <a:lnTo>
                    <a:pt x="0" y="101071"/>
                  </a:lnTo>
                  <a:lnTo>
                    <a:pt x="872" y="95000"/>
                  </a:lnTo>
                  <a:lnTo>
                    <a:pt x="4363" y="90000"/>
                  </a:lnTo>
                  <a:lnTo>
                    <a:pt x="9600" y="85714"/>
                  </a:lnTo>
                  <a:lnTo>
                    <a:pt x="15709" y="82857"/>
                  </a:lnTo>
                  <a:lnTo>
                    <a:pt x="22690" y="82142"/>
                  </a:lnTo>
                  <a:lnTo>
                    <a:pt x="26618" y="82500"/>
                  </a:lnTo>
                  <a:lnTo>
                    <a:pt x="30109" y="82857"/>
                  </a:lnTo>
                  <a:lnTo>
                    <a:pt x="108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defTabSz="685800"/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812;p67">
            <a:extLst>
              <a:ext uri="{FF2B5EF4-FFF2-40B4-BE49-F238E27FC236}">
                <a16:creationId xmlns:a16="http://schemas.microsoft.com/office/drawing/2014/main" id="{401615FE-8B08-49C5-B982-4D28FFF8A317}"/>
              </a:ext>
            </a:extLst>
          </p:cNvPr>
          <p:cNvSpPr txBox="1"/>
          <p:nvPr/>
        </p:nvSpPr>
        <p:spPr>
          <a:xfrm>
            <a:off x="1827431" y="1876894"/>
            <a:ext cx="1337856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1125" b="1" dirty="0">
                <a:solidFill>
                  <a:srgbClr val="FFFFFF"/>
                </a:solidFill>
              </a:rPr>
              <a:t>MISE EN FORME</a:t>
            </a:r>
            <a:endParaRPr sz="1125" b="1" dirty="0">
              <a:solidFill>
                <a:srgbClr val="FFFFFF"/>
              </a:solidFill>
            </a:endParaRPr>
          </a:p>
        </p:txBody>
      </p:sp>
      <p:sp>
        <p:nvSpPr>
          <p:cNvPr id="37" name="Google Shape;816;p67">
            <a:extLst>
              <a:ext uri="{FF2B5EF4-FFF2-40B4-BE49-F238E27FC236}">
                <a16:creationId xmlns:a16="http://schemas.microsoft.com/office/drawing/2014/main" id="{2530395A-DCBA-4A2B-9C38-2C22BE0785C7}"/>
              </a:ext>
            </a:extLst>
          </p:cNvPr>
          <p:cNvSpPr txBox="1"/>
          <p:nvPr/>
        </p:nvSpPr>
        <p:spPr>
          <a:xfrm>
            <a:off x="3568949" y="1837658"/>
            <a:ext cx="2344275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Images cliquables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CA" sz="1350" b="1" dirty="0">
                <a:solidFill>
                  <a:srgbClr val="FFFFFF"/>
                </a:solidFill>
              </a:rPr>
              <a:t>Menu et lien décoré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CA" sz="1350" b="1" dirty="0">
                <a:solidFill>
                  <a:srgbClr val="FFFFFF"/>
                </a:solidFill>
              </a:rPr>
              <a:t>Sélecteur complexe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endParaRPr sz="1350" b="1" dirty="0">
              <a:solidFill>
                <a:srgbClr val="FFFFFF"/>
              </a:solidFill>
            </a:endParaRPr>
          </a:p>
          <a:p>
            <a:pPr marL="85725" defTabSz="685800">
              <a:buClr>
                <a:srgbClr val="FFFFFF"/>
              </a:buClr>
              <a:buSzPts val="1800"/>
            </a:pPr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</p:txBody>
      </p:sp>
      <p:sp>
        <p:nvSpPr>
          <p:cNvPr id="38" name="Google Shape;817;p67">
            <a:extLst>
              <a:ext uri="{FF2B5EF4-FFF2-40B4-BE49-F238E27FC236}">
                <a16:creationId xmlns:a16="http://schemas.microsoft.com/office/drawing/2014/main" id="{E9A5FEEA-B64C-4C0E-BB60-BAD6DF17A7AA}"/>
              </a:ext>
            </a:extLst>
          </p:cNvPr>
          <p:cNvSpPr txBox="1"/>
          <p:nvPr/>
        </p:nvSpPr>
        <p:spPr>
          <a:xfrm>
            <a:off x="5873606" y="1815863"/>
            <a:ext cx="2752425" cy="719775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CA" sz="1350" b="1" dirty="0" err="1">
                <a:solidFill>
                  <a:srgbClr val="FFFFFF"/>
                </a:solidFill>
              </a:rPr>
              <a:t>Css</a:t>
            </a:r>
            <a:r>
              <a:rPr lang="fr-CA" sz="1350" b="1" dirty="0">
                <a:solidFill>
                  <a:srgbClr val="FFFFFF"/>
                </a:solidFill>
              </a:rPr>
              <a:t> reset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CA" sz="1350" b="1" dirty="0">
                <a:solidFill>
                  <a:srgbClr val="FFFFFF"/>
                </a:solidFill>
              </a:rPr>
              <a:t>Pseudo-sélecteur </a:t>
            </a:r>
            <a:r>
              <a:rPr lang="fr-CA" sz="1350" b="1">
                <a:solidFill>
                  <a:srgbClr val="FFFFFF"/>
                </a:solidFill>
              </a:rPr>
              <a:t>de survol</a:t>
            </a:r>
            <a:endParaRPr lang="fr-CA" sz="1350" b="1" dirty="0">
              <a:solidFill>
                <a:srgbClr val="FFFFFF"/>
              </a:solidFill>
            </a:endParaRPr>
          </a:p>
        </p:txBody>
      </p:sp>
      <p:grpSp>
        <p:nvGrpSpPr>
          <p:cNvPr id="39" name="Google Shape;812;p67">
            <a:extLst>
              <a:ext uri="{FF2B5EF4-FFF2-40B4-BE49-F238E27FC236}">
                <a16:creationId xmlns:a16="http://schemas.microsoft.com/office/drawing/2014/main" id="{CAF636AB-09F6-4286-866D-A998F890ECAA}"/>
              </a:ext>
            </a:extLst>
          </p:cNvPr>
          <p:cNvGrpSpPr/>
          <p:nvPr/>
        </p:nvGrpSpPr>
        <p:grpSpPr>
          <a:xfrm>
            <a:off x="2989551" y="2959873"/>
            <a:ext cx="587126" cy="556040"/>
            <a:chOff x="4729163" y="2897188"/>
            <a:chExt cx="1422300" cy="1424100"/>
          </a:xfrm>
        </p:grpSpPr>
        <p:sp>
          <p:nvSpPr>
            <p:cNvPr id="40" name="Google Shape;813;p67">
              <a:extLst>
                <a:ext uri="{FF2B5EF4-FFF2-40B4-BE49-F238E27FC236}">
                  <a16:creationId xmlns:a16="http://schemas.microsoft.com/office/drawing/2014/main" id="{276403E9-37A6-4BBB-BC21-27B0D69C9A5C}"/>
                </a:ext>
              </a:extLst>
            </p:cNvPr>
            <p:cNvSpPr/>
            <p:nvPr/>
          </p:nvSpPr>
          <p:spPr>
            <a:xfrm>
              <a:off x="4729163" y="2897188"/>
              <a:ext cx="1422300" cy="14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99" y="15919"/>
                  </a:moveTo>
                  <a:lnTo>
                    <a:pt x="54508" y="16321"/>
                  </a:lnTo>
                  <a:lnTo>
                    <a:pt x="49285" y="17257"/>
                  </a:lnTo>
                  <a:lnTo>
                    <a:pt x="44196" y="18862"/>
                  </a:lnTo>
                  <a:lnTo>
                    <a:pt x="39375" y="21137"/>
                  </a:lnTo>
                  <a:lnTo>
                    <a:pt x="34955" y="23812"/>
                  </a:lnTo>
                  <a:lnTo>
                    <a:pt x="30803" y="27023"/>
                  </a:lnTo>
                  <a:lnTo>
                    <a:pt x="27187" y="30635"/>
                  </a:lnTo>
                  <a:lnTo>
                    <a:pt x="23973" y="34782"/>
                  </a:lnTo>
                  <a:lnTo>
                    <a:pt x="21294" y="39331"/>
                  </a:lnTo>
                  <a:lnTo>
                    <a:pt x="19017" y="44013"/>
                  </a:lnTo>
                  <a:lnTo>
                    <a:pt x="17410" y="49096"/>
                  </a:lnTo>
                  <a:lnTo>
                    <a:pt x="16473" y="54448"/>
                  </a:lnTo>
                  <a:lnTo>
                    <a:pt x="16071" y="59933"/>
                  </a:lnTo>
                  <a:lnTo>
                    <a:pt x="16339" y="64214"/>
                  </a:lnTo>
                  <a:lnTo>
                    <a:pt x="16875" y="68361"/>
                  </a:lnTo>
                  <a:lnTo>
                    <a:pt x="17812" y="72374"/>
                  </a:lnTo>
                  <a:lnTo>
                    <a:pt x="19151" y="76254"/>
                  </a:lnTo>
                  <a:lnTo>
                    <a:pt x="46205" y="76254"/>
                  </a:lnTo>
                  <a:lnTo>
                    <a:pt x="46473" y="79063"/>
                  </a:lnTo>
                  <a:lnTo>
                    <a:pt x="47276" y="81872"/>
                  </a:lnTo>
                  <a:lnTo>
                    <a:pt x="48616" y="84147"/>
                  </a:lnTo>
                  <a:lnTo>
                    <a:pt x="50357" y="86287"/>
                  </a:lnTo>
                  <a:lnTo>
                    <a:pt x="52499" y="88026"/>
                  </a:lnTo>
                  <a:lnTo>
                    <a:pt x="54776" y="89364"/>
                  </a:lnTo>
                  <a:lnTo>
                    <a:pt x="57589" y="90301"/>
                  </a:lnTo>
                  <a:lnTo>
                    <a:pt x="60401" y="90434"/>
                  </a:lnTo>
                  <a:lnTo>
                    <a:pt x="63214" y="90301"/>
                  </a:lnTo>
                  <a:lnTo>
                    <a:pt x="65892" y="89364"/>
                  </a:lnTo>
                  <a:lnTo>
                    <a:pt x="68303" y="88026"/>
                  </a:lnTo>
                  <a:lnTo>
                    <a:pt x="70446" y="86287"/>
                  </a:lnTo>
                  <a:lnTo>
                    <a:pt x="72053" y="84147"/>
                  </a:lnTo>
                  <a:lnTo>
                    <a:pt x="73526" y="81872"/>
                  </a:lnTo>
                  <a:lnTo>
                    <a:pt x="74330" y="79063"/>
                  </a:lnTo>
                  <a:lnTo>
                    <a:pt x="74464" y="76254"/>
                  </a:lnTo>
                  <a:lnTo>
                    <a:pt x="100848" y="76254"/>
                  </a:lnTo>
                  <a:lnTo>
                    <a:pt x="102589" y="71036"/>
                  </a:lnTo>
                  <a:lnTo>
                    <a:pt x="103660" y="65685"/>
                  </a:lnTo>
                  <a:lnTo>
                    <a:pt x="104062" y="59933"/>
                  </a:lnTo>
                  <a:lnTo>
                    <a:pt x="103660" y="54448"/>
                  </a:lnTo>
                  <a:lnTo>
                    <a:pt x="102723" y="49096"/>
                  </a:lnTo>
                  <a:lnTo>
                    <a:pt x="101116" y="44013"/>
                  </a:lnTo>
                  <a:lnTo>
                    <a:pt x="98839" y="39331"/>
                  </a:lnTo>
                  <a:lnTo>
                    <a:pt x="96160" y="34782"/>
                  </a:lnTo>
                  <a:lnTo>
                    <a:pt x="92946" y="30635"/>
                  </a:lnTo>
                  <a:lnTo>
                    <a:pt x="89330" y="27023"/>
                  </a:lnTo>
                  <a:lnTo>
                    <a:pt x="85178" y="23812"/>
                  </a:lnTo>
                  <a:lnTo>
                    <a:pt x="80624" y="21137"/>
                  </a:lnTo>
                  <a:lnTo>
                    <a:pt x="75937" y="18862"/>
                  </a:lnTo>
                  <a:lnTo>
                    <a:pt x="70848" y="17257"/>
                  </a:lnTo>
                  <a:lnTo>
                    <a:pt x="65491" y="16321"/>
                  </a:lnTo>
                  <a:lnTo>
                    <a:pt x="59999" y="15919"/>
                  </a:lnTo>
                  <a:close/>
                  <a:moveTo>
                    <a:pt x="59999" y="0"/>
                  </a:moveTo>
                  <a:lnTo>
                    <a:pt x="66562" y="401"/>
                  </a:lnTo>
                  <a:lnTo>
                    <a:pt x="72857" y="1337"/>
                  </a:lnTo>
                  <a:lnTo>
                    <a:pt x="79017" y="3076"/>
                  </a:lnTo>
                  <a:lnTo>
                    <a:pt x="84776" y="5351"/>
                  </a:lnTo>
                  <a:lnTo>
                    <a:pt x="90401" y="8160"/>
                  </a:lnTo>
                  <a:lnTo>
                    <a:pt x="95357" y="11505"/>
                  </a:lnTo>
                  <a:lnTo>
                    <a:pt x="100312" y="15518"/>
                  </a:lnTo>
                  <a:lnTo>
                    <a:pt x="104464" y="19665"/>
                  </a:lnTo>
                  <a:lnTo>
                    <a:pt x="108348" y="24615"/>
                  </a:lnTo>
                  <a:lnTo>
                    <a:pt x="111830" y="29698"/>
                  </a:lnTo>
                  <a:lnTo>
                    <a:pt x="114642" y="35183"/>
                  </a:lnTo>
                  <a:lnTo>
                    <a:pt x="116919" y="40936"/>
                  </a:lnTo>
                  <a:lnTo>
                    <a:pt x="118526" y="47090"/>
                  </a:lnTo>
                  <a:lnTo>
                    <a:pt x="119598" y="53511"/>
                  </a:lnTo>
                  <a:lnTo>
                    <a:pt x="119999" y="59933"/>
                  </a:lnTo>
                  <a:lnTo>
                    <a:pt x="119598" y="66488"/>
                  </a:lnTo>
                  <a:lnTo>
                    <a:pt x="118526" y="72909"/>
                  </a:lnTo>
                  <a:lnTo>
                    <a:pt x="116919" y="78929"/>
                  </a:lnTo>
                  <a:lnTo>
                    <a:pt x="114642" y="84816"/>
                  </a:lnTo>
                  <a:lnTo>
                    <a:pt x="111830" y="90301"/>
                  </a:lnTo>
                  <a:lnTo>
                    <a:pt x="108348" y="95384"/>
                  </a:lnTo>
                  <a:lnTo>
                    <a:pt x="104464" y="100200"/>
                  </a:lnTo>
                  <a:lnTo>
                    <a:pt x="100312" y="104481"/>
                  </a:lnTo>
                  <a:lnTo>
                    <a:pt x="95357" y="108361"/>
                  </a:lnTo>
                  <a:lnTo>
                    <a:pt x="90401" y="111839"/>
                  </a:lnTo>
                  <a:lnTo>
                    <a:pt x="84776" y="114648"/>
                  </a:lnTo>
                  <a:lnTo>
                    <a:pt x="79017" y="116923"/>
                  </a:lnTo>
                  <a:lnTo>
                    <a:pt x="72857" y="118528"/>
                  </a:lnTo>
                  <a:lnTo>
                    <a:pt x="66562" y="119598"/>
                  </a:lnTo>
                  <a:lnTo>
                    <a:pt x="59999" y="120000"/>
                  </a:lnTo>
                  <a:lnTo>
                    <a:pt x="53571" y="119598"/>
                  </a:lnTo>
                  <a:lnTo>
                    <a:pt x="47142" y="118528"/>
                  </a:lnTo>
                  <a:lnTo>
                    <a:pt x="41116" y="116923"/>
                  </a:lnTo>
                  <a:lnTo>
                    <a:pt x="35223" y="114648"/>
                  </a:lnTo>
                  <a:lnTo>
                    <a:pt x="29732" y="111839"/>
                  </a:lnTo>
                  <a:lnTo>
                    <a:pt x="24642" y="108361"/>
                  </a:lnTo>
                  <a:lnTo>
                    <a:pt x="19821" y="104481"/>
                  </a:lnTo>
                  <a:lnTo>
                    <a:pt x="15535" y="100200"/>
                  </a:lnTo>
                  <a:lnTo>
                    <a:pt x="11651" y="95384"/>
                  </a:lnTo>
                  <a:lnTo>
                    <a:pt x="8169" y="90301"/>
                  </a:lnTo>
                  <a:lnTo>
                    <a:pt x="5357" y="84816"/>
                  </a:lnTo>
                  <a:lnTo>
                    <a:pt x="3080" y="78929"/>
                  </a:lnTo>
                  <a:lnTo>
                    <a:pt x="1473" y="72909"/>
                  </a:lnTo>
                  <a:lnTo>
                    <a:pt x="401" y="66488"/>
                  </a:lnTo>
                  <a:lnTo>
                    <a:pt x="0" y="59933"/>
                  </a:lnTo>
                  <a:lnTo>
                    <a:pt x="401" y="53511"/>
                  </a:lnTo>
                  <a:lnTo>
                    <a:pt x="1473" y="47090"/>
                  </a:lnTo>
                  <a:lnTo>
                    <a:pt x="3080" y="40936"/>
                  </a:lnTo>
                  <a:lnTo>
                    <a:pt x="5357" y="35183"/>
                  </a:lnTo>
                  <a:lnTo>
                    <a:pt x="8169" y="29698"/>
                  </a:lnTo>
                  <a:lnTo>
                    <a:pt x="11651" y="24615"/>
                  </a:lnTo>
                  <a:lnTo>
                    <a:pt x="15535" y="19665"/>
                  </a:lnTo>
                  <a:lnTo>
                    <a:pt x="19821" y="15518"/>
                  </a:lnTo>
                  <a:lnTo>
                    <a:pt x="24642" y="11505"/>
                  </a:lnTo>
                  <a:lnTo>
                    <a:pt x="29732" y="8160"/>
                  </a:lnTo>
                  <a:lnTo>
                    <a:pt x="35223" y="5351"/>
                  </a:lnTo>
                  <a:lnTo>
                    <a:pt x="41116" y="3076"/>
                  </a:lnTo>
                  <a:lnTo>
                    <a:pt x="47142" y="1337"/>
                  </a:lnTo>
                  <a:lnTo>
                    <a:pt x="53571" y="401"/>
                  </a:lnTo>
                  <a:lnTo>
                    <a:pt x="59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defTabSz="685800"/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14;p67">
              <a:extLst>
                <a:ext uri="{FF2B5EF4-FFF2-40B4-BE49-F238E27FC236}">
                  <a16:creationId xmlns:a16="http://schemas.microsoft.com/office/drawing/2014/main" id="{372FF83A-6AB5-4A4D-885F-7CAB8BF025FC}"/>
                </a:ext>
              </a:extLst>
            </p:cNvPr>
            <p:cNvSpPr/>
            <p:nvPr/>
          </p:nvSpPr>
          <p:spPr>
            <a:xfrm>
              <a:off x="5364163" y="3349625"/>
              <a:ext cx="436500" cy="53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654" y="0"/>
                  </a:moveTo>
                  <a:lnTo>
                    <a:pt x="120000" y="7142"/>
                  </a:lnTo>
                  <a:lnTo>
                    <a:pt x="41454" y="89642"/>
                  </a:lnTo>
                  <a:lnTo>
                    <a:pt x="44072" y="93214"/>
                  </a:lnTo>
                  <a:lnTo>
                    <a:pt x="45381" y="96785"/>
                  </a:lnTo>
                  <a:lnTo>
                    <a:pt x="46254" y="101071"/>
                  </a:lnTo>
                  <a:lnTo>
                    <a:pt x="45381" y="106071"/>
                  </a:lnTo>
                  <a:lnTo>
                    <a:pt x="43200" y="110357"/>
                  </a:lnTo>
                  <a:lnTo>
                    <a:pt x="39272" y="114285"/>
                  </a:lnTo>
                  <a:lnTo>
                    <a:pt x="34909" y="117500"/>
                  </a:lnTo>
                  <a:lnTo>
                    <a:pt x="29236" y="119285"/>
                  </a:lnTo>
                  <a:lnTo>
                    <a:pt x="22690" y="120000"/>
                  </a:lnTo>
                  <a:lnTo>
                    <a:pt x="15709" y="118928"/>
                  </a:lnTo>
                  <a:lnTo>
                    <a:pt x="9600" y="116071"/>
                  </a:lnTo>
                  <a:lnTo>
                    <a:pt x="4363" y="112142"/>
                  </a:lnTo>
                  <a:lnTo>
                    <a:pt x="872" y="106785"/>
                  </a:lnTo>
                  <a:lnTo>
                    <a:pt x="0" y="101071"/>
                  </a:lnTo>
                  <a:lnTo>
                    <a:pt x="872" y="95000"/>
                  </a:lnTo>
                  <a:lnTo>
                    <a:pt x="4363" y="90000"/>
                  </a:lnTo>
                  <a:lnTo>
                    <a:pt x="9600" y="85714"/>
                  </a:lnTo>
                  <a:lnTo>
                    <a:pt x="15709" y="82857"/>
                  </a:lnTo>
                  <a:lnTo>
                    <a:pt x="22690" y="82142"/>
                  </a:lnTo>
                  <a:lnTo>
                    <a:pt x="26618" y="82500"/>
                  </a:lnTo>
                  <a:lnTo>
                    <a:pt x="30109" y="82857"/>
                  </a:lnTo>
                  <a:lnTo>
                    <a:pt x="108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defTabSz="685800"/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824;p67">
            <a:extLst>
              <a:ext uri="{FF2B5EF4-FFF2-40B4-BE49-F238E27FC236}">
                <a16:creationId xmlns:a16="http://schemas.microsoft.com/office/drawing/2014/main" id="{99D70843-2620-40DC-B20F-E2AA76485860}"/>
              </a:ext>
            </a:extLst>
          </p:cNvPr>
          <p:cNvSpPr txBox="1"/>
          <p:nvPr/>
        </p:nvSpPr>
        <p:spPr>
          <a:xfrm>
            <a:off x="1852988" y="2913375"/>
            <a:ext cx="1222875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defTabSz="685800"/>
            <a:r>
              <a:rPr lang="fr-FR" sz="1125" b="1" dirty="0">
                <a:solidFill>
                  <a:srgbClr val="FFFFFF"/>
                </a:solidFill>
              </a:rPr>
              <a:t>FORMULAIRE</a:t>
            </a:r>
            <a:endParaRPr sz="1125" b="1" dirty="0">
              <a:solidFill>
                <a:srgbClr val="FFFFFF"/>
              </a:solidFill>
            </a:endParaRPr>
          </a:p>
        </p:txBody>
      </p:sp>
      <p:sp>
        <p:nvSpPr>
          <p:cNvPr id="44" name="Google Shape;829;p67">
            <a:extLst>
              <a:ext uri="{FF2B5EF4-FFF2-40B4-BE49-F238E27FC236}">
                <a16:creationId xmlns:a16="http://schemas.microsoft.com/office/drawing/2014/main" id="{50564B4B-55BE-4FA4-89D5-65014E07DA60}"/>
              </a:ext>
            </a:extLst>
          </p:cNvPr>
          <p:cNvSpPr txBox="1"/>
          <p:nvPr/>
        </p:nvSpPr>
        <p:spPr>
          <a:xfrm>
            <a:off x="5854913" y="2855381"/>
            <a:ext cx="2752425" cy="719775"/>
          </a:xfrm>
          <a:prstGeom prst="rect">
            <a:avLst/>
          </a:prstGeom>
          <a:solidFill>
            <a:srgbClr val="FFFFFF">
              <a:alpha val="36920"/>
            </a:srgbClr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sélecteur d'attribut input</a:t>
            </a: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fichier general.css</a:t>
            </a:r>
            <a:endParaRPr lang="fr-CA"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endParaRPr lang="fr-FR"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endParaRPr lang="fr-FR" sz="975" b="1" dirty="0">
              <a:solidFill>
                <a:srgbClr val="FFFFFF"/>
              </a:solidFill>
            </a:endParaRPr>
          </a:p>
        </p:txBody>
      </p:sp>
      <p:sp>
        <p:nvSpPr>
          <p:cNvPr id="45" name="Google Shape;828;p67">
            <a:extLst>
              <a:ext uri="{FF2B5EF4-FFF2-40B4-BE49-F238E27FC236}">
                <a16:creationId xmlns:a16="http://schemas.microsoft.com/office/drawing/2014/main" id="{844F5281-88DA-4472-BC29-87414E649810}"/>
              </a:ext>
            </a:extLst>
          </p:cNvPr>
          <p:cNvSpPr txBox="1"/>
          <p:nvPr/>
        </p:nvSpPr>
        <p:spPr>
          <a:xfrm>
            <a:off x="3518178" y="2887331"/>
            <a:ext cx="2400971" cy="6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page contact</a:t>
            </a:r>
            <a:endParaRPr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 dirty="0">
                <a:solidFill>
                  <a:srgbClr val="FFFFFF"/>
                </a:solidFill>
              </a:rPr>
              <a:t>page membre</a:t>
            </a:r>
            <a:endParaRPr sz="1350" b="1" dirty="0">
              <a:solidFill>
                <a:srgbClr val="FFFFFF"/>
              </a:solidFill>
            </a:endParaRPr>
          </a:p>
          <a:p>
            <a:pPr marL="342900" indent="-257175" defTabSz="685800">
              <a:buClr>
                <a:srgbClr val="FFFFFF"/>
              </a:buClr>
              <a:buSzPts val="1800"/>
              <a:buFont typeface="Arial"/>
              <a:buChar char="●"/>
            </a:pPr>
            <a:r>
              <a:rPr lang="fr-FR" sz="1350" b="1">
                <a:solidFill>
                  <a:srgbClr val="FFFFFF"/>
                </a:solidFill>
              </a:rPr>
              <a:t>label, </a:t>
            </a:r>
            <a:r>
              <a:rPr lang="fr-FR" sz="1350" b="1" dirty="0">
                <a:solidFill>
                  <a:srgbClr val="FFFFFF"/>
                </a:solidFill>
              </a:rPr>
              <a:t>id, </a:t>
            </a:r>
            <a:r>
              <a:rPr lang="fr-FR" sz="1350" b="1" dirty="0" err="1">
                <a:solidFill>
                  <a:srgbClr val="FFFFFF"/>
                </a:solidFill>
              </a:rPr>
              <a:t>name</a:t>
            </a:r>
            <a:r>
              <a:rPr lang="fr-FR" sz="1350" b="1" dirty="0">
                <a:solidFill>
                  <a:srgbClr val="FFFFFF"/>
                </a:solidFill>
              </a:rPr>
              <a:t> </a:t>
            </a:r>
            <a:endParaRPr sz="1350" b="1" dirty="0">
              <a:solidFill>
                <a:srgbClr val="FFFFFF"/>
              </a:solidFill>
            </a:endParaRPr>
          </a:p>
          <a:p>
            <a:pPr defTabSz="685800"/>
            <a:endParaRPr sz="135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5CE1D-AED0-4887-91A2-8DEFDB41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66" y="285265"/>
            <a:ext cx="5734580" cy="533250"/>
          </a:xfrm>
        </p:spPr>
        <p:txBody>
          <a:bodyPr/>
          <a:lstStyle/>
          <a:p>
            <a:r>
              <a:rPr lang="fr-CA" dirty="0"/>
              <a:t>Critères de correction – itération 1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773FE36-B372-4658-B858-CF97107CFA48}"/>
              </a:ext>
            </a:extLst>
          </p:cNvPr>
          <p:cNvGraphicFramePr>
            <a:graphicFrameLocks noGrp="1"/>
          </p:cNvGraphicFramePr>
          <p:nvPr/>
        </p:nvGraphicFramePr>
        <p:xfrm>
          <a:off x="1316011" y="800295"/>
          <a:ext cx="5582930" cy="1673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2930">
                  <a:extLst>
                    <a:ext uri="{9D8B030D-6E8A-4147-A177-3AD203B41FA5}">
                      <a16:colId xmlns:a16="http://schemas.microsoft.com/office/drawing/2014/main" val="3375886260"/>
                    </a:ext>
                  </a:extLst>
                </a:gridCol>
              </a:tblGrid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solidFill>
                            <a:schemeClr val="tx1"/>
                          </a:solidFill>
                          <a:effectLst/>
                        </a:rPr>
                        <a:t>NAVIGATION</a:t>
                      </a:r>
                      <a:endParaRPr lang="fr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559376902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Diagramme de navigation personnalisée (diagramme-de-navigation)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91695857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</a:rPr>
                        <a:t>Plan de navigation (liste des URL de chaque page)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72097221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</a:rPr>
                        <a:t>Le menu est fonctionnel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01916237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Le menu est présent et pareil dans toutes les pages du site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85913491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Décoration du menu (</a:t>
                      </a:r>
                      <a:r>
                        <a:rPr lang="fr-CA" sz="1200" dirty="0" err="1">
                          <a:effectLst/>
                        </a:rPr>
                        <a:t>css</a:t>
                      </a:r>
                      <a:r>
                        <a:rPr lang="fr-CA" sz="1200" dirty="0">
                          <a:effectLst/>
                        </a:rPr>
                        <a:t>)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87289335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CSS reset avec *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588021905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Pseudo sélecteur de survol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11499848"/>
                  </a:ext>
                </a:extLst>
              </a:tr>
              <a:tr h="186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Utilisation des icônes Font </a:t>
                      </a:r>
                      <a:r>
                        <a:rPr lang="fr-CA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Awesome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7455498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7DBA242-3BE3-4356-A254-6B51FA53EC3E}"/>
              </a:ext>
            </a:extLst>
          </p:cNvPr>
          <p:cNvGraphicFramePr>
            <a:graphicFrameLocks noGrp="1"/>
          </p:cNvGraphicFramePr>
          <p:nvPr/>
        </p:nvGraphicFramePr>
        <p:xfrm>
          <a:off x="1316013" y="2754018"/>
          <a:ext cx="5582929" cy="1115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2929">
                  <a:extLst>
                    <a:ext uri="{9D8B030D-6E8A-4147-A177-3AD203B41FA5}">
                      <a16:colId xmlns:a16="http://schemas.microsoft.com/office/drawing/2014/main" val="2327830752"/>
                    </a:ext>
                  </a:extLst>
                </a:gridCol>
              </a:tblGrid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solidFill>
                            <a:schemeClr val="tx1"/>
                          </a:solidFill>
                          <a:effectLst/>
                        </a:rPr>
                        <a:t>FORMULAIRE</a:t>
                      </a:r>
                      <a:endParaRPr lang="fr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043046073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Page contact: input (email, text), select, textarea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81743892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</a:rPr>
                        <a:t>Page membre : pseudonyme, mot de passe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564461899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</a:rPr>
                        <a:t>HTML sémantique, utilisation des for, des id et name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01945874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Style CSS [Sélecteur d’attribut input]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691371734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Fichier général </a:t>
                      </a:r>
                      <a:r>
                        <a:rPr lang="fr-CA" sz="1200" dirty="0" err="1">
                          <a:effectLst/>
                        </a:rPr>
                        <a:t>css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45801107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835567E-76E7-4683-9D0A-8EF65917A29C}"/>
              </a:ext>
            </a:extLst>
          </p:cNvPr>
          <p:cNvGraphicFramePr>
            <a:graphicFrameLocks noGrp="1"/>
          </p:cNvGraphicFramePr>
          <p:nvPr/>
        </p:nvGraphicFramePr>
        <p:xfrm>
          <a:off x="1316013" y="4440700"/>
          <a:ext cx="5582928" cy="557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2928">
                  <a:extLst>
                    <a:ext uri="{9D8B030D-6E8A-4147-A177-3AD203B41FA5}">
                      <a16:colId xmlns:a16="http://schemas.microsoft.com/office/drawing/2014/main" val="3790259705"/>
                    </a:ext>
                  </a:extLst>
                </a:gridCol>
              </a:tblGrid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solidFill>
                            <a:schemeClr val="tx1"/>
                          </a:solidFill>
                          <a:effectLst/>
                        </a:rPr>
                        <a:t>VÉRIFICATION</a:t>
                      </a:r>
                      <a:endParaRPr lang="fr-C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564350779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Validation html selon le W3C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45522468"/>
                  </a:ext>
                </a:extLst>
              </a:tr>
              <a:tr h="185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</a:rPr>
                        <a:t>Cascade des </a:t>
                      </a:r>
                      <a:r>
                        <a:rPr lang="fr-CA" sz="1200" dirty="0" err="1">
                          <a:effectLst/>
                        </a:rPr>
                        <a:t>css</a:t>
                      </a:r>
                      <a:r>
                        <a:rPr lang="fr-CA" sz="1200" dirty="0">
                          <a:effectLst/>
                        </a:rPr>
                        <a:t> (general.css </a:t>
                      </a:r>
                      <a:r>
                        <a:rPr lang="fr-CA" sz="1200">
                          <a:effectLst/>
                        </a:rPr>
                        <a:t>+ spécifique)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43311157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1DD5D98-5AFB-47A3-AAD8-B0F0B05CE59C}"/>
              </a:ext>
            </a:extLst>
          </p:cNvPr>
          <p:cNvGraphicFramePr>
            <a:graphicFrameLocks noGrp="1"/>
          </p:cNvGraphicFramePr>
          <p:nvPr/>
        </p:nvGraphicFramePr>
        <p:xfrm>
          <a:off x="1316013" y="3879774"/>
          <a:ext cx="558292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2928">
                  <a:extLst>
                    <a:ext uri="{9D8B030D-6E8A-4147-A177-3AD203B41FA5}">
                      <a16:colId xmlns:a16="http://schemas.microsoft.com/office/drawing/2014/main" val="3790259705"/>
                    </a:ext>
                  </a:extLst>
                </a:gridCol>
              </a:tblGrid>
              <a:tr h="186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TABLEAU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564350779"/>
                  </a:ext>
                </a:extLst>
              </a:tr>
              <a:tr h="186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Tableau stylisé </a:t>
                      </a:r>
                      <a:r>
                        <a:rPr lang="fr-CA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</a:t>
                      </a:r>
                      <a:r>
                        <a:rPr lang="fr-CA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css</a:t>
                      </a:r>
                      <a:endParaRPr lang="fr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45522468"/>
                  </a:ext>
                </a:extLst>
              </a:tr>
              <a:tr h="186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Cellule fusionnée dans le tableau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43311157"/>
                  </a:ext>
                </a:extLst>
              </a:tr>
            </a:tbl>
          </a:graphicData>
        </a:graphic>
      </p:graphicFrame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3DEE7036-D6FC-0711-B005-218C4DA3530F}"/>
              </a:ext>
            </a:extLst>
          </p:cNvPr>
          <p:cNvGraphicFramePr>
            <a:graphicFrameLocks noGrp="1"/>
          </p:cNvGraphicFramePr>
          <p:nvPr/>
        </p:nvGraphicFramePr>
        <p:xfrm>
          <a:off x="1316012" y="2484596"/>
          <a:ext cx="5582928" cy="263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928">
                  <a:extLst>
                    <a:ext uri="{9D8B030D-6E8A-4147-A177-3AD203B41FA5}">
                      <a16:colId xmlns:a16="http://schemas.microsoft.com/office/drawing/2014/main" val="1641245398"/>
                    </a:ext>
                  </a:extLst>
                </a:gridCol>
              </a:tblGrid>
              <a:tr h="263901">
                <a:tc>
                  <a:txBody>
                    <a:bodyPr/>
                    <a:lstStyle/>
                    <a:p>
                      <a:r>
                        <a:rPr lang="fr-CA" sz="800" dirty="0"/>
                        <a:t>Images cliquables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6231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83476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Flat Styl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BB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3477AA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422</Words>
  <Application>Microsoft Office PowerPoint</Application>
  <PresentationFormat>On-screen Show (16:9)</PresentationFormat>
  <Paragraphs>84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Oswald</vt:lpstr>
      <vt:lpstr>Questrial</vt:lpstr>
      <vt:lpstr>Average</vt:lpstr>
      <vt:lpstr>Arial</vt:lpstr>
      <vt:lpstr>Slate</vt:lpstr>
      <vt:lpstr>Office Theme</vt:lpstr>
      <vt:lpstr>Diagramme et plan de navigation</vt:lpstr>
      <vt:lpstr>Exemple de diagramme de navigation</vt:lpstr>
      <vt:lpstr>Exemple de plan des URL (Site HiverQuebec.com)</vt:lpstr>
      <vt:lpstr>Déroulement par semaine (4 semaines = 4 livrables)</vt:lpstr>
      <vt:lpstr>Critères de correction – itération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et plan de navigation</dc:title>
  <dc:creator>Bruno Harrisson</dc:creator>
  <cp:lastModifiedBy>Cédric Simard</cp:lastModifiedBy>
  <cp:revision>10</cp:revision>
  <dcterms:modified xsi:type="dcterms:W3CDTF">2024-09-09T00:45:55Z</dcterms:modified>
</cp:coreProperties>
</file>