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654AAA-B863-4696-A0DF-A3CADC88C72B}">
  <a:tblStyle styleId="{DE654AAA-B863-4696-A0DF-A3CADC88C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effd5347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effd5347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f5ef69c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f5ef69c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f5ef69c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f5ef69c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effd5347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effd5347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f5ef69c4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f5ef69c4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effd5347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effd5347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61c907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61c907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561c907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561c907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61c9072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61c9072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561c9072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561c9072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561c9072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561c9072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effd5347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effd5347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561c9072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561c9072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effd5347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effd5347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xdxhht4zy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www.desmos.com/calculator/lhhucabryq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hyperlink" Target="http://drive.google.com/file/d/1bIY77ghbFFvDMnxgzpIGmVuFRUxFN60Z/view" TargetMode="External"/><Relationship Id="rId3" Type="http://schemas.openxmlformats.org/officeDocument/2006/relationships/hyperlink" Target="http://drive.google.com/file/d/1wkMfB7aTusIAPvyLE5NlwPmJQQFidAm9/view" TargetMode="External"/><Relationship Id="rId7" Type="http://schemas.openxmlformats.org/officeDocument/2006/relationships/hyperlink" Target="http://drive.google.com/file/d/1yACZd5kM4SPNWBEnz6ATETxvL48g15zi/view" TargetMode="External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11" Type="http://schemas.openxmlformats.org/officeDocument/2006/relationships/hyperlink" Target="http://drive.google.com/file/d/1vzlLLUuqQVNTweanRn1O4jABMZB4JjrT/view" TargetMode="External"/><Relationship Id="rId5" Type="http://schemas.openxmlformats.org/officeDocument/2006/relationships/hyperlink" Target="http://drive.google.com/file/d/158m8UGakYI6v_v6abLQo9nC9byguoR0_/view" TargetMode="External"/><Relationship Id="rId10" Type="http://schemas.openxmlformats.org/officeDocument/2006/relationships/image" Target="../media/image15.jpg"/><Relationship Id="rId4" Type="http://schemas.openxmlformats.org/officeDocument/2006/relationships/image" Target="../media/image12.jpg"/><Relationship Id="rId9" Type="http://schemas.openxmlformats.org/officeDocument/2006/relationships/hyperlink" Target="http://drive.google.com/file/d/1zhc-xjQUSFxKbegxCKrDnFBHH-nzRa2N/view" TargetMode="External"/><Relationship Id="rId1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TLange/evosa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lab.research.google.com/github/OpenLenia/Lenia-Tutorial/blob/main/Tutorial_From_Conway_to_Lenia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3K6gI4whmbbt0VDQwUlDn5AGaN51oYDm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nah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Evolving Cellular Automata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Egersdoerfer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311700" y="13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311700" y="706200"/>
            <a:ext cx="786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 the a distribution from which sampled parameters yield the highest fitness (reward)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 to Reinforcement Learning except learn parameters instead of actions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project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jax-based evosax library was used to implement the evolutionary algorithm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4351275" y="3160625"/>
            <a:ext cx="193800" cy="25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351275" y="3444280"/>
            <a:ext cx="193800" cy="25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4351275" y="3727944"/>
            <a:ext cx="193800" cy="25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351275" y="4011607"/>
            <a:ext cx="193800" cy="25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351275" y="4295270"/>
            <a:ext cx="193800" cy="25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351275" y="4578933"/>
            <a:ext cx="193800" cy="25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275" y="3516225"/>
            <a:ext cx="2014423" cy="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5186300" y="3768825"/>
            <a:ext cx="1006500" cy="45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Simulation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81" name="Google Shape;181;p22"/>
          <p:cNvCxnSpPr>
            <a:stCxn id="179" idx="3"/>
            <a:endCxn id="173" idx="3"/>
          </p:cNvCxnSpPr>
          <p:nvPr/>
        </p:nvCxnSpPr>
        <p:spPr>
          <a:xfrm rot="10800000" flipH="1">
            <a:off x="3738698" y="3376425"/>
            <a:ext cx="641100" cy="61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2"/>
          <p:cNvCxnSpPr>
            <a:stCxn id="179" idx="3"/>
            <a:endCxn id="174" idx="3"/>
          </p:cNvCxnSpPr>
          <p:nvPr/>
        </p:nvCxnSpPr>
        <p:spPr>
          <a:xfrm rot="10800000" flipH="1">
            <a:off x="3738698" y="3660225"/>
            <a:ext cx="641100" cy="33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2"/>
          <p:cNvCxnSpPr>
            <a:stCxn id="179" idx="3"/>
            <a:endCxn id="175" idx="2"/>
          </p:cNvCxnSpPr>
          <p:nvPr/>
        </p:nvCxnSpPr>
        <p:spPr>
          <a:xfrm rot="10800000" flipH="1">
            <a:off x="3738698" y="3854325"/>
            <a:ext cx="612600" cy="14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2"/>
          <p:cNvCxnSpPr>
            <a:stCxn id="179" idx="3"/>
            <a:endCxn id="176" idx="2"/>
          </p:cNvCxnSpPr>
          <p:nvPr/>
        </p:nvCxnSpPr>
        <p:spPr>
          <a:xfrm>
            <a:off x="3738698" y="3996225"/>
            <a:ext cx="612600" cy="14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2"/>
          <p:cNvCxnSpPr>
            <a:stCxn id="179" idx="3"/>
            <a:endCxn id="177" idx="1"/>
          </p:cNvCxnSpPr>
          <p:nvPr/>
        </p:nvCxnSpPr>
        <p:spPr>
          <a:xfrm>
            <a:off x="3738698" y="3996225"/>
            <a:ext cx="641100" cy="33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2"/>
          <p:cNvCxnSpPr>
            <a:stCxn id="179" idx="3"/>
            <a:endCxn id="178" idx="1"/>
          </p:cNvCxnSpPr>
          <p:nvPr/>
        </p:nvCxnSpPr>
        <p:spPr>
          <a:xfrm>
            <a:off x="3738698" y="3996225"/>
            <a:ext cx="641100" cy="61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2"/>
          <p:cNvCxnSpPr>
            <a:endCxn id="178" idx="7"/>
          </p:cNvCxnSpPr>
          <p:nvPr/>
        </p:nvCxnSpPr>
        <p:spPr>
          <a:xfrm flipH="1">
            <a:off x="4516694" y="3996170"/>
            <a:ext cx="669600" cy="61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2"/>
          <p:cNvCxnSpPr>
            <a:endCxn id="177" idx="7"/>
          </p:cNvCxnSpPr>
          <p:nvPr/>
        </p:nvCxnSpPr>
        <p:spPr>
          <a:xfrm flipH="1">
            <a:off x="4516694" y="3996306"/>
            <a:ext cx="669600" cy="33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2"/>
          <p:cNvCxnSpPr>
            <a:endCxn id="176" idx="6"/>
          </p:cNvCxnSpPr>
          <p:nvPr/>
        </p:nvCxnSpPr>
        <p:spPr>
          <a:xfrm flipH="1">
            <a:off x="4545075" y="3996157"/>
            <a:ext cx="641100" cy="14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2"/>
          <p:cNvCxnSpPr>
            <a:endCxn id="175" idx="6"/>
          </p:cNvCxnSpPr>
          <p:nvPr/>
        </p:nvCxnSpPr>
        <p:spPr>
          <a:xfrm rot="10800000">
            <a:off x="4545075" y="3854394"/>
            <a:ext cx="641100" cy="14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2"/>
          <p:cNvCxnSpPr>
            <a:endCxn id="174" idx="5"/>
          </p:cNvCxnSpPr>
          <p:nvPr/>
        </p:nvCxnSpPr>
        <p:spPr>
          <a:xfrm rot="10800000">
            <a:off x="4516694" y="3660144"/>
            <a:ext cx="669600" cy="33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2"/>
          <p:cNvCxnSpPr>
            <a:endCxn id="173" idx="5"/>
          </p:cNvCxnSpPr>
          <p:nvPr/>
        </p:nvCxnSpPr>
        <p:spPr>
          <a:xfrm rot="10800000">
            <a:off x="4516694" y="3376489"/>
            <a:ext cx="669600" cy="61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2"/>
          <p:cNvSpPr/>
          <p:nvPr/>
        </p:nvSpPr>
        <p:spPr>
          <a:xfrm>
            <a:off x="6510425" y="3572775"/>
            <a:ext cx="909300" cy="846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Fitness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3705525" y="2871625"/>
            <a:ext cx="14853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Parameters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850975" y="4340725"/>
            <a:ext cx="3866500" cy="665775"/>
          </a:xfrm>
          <a:custGeom>
            <a:avLst/>
            <a:gdLst/>
            <a:ahLst/>
            <a:cxnLst/>
            <a:rect l="l" t="t" r="r" b="b"/>
            <a:pathLst>
              <a:path w="154660" h="26631" extrusionOk="0">
                <a:moveTo>
                  <a:pt x="154660" y="0"/>
                </a:moveTo>
                <a:cubicBezTo>
                  <a:pt x="139431" y="4413"/>
                  <a:pt x="89061" y="25238"/>
                  <a:pt x="63284" y="26476"/>
                </a:cubicBezTo>
                <a:cubicBezTo>
                  <a:pt x="37507" y="27714"/>
                  <a:pt x="10547" y="10601"/>
                  <a:pt x="0" y="742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96" name="Google Shape;196;p22"/>
          <p:cNvCxnSpPr>
            <a:stCxn id="180" idx="3"/>
            <a:endCxn id="193" idx="2"/>
          </p:cNvCxnSpPr>
          <p:nvPr/>
        </p:nvCxnSpPr>
        <p:spPr>
          <a:xfrm>
            <a:off x="6192800" y="3996225"/>
            <a:ext cx="31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22"/>
          <p:cNvSpPr/>
          <p:nvPr/>
        </p:nvSpPr>
        <p:spPr>
          <a:xfrm>
            <a:off x="5190825" y="4576238"/>
            <a:ext cx="758754" cy="258282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Update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311700" y="11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to learn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311700" y="646925"/>
            <a:ext cx="8520600" cy="4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Two sets of parameters are learned through evolution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Kernel Map Parameters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Kernel maps are defined as a sum of gaussian bumps: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variables within the kernel function are learned through evolution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i="1"/>
              <a:t>k </a:t>
            </a:r>
            <a:r>
              <a:rPr lang="en" sz="1300"/>
              <a:t>: number of gaussian bumps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i="1"/>
              <a:t>r</a:t>
            </a:r>
            <a:r>
              <a:rPr lang="en" sz="1300" i="1" baseline="-25000"/>
              <a:t>j</a:t>
            </a:r>
            <a:r>
              <a:rPr lang="en" sz="1300" i="1"/>
              <a:t> </a:t>
            </a:r>
            <a:r>
              <a:rPr lang="en" sz="1300"/>
              <a:t>: relative radius of the </a:t>
            </a:r>
            <a:r>
              <a:rPr lang="en" sz="1300" i="1"/>
              <a:t>j</a:t>
            </a:r>
            <a:r>
              <a:rPr lang="en" sz="1300"/>
              <a:t>th gaussian bump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R : maximum radius of all gaussian bumps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w</a:t>
            </a:r>
            <a:r>
              <a:rPr lang="en" sz="1300" baseline="-25000"/>
              <a:t>j</a:t>
            </a:r>
            <a:r>
              <a:rPr lang="en" sz="1300"/>
              <a:t> : width of the </a:t>
            </a:r>
            <a:r>
              <a:rPr lang="en" sz="1300" i="1"/>
              <a:t>j</a:t>
            </a:r>
            <a:r>
              <a:rPr lang="en" sz="1300"/>
              <a:t>th gaussian bump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</a:t>
            </a:r>
            <a:r>
              <a:rPr lang="en" sz="1300" baseline="-25000"/>
              <a:t>j</a:t>
            </a:r>
            <a:r>
              <a:rPr lang="en" sz="1300"/>
              <a:t> : height of the </a:t>
            </a:r>
            <a:r>
              <a:rPr lang="en" sz="1300" i="1"/>
              <a:t>j</a:t>
            </a:r>
            <a:r>
              <a:rPr lang="en" sz="1300"/>
              <a:t>th gaussian bump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</a:t>
            </a:r>
            <a:r>
              <a:rPr lang="en" sz="1300" baseline="-25000"/>
              <a:t>j </a:t>
            </a:r>
            <a:r>
              <a:rPr lang="en" sz="1300"/>
              <a:t>: horizontal shift of the </a:t>
            </a:r>
            <a:r>
              <a:rPr lang="en" sz="1300" i="1"/>
              <a:t>j</a:t>
            </a:r>
            <a:r>
              <a:rPr lang="en" sz="1300"/>
              <a:t>th gaussian bump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Growth function parameters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Growth functions are defined by a gaussian distribution: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variables defining the distribution are learned through evolution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𝛔 : standard deviation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𝜇 : mean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</a:t>
            </a:r>
            <a:r>
              <a:rPr lang="en" sz="1700" i="1"/>
              <a:t>i </a:t>
            </a:r>
            <a:r>
              <a:rPr lang="en" sz="1700"/>
              <a:t>in both </a:t>
            </a:r>
            <a:r>
              <a:rPr lang="en" sz="1700" i="1"/>
              <a:t>K</a:t>
            </a:r>
            <a:r>
              <a:rPr lang="en" sz="1700" i="1" baseline="-25000"/>
              <a:t>i</a:t>
            </a:r>
            <a:r>
              <a:rPr lang="en" sz="1700" i="1"/>
              <a:t>(x) </a:t>
            </a:r>
            <a:r>
              <a:rPr lang="en" sz="1700"/>
              <a:t>and</a:t>
            </a:r>
            <a:r>
              <a:rPr lang="en" sz="1700" i="1"/>
              <a:t> G</a:t>
            </a:r>
            <a:r>
              <a:rPr lang="en" sz="1700" i="1" baseline="-25000"/>
              <a:t>i</a:t>
            </a:r>
            <a:r>
              <a:rPr lang="en" sz="1700" i="1"/>
              <a:t>(x) </a:t>
            </a:r>
            <a:r>
              <a:rPr lang="en" sz="1700"/>
              <a:t>indicate that we can have multiple growth and kernel functions. If there are multiple, the update considers the sum of all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14929"/>
          <a:stretch/>
        </p:blipFill>
        <p:spPr>
          <a:xfrm>
            <a:off x="6439479" y="1369550"/>
            <a:ext cx="2392825" cy="46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475" y="3457650"/>
            <a:ext cx="2392825" cy="49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3"/>
          <p:cNvCxnSpPr>
            <a:endCxn id="204" idx="1"/>
          </p:cNvCxnSpPr>
          <p:nvPr/>
        </p:nvCxnSpPr>
        <p:spPr>
          <a:xfrm rot="10800000" flipH="1">
            <a:off x="5371779" y="1604423"/>
            <a:ext cx="1067700" cy="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3"/>
          <p:cNvCxnSpPr>
            <a:endCxn id="205" idx="1"/>
          </p:cNvCxnSpPr>
          <p:nvPr/>
        </p:nvCxnSpPr>
        <p:spPr>
          <a:xfrm rot="10800000" flipH="1">
            <a:off x="5431775" y="3703300"/>
            <a:ext cx="10077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311700" y="19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and Growth Visualized</a:t>
            </a: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1"/>
          </p:nvPr>
        </p:nvSpPr>
        <p:spPr>
          <a:xfrm>
            <a:off x="311700" y="909350"/>
            <a:ext cx="8520600" cy="3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Function: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https://www.desmos.com/calculator/xdxhht4zy9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Growth Function: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https://www.desmos.com/calculator/lhhucabryq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Important note: Desmos does not allow for indexed variables (ex.           where </a:t>
            </a:r>
            <a:r>
              <a:rPr lang="en" i="1"/>
              <a:t>a </a:t>
            </a:r>
            <a:r>
              <a:rPr lang="en"/>
              <a:t>has a different value for each index </a:t>
            </a:r>
            <a:r>
              <a:rPr lang="en" i="1"/>
              <a:t>i</a:t>
            </a:r>
            <a:r>
              <a:rPr lang="en"/>
              <a:t>)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6150" y="2743875"/>
            <a:ext cx="577075" cy="3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Move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6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Goal: Movement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Fitness Function: Distance of center of mass at t=0 and t=n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blank 256 x 256 grid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initialize 40x40 grid (defines total mass of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initial parameters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1500 generations: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parameters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simulation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fitness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distribution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26" name="Google Shape;226;p26" title="lenia_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14975"/>
            <a:ext cx="1953250" cy="19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 title="lenia_200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5375" y="614975"/>
            <a:ext cx="1953250" cy="19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 title="Lenia_400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9050" y="614975"/>
            <a:ext cx="1953250" cy="19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 title="lenia_600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2883375"/>
            <a:ext cx="1953250" cy="19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 title="lenia_800.mp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95375" y="2883375"/>
            <a:ext cx="1953250" cy="19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 title="lenia_1000.mp4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50425" y="2883375"/>
            <a:ext cx="1953250" cy="19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340325" y="2453875"/>
            <a:ext cx="18960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Initial parameters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3624000" y="2453875"/>
            <a:ext cx="18960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Generation 250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6907675" y="2453875"/>
            <a:ext cx="18960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Generation 750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340325" y="4789800"/>
            <a:ext cx="18960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Generation 1000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624000" y="4789800"/>
            <a:ext cx="18960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Generation 1250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879050" y="4789800"/>
            <a:ext cx="18960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Generation 1500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/>
              <a:t>Bert Wang-Chak Chan; July 13–18, 2020. "Lenia and Expanded Universe." Proceedings of the ALIFE 2020: The 2020 Conference on Artificial Life. ALIFE 2020: The 2020 Conference on Artificial Life. Online. (pp. pp. 221-229). ASME.</a:t>
            </a:r>
            <a:endParaRPr sz="16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/>
              <a:t>Mordvintsev, A., Niklasson, E., and Randazzo, E. (2022). Particle Lenia and the energy-based formulation. https://googleresearch.github.io/self-organising-systems/particle-lenia/.</a:t>
            </a:r>
            <a:br>
              <a:rPr lang="en" sz="1600" i="1"/>
            </a:br>
            <a:endParaRPr sz="16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/>
              <a:t>Evosax Library: </a:t>
            </a:r>
            <a:r>
              <a:rPr lang="en" sz="1600" i="1" u="sng">
                <a:solidFill>
                  <a:schemeClr val="hlink"/>
                </a:solidFill>
                <a:hlinkClick r:id="rId3"/>
              </a:rPr>
              <a:t>https://github.com/RobertTLange/evosax</a:t>
            </a:r>
            <a:endParaRPr sz="1600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i="1"/>
              <a:t>From Conway to Lenia tutorial: </a:t>
            </a:r>
            <a:r>
              <a:rPr lang="en" sz="1600" i="1" u="sng">
                <a:solidFill>
                  <a:schemeClr val="hlink"/>
                </a:solidFill>
                <a:hlinkClick r:id="rId4"/>
              </a:rPr>
              <a:t>https://colab.research.google.com/github/OpenLenia/Lenia-Tutorial/blob/main/Tutorial_From_Conway_to_Lenia.ipynb</a:t>
            </a:r>
            <a:r>
              <a:rPr lang="en" sz="1600" i="1"/>
              <a:t> </a:t>
            </a:r>
            <a:br>
              <a:rPr lang="en" sz="1600" i="1"/>
            </a:br>
            <a:endParaRPr sz="16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8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20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Rules: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Cells with 1 or 0 neighbors dies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Cells with 4 or more neighbors dies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Cells with 2 or 3 neighbors lives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Empty cell becomes alive with 3 neighbors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0863" y="337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4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222738" y="2941375"/>
            <a:ext cx="5568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Cell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64" name="Google Shape;64;p14"/>
          <p:cNvCxnSpPr>
            <a:stCxn id="63" idx="2"/>
          </p:cNvCxnSpPr>
          <p:nvPr/>
        </p:nvCxnSpPr>
        <p:spPr>
          <a:xfrm>
            <a:off x="501138" y="3256375"/>
            <a:ext cx="201600" cy="50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779538" y="2941375"/>
            <a:ext cx="1078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Neighbors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66" name="Google Shape;66;p14"/>
          <p:cNvCxnSpPr>
            <a:stCxn id="65" idx="2"/>
          </p:cNvCxnSpPr>
          <p:nvPr/>
        </p:nvCxnSpPr>
        <p:spPr>
          <a:xfrm flipH="1">
            <a:off x="1252188" y="3256375"/>
            <a:ext cx="66600" cy="28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67" name="Google Shape;67;p14"/>
          <p:cNvGraphicFramePr/>
          <p:nvPr/>
        </p:nvGraphicFramePr>
        <p:xfrm>
          <a:off x="2012713" y="337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4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2371750" y="4643825"/>
            <a:ext cx="5568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Dies</a:t>
            </a:r>
            <a:endParaRPr sz="1300">
              <a:solidFill>
                <a:schemeClr val="dk1"/>
              </a:solidFill>
            </a:endParaRPr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5856400" y="337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4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Google Shape;70;p14"/>
          <p:cNvSpPr txBox="1"/>
          <p:nvPr/>
        </p:nvSpPr>
        <p:spPr>
          <a:xfrm>
            <a:off x="6085675" y="4643825"/>
            <a:ext cx="816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Lives</a:t>
            </a:r>
            <a:endParaRPr sz="1300">
              <a:solidFill>
                <a:schemeClr val="dk1"/>
              </a:solidFill>
            </a:endParaRPr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3934550" y="337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4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Google Shape;72;p14"/>
          <p:cNvSpPr txBox="1"/>
          <p:nvPr/>
        </p:nvSpPr>
        <p:spPr>
          <a:xfrm>
            <a:off x="4163825" y="4643825"/>
            <a:ext cx="816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Dies</a:t>
            </a:r>
            <a:endParaRPr sz="1300">
              <a:solidFill>
                <a:schemeClr val="dk1"/>
              </a:solidFill>
            </a:endParaRPr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7778250" y="337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4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Google Shape;74;p14"/>
          <p:cNvSpPr txBox="1"/>
          <p:nvPr/>
        </p:nvSpPr>
        <p:spPr>
          <a:xfrm>
            <a:off x="8007525" y="4643825"/>
            <a:ext cx="816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Is born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775" y="365625"/>
            <a:ext cx="2584601" cy="230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1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807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Continuous state: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Cell is bounded by the range [0,1]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Updates scaled by time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1755150" y="2030275"/>
          <a:ext cx="1188825" cy="118863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39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>
            <a:off x="311700" y="2373900"/>
            <a:ext cx="1091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Original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3823200"/>
            <a:ext cx="1091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Updated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20050" y="4740600"/>
            <a:ext cx="12750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Timestep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1755150" y="3430350"/>
          <a:ext cx="1188825" cy="118863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39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2133413" y="4711200"/>
            <a:ext cx="43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</a:t>
            </a:r>
            <a:r>
              <a:rPr lang="en" sz="1800" baseline="-25000">
                <a:solidFill>
                  <a:schemeClr val="dk1"/>
                </a:solidFill>
              </a:rPr>
              <a:t>1</a:t>
            </a:r>
            <a:endParaRPr sz="1800" baseline="-25000">
              <a:solidFill>
                <a:schemeClr val="dk1"/>
              </a:solidFill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3295725" y="2030275"/>
          <a:ext cx="1188825" cy="118863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39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Google Shape;89;p15"/>
          <p:cNvGraphicFramePr/>
          <p:nvPr/>
        </p:nvGraphicFramePr>
        <p:xfrm>
          <a:off x="3295725" y="3430350"/>
          <a:ext cx="1188825" cy="118863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39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Google Shape;90;p15"/>
          <p:cNvSpPr txBox="1"/>
          <p:nvPr/>
        </p:nvSpPr>
        <p:spPr>
          <a:xfrm>
            <a:off x="3673988" y="4711200"/>
            <a:ext cx="43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</a:t>
            </a:r>
            <a:r>
              <a:rPr lang="en" sz="1800" baseline="-250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4836300" y="2030275"/>
          <a:ext cx="1188825" cy="118863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39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" name="Google Shape;92;p15"/>
          <p:cNvGraphicFramePr/>
          <p:nvPr/>
        </p:nvGraphicFramePr>
        <p:xfrm>
          <a:off x="4836300" y="3430350"/>
          <a:ext cx="1188825" cy="118863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39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1155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p15"/>
          <p:cNvSpPr txBox="1"/>
          <p:nvPr/>
        </p:nvSpPr>
        <p:spPr>
          <a:xfrm>
            <a:off x="5214563" y="4711200"/>
            <a:ext cx="43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</a:t>
            </a:r>
            <a:r>
              <a:rPr lang="en" sz="1800" baseline="-250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645525" y="2916125"/>
            <a:ext cx="58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…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2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11700" y="807250"/>
            <a:ext cx="330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Continuous space: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Expand the Neighborhood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1" name="Google Shape;101;p16"/>
          <p:cNvGraphicFramePr/>
          <p:nvPr/>
        </p:nvGraphicFramePr>
        <p:xfrm>
          <a:off x="166513" y="2179588"/>
          <a:ext cx="3445650" cy="260577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solidFill>
                      <a:srgbClr val="1155CC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Google Shape;102;p16"/>
          <p:cNvSpPr txBox="1"/>
          <p:nvPr/>
        </p:nvSpPr>
        <p:spPr>
          <a:xfrm>
            <a:off x="3890625" y="1659400"/>
            <a:ext cx="9525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1/K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670050" y="2062300"/>
            <a:ext cx="1803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K: size of grid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flipH="1">
            <a:off x="3429000" y="1970950"/>
            <a:ext cx="520200" cy="30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6"/>
          <p:cNvSpPr txBox="1"/>
          <p:nvPr/>
        </p:nvSpPr>
        <p:spPr>
          <a:xfrm>
            <a:off x="3890625" y="2678301"/>
            <a:ext cx="52401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Rules stay the same: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Sum of neighbors is K/8 or less -&gt; Negative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Sum of neighbors is 2K/8 to 3K/8 -&gt; Positive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Sum of neighbors is K/2 or more  -&gt; Negative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3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Neighborhood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Cell’s fate is decided by some neighbors more than others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t="2610"/>
          <a:stretch/>
        </p:blipFill>
        <p:spPr>
          <a:xfrm>
            <a:off x="3533775" y="2309412"/>
            <a:ext cx="2076450" cy="20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2249400" y="4417875"/>
            <a:ext cx="464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Gaussian distribution of distance from cell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4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growth function: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are no longer discrete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maintain the same principles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l="1215" b="2874"/>
          <a:stretch/>
        </p:blipFill>
        <p:spPr>
          <a:xfrm>
            <a:off x="5398425" y="3258063"/>
            <a:ext cx="2929200" cy="9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196675"/>
            <a:ext cx="3297125" cy="10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747325" y="2608400"/>
            <a:ext cx="22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Previous Rule-Set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684225" y="2608400"/>
            <a:ext cx="22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New Rule-Set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42125" y="4630625"/>
            <a:ext cx="247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Sum of Neighborhood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61600" y="4261325"/>
            <a:ext cx="5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2K/8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901075" y="4261325"/>
            <a:ext cx="5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3K/8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16525" y="4261325"/>
            <a:ext cx="36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28" name="Google Shape;128;p18"/>
          <p:cNvCxnSpPr>
            <a:stCxn id="127" idx="0"/>
          </p:cNvCxnSpPr>
          <p:nvPr/>
        </p:nvCxnSpPr>
        <p:spPr>
          <a:xfrm>
            <a:off x="396825" y="4261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8"/>
          <p:cNvCxnSpPr/>
          <p:nvPr/>
        </p:nvCxnSpPr>
        <p:spPr>
          <a:xfrm flipH="1">
            <a:off x="387050" y="4205450"/>
            <a:ext cx="80700" cy="17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 flipH="1">
            <a:off x="735725" y="4209700"/>
            <a:ext cx="80700" cy="14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914225" y="4201200"/>
            <a:ext cx="110700" cy="1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8"/>
          <p:cNvSpPr txBox="1"/>
          <p:nvPr/>
        </p:nvSpPr>
        <p:spPr>
          <a:xfrm>
            <a:off x="3607725" y="2469800"/>
            <a:ext cx="148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Growth Functions</a:t>
            </a:r>
            <a:endParaRPr sz="1800" i="1"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624775" y="4630625"/>
            <a:ext cx="247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Sum of Neighborhood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587925" y="4261325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5K/16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5873825" y="4138925"/>
            <a:ext cx="3300" cy="19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Calculation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9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State: 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t</a:t>
            </a:r>
            <a:endParaRPr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Field: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t</a:t>
            </a:r>
            <a:endParaRPr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Kernel Map: </a:t>
            </a:r>
            <a:r>
              <a:rPr lang="en">
                <a:solidFill>
                  <a:schemeClr val="dk1"/>
                </a:solidFill>
              </a:rPr>
              <a:t>K</a:t>
            </a:r>
            <a:r>
              <a:rPr lang="en" baseline="-25000">
                <a:solidFill>
                  <a:schemeClr val="dk1"/>
                </a:solidFill>
              </a:rPr>
              <a:t>t</a:t>
            </a:r>
            <a:endParaRPr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Growth Function: </a:t>
            </a:r>
            <a:r>
              <a:rPr lang="en">
                <a:solidFill>
                  <a:schemeClr val="dk1"/>
                </a:solidFill>
              </a:rPr>
              <a:t>G(x)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Potential Field: </a:t>
            </a:r>
            <a:r>
              <a:rPr lang="en">
                <a:solidFill>
                  <a:schemeClr val="dk1"/>
                </a:solidFill>
              </a:rPr>
              <a:t>U</a:t>
            </a:r>
            <a:r>
              <a:rPr lang="en" baseline="-25000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 = (K</a:t>
            </a:r>
            <a:r>
              <a:rPr lang="en" baseline="-25000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*A</a:t>
            </a:r>
            <a:r>
              <a:rPr lang="en" baseline="-25000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E9E9E"/>
                </a:solidFill>
              </a:rPr>
              <a:t>Growth Value: </a:t>
            </a:r>
            <a:r>
              <a:rPr lang="en">
                <a:solidFill>
                  <a:schemeClr val="dk1"/>
                </a:solidFill>
              </a:rPr>
              <a:t>G(U</a:t>
            </a:r>
            <a:r>
              <a:rPr lang="en" baseline="-25000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2" name="Google Shape;142;p19"/>
          <p:cNvGraphicFramePr/>
          <p:nvPr/>
        </p:nvGraphicFramePr>
        <p:xfrm>
          <a:off x="5107613" y="2009488"/>
          <a:ext cx="3445650" cy="2605770"/>
        </p:xfrm>
        <a:graphic>
          <a:graphicData uri="http://schemas.openxmlformats.org/drawingml/2006/table">
            <a:tbl>
              <a:tblPr>
                <a:noFill/>
                <a:tableStyleId>{DE654AAA-B863-4696-A0DF-A3CADC88C72B}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solidFill>
                      <a:srgbClr val="1155CC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3" name="Google Shape;143;p19"/>
          <p:cNvSpPr txBox="1"/>
          <p:nvPr/>
        </p:nvSpPr>
        <p:spPr>
          <a:xfrm>
            <a:off x="5289775" y="1471275"/>
            <a:ext cx="8589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</a:t>
            </a:r>
            <a:r>
              <a:rPr lang="en" sz="1800" baseline="-25000">
                <a:solidFill>
                  <a:schemeClr val="dk1"/>
                </a:solidFill>
              </a:rPr>
              <a:t>t</a:t>
            </a:r>
            <a:endParaRPr sz="1800" baseline="-25000">
              <a:solidFill>
                <a:schemeClr val="dk1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455825" y="1556325"/>
            <a:ext cx="8589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  <a:r>
              <a:rPr lang="en" sz="1800" baseline="-25000">
                <a:solidFill>
                  <a:schemeClr val="dk1"/>
                </a:solidFill>
              </a:rPr>
              <a:t>t</a:t>
            </a:r>
            <a:endParaRPr sz="1800" baseline="-25000">
              <a:solidFill>
                <a:schemeClr val="dk1"/>
              </a:solidFill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5510900" y="1870975"/>
            <a:ext cx="586800" cy="56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9"/>
          <p:cNvCxnSpPr/>
          <p:nvPr/>
        </p:nvCxnSpPr>
        <p:spPr>
          <a:xfrm flipH="1">
            <a:off x="6905500" y="1930525"/>
            <a:ext cx="697500" cy="125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t="2610"/>
          <a:stretch/>
        </p:blipFill>
        <p:spPr>
          <a:xfrm>
            <a:off x="3457450" y="3746646"/>
            <a:ext cx="1347575" cy="13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3731188" y="3284950"/>
            <a:ext cx="80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</a:t>
            </a:r>
            <a:r>
              <a:rPr lang="en" sz="1800" baseline="-25000">
                <a:solidFill>
                  <a:schemeClr val="dk1"/>
                </a:solidFill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Expansions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07275" y="1136675"/>
            <a:ext cx="484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Lenia (Chan 2020)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5" name="Google Shape;155;p20" title="LeaniaExplosio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788" y="1598375"/>
            <a:ext cx="4320433" cy="32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311700" y="96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Addition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311700" y="669025"/>
            <a:ext cx="4689000" cy="4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D9D9D9"/>
                </a:solidFill>
              </a:rPr>
              <a:t>Mass Conservation</a:t>
            </a:r>
            <a:endParaRPr sz="1700" b="1">
              <a:solidFill>
                <a:srgbClr val="D9D9D9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Sum of all cells cannot exceed the starting value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D9D9D9"/>
                </a:solidFill>
              </a:rPr>
              <a:t>Implementation</a:t>
            </a:r>
            <a:endParaRPr sz="1700" b="1">
              <a:solidFill>
                <a:srgbClr val="D9D9D9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Replace Growth function with particle system (</a:t>
            </a:r>
            <a:r>
              <a:rPr lang="en" sz="900" b="1">
                <a:solidFill>
                  <a:srgbClr val="9E9E9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Mordvintsev</a:t>
            </a:r>
            <a:r>
              <a:rPr lang="en" sz="900"/>
              <a:t>, 2022</a:t>
            </a:r>
            <a:r>
              <a:rPr lang="en" sz="1700"/>
              <a:t>)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300"/>
              <a:buChar char="○"/>
            </a:pPr>
            <a:r>
              <a:rPr lang="en" sz="1700">
                <a:solidFill>
                  <a:srgbClr val="9E9E9E"/>
                </a:solidFill>
              </a:rPr>
              <a:t>G(U</a:t>
            </a:r>
            <a:r>
              <a:rPr lang="en" sz="1700" baseline="-25000">
                <a:solidFill>
                  <a:srgbClr val="9E9E9E"/>
                </a:solidFill>
              </a:rPr>
              <a:t>t</a:t>
            </a:r>
            <a:r>
              <a:rPr lang="en" sz="1700">
                <a:solidFill>
                  <a:srgbClr val="9E9E9E"/>
                </a:solidFill>
              </a:rPr>
              <a:t>) represents the movement of particles into the current cell</a:t>
            </a:r>
            <a:endParaRPr sz="1300"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D9D9D9"/>
                </a:solidFill>
              </a:rPr>
              <a:t>Why is this useful?</a:t>
            </a:r>
            <a:endParaRPr sz="1700" b="1">
              <a:solidFill>
                <a:srgbClr val="D9D9D9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Mass tends to uncontrollably increase or decrease in cellular automata systems</a:t>
            </a:r>
            <a:endParaRPr sz="1700"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l="10418" t="3899" r="5491" b="8481"/>
          <a:stretch/>
        </p:blipFill>
        <p:spPr>
          <a:xfrm>
            <a:off x="4807175" y="2049238"/>
            <a:ext cx="1470400" cy="14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5">
            <a:alphaModFix/>
          </a:blip>
          <a:srcRect l="13323" t="4216" r="6368" b="9023"/>
          <a:stretch/>
        </p:blipFill>
        <p:spPr>
          <a:xfrm>
            <a:off x="7497975" y="2049938"/>
            <a:ext cx="1470400" cy="146548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6593175" y="2630894"/>
            <a:ext cx="589200" cy="30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304175" y="3427900"/>
            <a:ext cx="476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</a:t>
            </a:r>
            <a:r>
              <a:rPr lang="en" sz="1300" baseline="-25000">
                <a:solidFill>
                  <a:schemeClr val="dk1"/>
                </a:solidFill>
              </a:rPr>
              <a:t>0</a:t>
            </a:r>
            <a:endParaRPr sz="1300" baseline="-25000">
              <a:solidFill>
                <a:schemeClr val="dk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7858900" y="3427900"/>
            <a:ext cx="476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</a:t>
            </a:r>
            <a:r>
              <a:rPr lang="en" sz="1300" baseline="-25000">
                <a:solidFill>
                  <a:schemeClr val="dk1"/>
                </a:solidFill>
              </a:rPr>
              <a:t>t</a:t>
            </a:r>
            <a:endParaRPr sz="1300" baseline="-2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Macintosh PowerPoint</Application>
  <PresentationFormat>On-screen Show (16:9)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Evolving Cellular Automata</vt:lpstr>
      <vt:lpstr>Conway’s Game of Life</vt:lpstr>
      <vt:lpstr>Expansion 1</vt:lpstr>
      <vt:lpstr>Expansion 2</vt:lpstr>
      <vt:lpstr>Expansion 3</vt:lpstr>
      <vt:lpstr>Expansion 4</vt:lpstr>
      <vt:lpstr>Update Calculation</vt:lpstr>
      <vt:lpstr>Result of Expansions</vt:lpstr>
      <vt:lpstr>One More Addition</vt:lpstr>
      <vt:lpstr>Evolution</vt:lpstr>
      <vt:lpstr>Parameters to learn</vt:lpstr>
      <vt:lpstr>Kernel and Growth Visualized</vt:lpstr>
      <vt:lpstr>Learning to Move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Cellular Automata</dc:title>
  <cp:lastModifiedBy>Chris Egersdoerfer</cp:lastModifiedBy>
  <cp:revision>1</cp:revision>
  <dcterms:modified xsi:type="dcterms:W3CDTF">2024-04-25T18:33:33Z</dcterms:modified>
</cp:coreProperties>
</file>