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6" r:id="rId6"/>
    <p:sldId id="271" r:id="rId7"/>
    <p:sldId id="299" r:id="rId8"/>
    <p:sldId id="288" r:id="rId9"/>
    <p:sldId id="305" r:id="rId10"/>
    <p:sldId id="306" r:id="rId11"/>
    <p:sldId id="304" r:id="rId12"/>
    <p:sldId id="300" r:id="rId13"/>
    <p:sldId id="303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598" autoAdjust="0"/>
  </p:normalViewPr>
  <p:slideViewPr>
    <p:cSldViewPr snapToGrid="0">
      <p:cViewPr>
        <p:scale>
          <a:sx n="107" d="100"/>
          <a:sy n="107" d="100"/>
        </p:scale>
        <p:origin x="138" y="120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05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7/20/2023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32546992-DEFF-4765-9FB8-C2ACF446503A}" type="datetime1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F6852FE2-76E6-44F3-971E-3B1E6B948E41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C7049658-B31A-4F62-9996-2FC707C5F2C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7B0C15C-146D-42C9-B24A-389A27E5FC3F}" type="datetime1">
              <a:rPr lang="en-US" smtClean="0">
                <a:solidFill>
                  <a:schemeClr val="tx2"/>
                </a:solidFill>
              </a:rPr>
              <a:pPr/>
              <a:t>7/20/2023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C150E1EA-44FA-4D89-855F-C0B34F87238D}" type="datetime1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AE613A3-7427-4A9A-9B2A-23B005FA5F48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ceggersKU/DATA824" TargetMode="Externa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eggersKU/DATA82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168" y="1057522"/>
            <a:ext cx="5120975" cy="2173433"/>
          </a:xfrm>
        </p:spPr>
        <p:txBody>
          <a:bodyPr vert="horz" lIns="109728" tIns="109728" rIns="109728" bIns="91440" rtlCol="0" anchor="ctr">
            <a:noAutofit/>
          </a:bodyPr>
          <a:lstStyle/>
          <a:p>
            <a:r>
              <a:rPr lang="en-US" sz="3600" dirty="0"/>
              <a:t>DATA 824 Product development Summer 2023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Charles Eggers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11687" y="1406174"/>
            <a:ext cx="4727735" cy="465155"/>
          </a:xfrm>
        </p:spPr>
        <p:txBody>
          <a:bodyPr>
            <a:noAutofit/>
          </a:bodyPr>
          <a:lstStyle/>
          <a:p>
            <a:r>
              <a:rPr lang="en-US" sz="1800" dirty="0"/>
              <a:t>Data Analysis using Shiny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86" y="1994994"/>
            <a:ext cx="4727735" cy="3029446"/>
          </a:xfrm>
        </p:spPr>
        <p:txBody>
          <a:bodyPr>
            <a:noAutofit/>
          </a:bodyPr>
          <a:lstStyle/>
          <a:p>
            <a:r>
              <a:rPr lang="en-US" dirty="0"/>
              <a:t>This Shiny App project can help stakeholders (Kansas Citizens, lawmakers, business investors and others) can find insights of each of Kansas Counties.</a:t>
            </a:r>
          </a:p>
          <a:p>
            <a:r>
              <a:rPr lang="en-US" dirty="0"/>
              <a:t>Population and their associated crime rate trends can assist stakeholders on how they want to move forward with a multitude of decisions.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430774"/>
            <a:ext cx="4727735" cy="465155"/>
          </a:xfrm>
        </p:spPr>
        <p:txBody>
          <a:bodyPr>
            <a:noAutofit/>
          </a:bodyPr>
          <a:lstStyle/>
          <a:p>
            <a:r>
              <a:rPr lang="en-US" sz="1800" dirty="0"/>
              <a:t>Further Actions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8" y="1994994"/>
            <a:ext cx="4727735" cy="3029446"/>
          </a:xfrm>
        </p:spPr>
        <p:txBody>
          <a:bodyPr>
            <a:noAutofit/>
          </a:bodyPr>
          <a:lstStyle/>
          <a:p>
            <a:r>
              <a:rPr lang="en-US" dirty="0"/>
              <a:t>With this data analysis, researchers can do predicative or further research the causes to the changes year to year.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2">
            <a:extLst>
              <a:ext uri="{FF2B5EF4-FFF2-40B4-BE49-F238E27FC236}">
                <a16:creationId xmlns:a16="http://schemas.microsoft.com/office/drawing/2014/main" id="{D0BB8673-D686-F9CE-AD58-CD7B2514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38" y="6308725"/>
            <a:ext cx="3424237" cy="457200"/>
          </a:xfrm>
        </p:spPr>
        <p:txBody>
          <a:bodyPr/>
          <a:lstStyle/>
          <a:p>
            <a:r>
              <a:rPr lang="en-US" dirty="0"/>
              <a:t>DATA</a:t>
            </a:r>
            <a:r>
              <a:rPr lang="en-US" sz="1200" dirty="0"/>
              <a:t> 824 Product development Summer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>
            <a:normAutofit/>
          </a:bodyPr>
          <a:lstStyle/>
          <a:p>
            <a:r>
              <a:rPr lang="en-US" dirty="0"/>
              <a:t>Charles Eggers</a:t>
            </a:r>
          </a:p>
          <a:p>
            <a:r>
              <a:rPr lang="en-US" dirty="0"/>
              <a:t>ceggers@kumc.edu</a:t>
            </a:r>
          </a:p>
          <a:p>
            <a:r>
              <a:rPr lang="en-US" dirty="0" err="1">
                <a:hlinkClick r:id="rId5"/>
              </a:rPr>
              <a:t>ceggersKU</a:t>
            </a:r>
            <a:r>
              <a:rPr lang="en-US" dirty="0">
                <a:hlinkClick r:id="rId5"/>
              </a:rPr>
              <a:t>/DATA824 (github.com)</a:t>
            </a:r>
            <a:endParaRPr lang="en-US" dirty="0"/>
          </a:p>
          <a:p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/>
          <a:p>
            <a:r>
              <a:rPr lang="en-US" dirty="0"/>
              <a:t>DATA</a:t>
            </a:r>
            <a:r>
              <a:rPr lang="en-US" sz="1200" dirty="0"/>
              <a:t> 824 Product development Summer 2023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79186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502047"/>
            <a:ext cx="6623039" cy="3030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Background and Design</a:t>
            </a:r>
          </a:p>
          <a:p>
            <a:r>
              <a:rPr lang="en-US" dirty="0"/>
              <a:t>Data Source and Collection</a:t>
            </a:r>
          </a:p>
          <a:p>
            <a:r>
              <a:rPr lang="en-US" dirty="0"/>
              <a:t>Data Preparation </a:t>
            </a:r>
          </a:p>
          <a:p>
            <a:r>
              <a:rPr lang="en-US" dirty="0"/>
              <a:t>Data Visuals from Shiny App</a:t>
            </a:r>
          </a:p>
          <a:p>
            <a:r>
              <a:rPr lang="en-US" dirty="0"/>
              <a:t>Analysis and Insights</a:t>
            </a:r>
          </a:p>
          <a:p>
            <a:r>
              <a:rPr lang="en-US" dirty="0"/>
              <a:t>GitHub and Summary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sz="1200" dirty="0"/>
              <a:t>DATA 824 Product development Summer 2023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1"/>
            <a:ext cx="3754671" cy="910424"/>
          </a:xfrm>
        </p:spPr>
        <p:txBody>
          <a:bodyPr>
            <a:noAutofit/>
          </a:bodyPr>
          <a:lstStyle/>
          <a:p>
            <a:r>
              <a:rPr lang="en-US" sz="2400" dirty="0"/>
              <a:t>Background and Design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2733252"/>
            <a:ext cx="3806919" cy="2322841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was to use Kansas Population and Crime data sets to do exploratory analysis to see any trends by county and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could lead to further review via predicative methods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8" y="248700"/>
            <a:ext cx="6457717" cy="1580890"/>
          </a:xfrm>
        </p:spPr>
        <p:txBody>
          <a:bodyPr/>
          <a:lstStyle/>
          <a:p>
            <a:r>
              <a:rPr lang="en-US" dirty="0"/>
              <a:t>Data Source/Collection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1698497"/>
            <a:ext cx="6457717" cy="37674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two datasets provided in class (Week 6)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KansasCrimeLong.xlsx (saved to </a:t>
            </a:r>
            <a:r>
              <a:rPr lang="en-US" dirty="0" err="1"/>
              <a:t>KansasCrime</a:t>
            </a:r>
            <a:r>
              <a:rPr lang="en-US" dirty="0"/>
              <a:t> Wide.xlsx after transposing it)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KansasPopulation.csv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Kansas Crime Long file has crime rates by county for years 2012 – 2017 (see snippet)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Kansas Population has population by county for years 2010 – 2018 (see snippet)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C24A5-3484-ACC8-FBB5-5086548C4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33" y="3848692"/>
            <a:ext cx="1770027" cy="891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052A8E-DBD8-EC0D-09CE-18BC10B42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634" y="5465208"/>
            <a:ext cx="1770027" cy="99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1"/>
            <a:ext cx="6172412" cy="103192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613572"/>
            <a:ext cx="4613544" cy="2241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1735745"/>
            <a:ext cx="6172412" cy="37674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Excel and R to wrangle and transform the data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Population CSV file unchanged to R, but transposed Crime data because it was easier in Excel (see snippet) then import to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91BA0-B297-80BF-0E65-70752F6EF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661" y="3758175"/>
            <a:ext cx="56864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1"/>
            <a:ext cx="6172412" cy="103192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613572"/>
            <a:ext cx="4613544" cy="2241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1735745"/>
            <a:ext cx="6172412" cy="45848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import of data sets in R, used </a:t>
            </a:r>
            <a:r>
              <a:rPr lang="en-US" dirty="0" err="1"/>
              <a:t>pivot_wider</a:t>
            </a:r>
            <a:r>
              <a:rPr lang="en-US" dirty="0"/>
              <a:t> on Population data to make it easier to compare with crime data (see snippets)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wangling actions to assist were on both datasets: remove unused columns, convert to data frame, assign row names, and only compare years in both data sets (2012 –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“data </a:t>
            </a:r>
            <a:r>
              <a:rPr lang="en-US" dirty="0" err="1"/>
              <a:t>prep.R</a:t>
            </a:r>
            <a:r>
              <a:rPr lang="en-US" dirty="0"/>
              <a:t>” script to complete all these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3D52E-78B3-45BC-31C2-1B4A7145F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335" y="2914650"/>
            <a:ext cx="3028950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75ED05-BA42-5744-E437-9E5257D8B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1409" y="2933700"/>
            <a:ext cx="2114550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77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Data Visuals from Shiny App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519990-3C01-4761-BF8E-8A8BC2C56B3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5" y="1400539"/>
            <a:ext cx="3519028" cy="465155"/>
          </a:xfrm>
        </p:spPr>
        <p:txBody>
          <a:bodyPr/>
          <a:lstStyle/>
          <a:p>
            <a:r>
              <a:rPr lang="en-US" sz="1600" dirty="0"/>
              <a:t>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D48AB2-7B87-4FA9-90BB-0B88AD92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36" y="1865692"/>
            <a:ext cx="4051422" cy="31972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user of the Shiny App could select a Kansas County (see snippet below) and see the population and crime rate for a six year period (2012 – 2017). </a:t>
            </a:r>
          </a:p>
          <a:p>
            <a:r>
              <a:rPr lang="en-US" dirty="0"/>
              <a:t>Bar plot and the data from the data sets are shown for the selected county. 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8A93BCF-7682-4066-8958-65ED5DD2241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34618" y="1400538"/>
            <a:ext cx="3519028" cy="465155"/>
          </a:xfrm>
        </p:spPr>
        <p:txBody>
          <a:bodyPr/>
          <a:lstStyle/>
          <a:p>
            <a:pPr algn="ctr"/>
            <a:r>
              <a:rPr lang="en-US" sz="1200" dirty="0"/>
              <a:t>Population Bar Plot and Table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1BABDF-2D81-4200-AB3D-E2AC2AA8519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13706" y="1400538"/>
            <a:ext cx="3519028" cy="465155"/>
          </a:xfrm>
        </p:spPr>
        <p:txBody>
          <a:bodyPr/>
          <a:lstStyle/>
          <a:p>
            <a:pPr algn="ctr"/>
            <a:r>
              <a:rPr lang="en-US" sz="1200" dirty="0"/>
              <a:t>Crime Bar Plot and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DCC19-BBA5-34BF-E2C7-E3378A26A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63" y="1865693"/>
            <a:ext cx="3931538" cy="2729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F81981-11C7-6133-2741-5C40A1EDB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623" y="1865692"/>
            <a:ext cx="3505837" cy="2729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23BEA2-A863-A84A-B124-3761DBC36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23" y="5062952"/>
            <a:ext cx="3290047" cy="559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Footer Placeholder 22">
            <a:extLst>
              <a:ext uri="{FF2B5EF4-FFF2-40B4-BE49-F238E27FC236}">
                <a16:creationId xmlns:a16="http://schemas.microsoft.com/office/drawing/2014/main" id="{F4927860-A27F-9A1D-CBEA-43F7CC84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38" y="6308725"/>
            <a:ext cx="3424237" cy="457200"/>
          </a:xfrm>
        </p:spPr>
        <p:txBody>
          <a:bodyPr/>
          <a:lstStyle/>
          <a:p>
            <a:r>
              <a:rPr lang="en-US" sz="1200" dirty="0"/>
              <a:t>DATA 824 Product development Summer 2023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9D873-D8F8-F25A-00D9-881BCB667B7B}"/>
              </a:ext>
            </a:extLst>
          </p:cNvPr>
          <p:cNvSpPr txBox="1"/>
          <p:nvPr/>
        </p:nvSpPr>
        <p:spPr>
          <a:xfrm>
            <a:off x="5554865" y="4699154"/>
            <a:ext cx="57176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Used alternating colors (light and dark gray) and sliding Y axis to adjust for small and large population counties. </a:t>
            </a:r>
          </a:p>
        </p:txBody>
      </p:sp>
    </p:spTree>
    <p:extLst>
      <p:ext uri="{BB962C8B-B14F-4D97-AF65-F5344CB8AC3E}">
        <p14:creationId xmlns:p14="http://schemas.microsoft.com/office/powerpoint/2010/main" val="281372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Analysis and Insights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519990-3C01-4761-BF8E-8A8BC2C56B3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5" y="1494432"/>
            <a:ext cx="3519028" cy="465155"/>
          </a:xfrm>
        </p:spPr>
        <p:txBody>
          <a:bodyPr/>
          <a:lstStyle/>
          <a:p>
            <a:r>
              <a:rPr lang="en-US" sz="1400" dirty="0"/>
              <a:t>Changes in Population vs. Crime Rate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D48AB2-7B87-4FA9-90BB-0B88AD92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5" y="2419555"/>
            <a:ext cx="3519028" cy="31972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Shiny App can easily show population increases, decreases, or little change. This is the same with crime rate.</a:t>
            </a:r>
          </a:p>
          <a:p>
            <a:r>
              <a:rPr lang="en-US" dirty="0"/>
              <a:t>Found that some counties did not change year to year, but others did. Either Population or Crime changed, both did, or neither.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8A93BCF-7682-4066-8958-65ED5DD2241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36486" y="1494432"/>
            <a:ext cx="3519028" cy="465155"/>
          </a:xfrm>
        </p:spPr>
        <p:txBody>
          <a:bodyPr/>
          <a:lstStyle/>
          <a:p>
            <a:r>
              <a:rPr lang="en-US" sz="1400" dirty="0"/>
              <a:t>Crime increase, but population does not. Why?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73F035B-87AE-4E99-A92D-75E5EC280DE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36486" y="2419555"/>
            <a:ext cx="3519028" cy="31972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Several counties would have crime increases, but not with population. </a:t>
            </a:r>
          </a:p>
          <a:p>
            <a:r>
              <a:rPr lang="en-US" dirty="0"/>
              <a:t>Assumption is that if you have less people, but same crime the rate will increase. </a:t>
            </a:r>
          </a:p>
          <a:p>
            <a:r>
              <a:rPr lang="en-US" dirty="0"/>
              <a:t>What else could cause this? Decrease police funding (tax base), employment loss, increase drug use, or something else.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1BABDF-2D81-4200-AB3D-E2AC2AA8519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024037" y="1497372"/>
            <a:ext cx="3519028" cy="465155"/>
          </a:xfrm>
        </p:spPr>
        <p:txBody>
          <a:bodyPr/>
          <a:lstStyle/>
          <a:p>
            <a:r>
              <a:rPr lang="en-US" sz="1400" dirty="0"/>
              <a:t>Population increase, but not with crime increase.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02A2BB6-FCA5-49F9-97E9-DFA867C27B5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24037" y="2419555"/>
            <a:ext cx="3519028" cy="31972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Just like crime increase with population decrease, same with the opposite. </a:t>
            </a:r>
          </a:p>
          <a:p>
            <a:r>
              <a:rPr lang="en-US" dirty="0"/>
              <a:t>Assumption is that if you have more people, but same crime prevalence the rate will decrease. </a:t>
            </a:r>
          </a:p>
          <a:p>
            <a:r>
              <a:rPr lang="en-US" dirty="0"/>
              <a:t>What else could cause this? More police because increase tax base, more jobs for the populace, or better social programs.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sz="1200" dirty="0"/>
              <a:t>DATA 824 Product development Summer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B33DA-2432-4BA6-8EC0-7CA2F9A3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sz="1200" dirty="0"/>
              <a:t>DATA 824 Product development Summer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6EB53-BF66-6CCC-6F3F-623C4DA5A6F8}"/>
              </a:ext>
            </a:extLst>
          </p:cNvPr>
          <p:cNvSpPr txBox="1"/>
          <p:nvPr/>
        </p:nvSpPr>
        <p:spPr>
          <a:xfrm>
            <a:off x="3683000" y="2672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ceggersKU</a:t>
            </a:r>
            <a:r>
              <a:rPr lang="en-US" dirty="0">
                <a:hlinkClick r:id="rId2"/>
              </a:rPr>
              <a:t>/DATA824 (github.com)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D1F42-3955-9BCE-C44A-7052F889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3042166"/>
            <a:ext cx="3965201" cy="29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A6507DE-E02C-4320-873D-704EA2AB6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690</Words>
  <Application>Microsoft Office PowerPoint</Application>
  <PresentationFormat>Widescreen</PresentationFormat>
  <Paragraphs>85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Calibri</vt:lpstr>
      <vt:lpstr>Corbel</vt:lpstr>
      <vt:lpstr>ShojiVTI</vt:lpstr>
      <vt:lpstr>DATA 824 Product development Summer 2023</vt:lpstr>
      <vt:lpstr>Topics</vt:lpstr>
      <vt:lpstr>Background and Design</vt:lpstr>
      <vt:lpstr>Data Source/Collection</vt:lpstr>
      <vt:lpstr>Data Preparation Part 1</vt:lpstr>
      <vt:lpstr>Data Preparation Part 2</vt:lpstr>
      <vt:lpstr>Data Visuals from Shiny App</vt:lpstr>
      <vt:lpstr>Analysis and Insights</vt:lpstr>
      <vt:lpstr>GitHub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2021-01-27T10:29:50Z</dcterms:created>
  <dcterms:modified xsi:type="dcterms:W3CDTF">2023-07-20T13:28:24Z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