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5" r:id="rId7"/>
    <p:sldId id="259" r:id="rId8"/>
    <p:sldId id="261" r:id="rId9"/>
    <p:sldId id="270" r:id="rId10"/>
    <p:sldId id="262" r:id="rId11"/>
    <p:sldId id="263" r:id="rId12"/>
    <p:sldId id="265" r:id="rId13"/>
    <p:sldId id="284" r:id="rId14"/>
    <p:sldId id="287" r:id="rId15"/>
    <p:sldId id="266" r:id="rId16"/>
    <p:sldId id="288" r:id="rId17"/>
    <p:sldId id="267" r:id="rId18"/>
    <p:sldId id="271" r:id="rId19"/>
    <p:sldId id="272" r:id="rId20"/>
    <p:sldId id="289" r:id="rId21"/>
    <p:sldId id="273" r:id="rId22"/>
    <p:sldId id="281" r:id="rId23"/>
    <p:sldId id="275" r:id="rId24"/>
    <p:sldId id="276" r:id="rId25"/>
    <p:sldId id="277" r:id="rId26"/>
    <p:sldId id="282" r:id="rId27"/>
    <p:sldId id="286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B4161-D8EA-DA49-B1E8-D71D665AD05A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D2B08-FA5A-AD4E-91E6-5A07417AB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EFD69-27F4-744A-A160-4DB70416A2A8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DC83-0709-C748-88D2-59A5803E9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E2A9C-7EB0-0240-8DC4-1FAEACDCF29B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840D0-1A90-6A40-8F93-BB086AE2A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0E72-01DB-7C40-9585-2F2A62A739F1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DC37-37BC-A446-B8D3-E6147F1C9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8B652-EF47-8146-8B84-D17E7BDE73A8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CE45A-8F97-E04D-9295-13A038927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A741-E6A7-3A40-B2E3-49F7EABB67D9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44ED-0A0D-BE48-8ECB-7305F089F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4453C-3600-D24F-BF75-50E2BADE085E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DD30D-1BD0-A140-8D6F-FC16CC64B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9926-2206-D049-BBEE-5F113042752B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F09B-7462-C949-819D-AA2FA822C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916C-FB65-9641-A4CF-CEB30E52FADC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AA93-F6C7-4249-941E-FF9D84654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6CE8A-AAD2-AE42-B1AF-BA39C5C38A00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C42E3-0D25-B24B-A06C-447CC9B07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C0D6F-B0D3-0041-9579-0525C1C65AF2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EE5C3-FFA8-6C4A-B0FF-857CED1F8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9A4CDB-E3AA-9142-9BF5-7727E233AD83}" type="datetimeFigureOut">
              <a:rPr lang="en-US"/>
              <a:pPr>
                <a:defRPr/>
              </a:pPr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7BE95B-EFC2-7D44-88D6-575481D97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GatorDSR</a:t>
            </a:r>
            <a:r>
              <a:rPr lang="en-US" dirty="0">
                <a:latin typeface="Calibri" charset="0"/>
              </a:rPr>
              <a:t> at </a:t>
            </a:r>
            <a:r>
              <a:rPr lang="en-US" dirty="0" err="1">
                <a:latin typeface="Calibri" charset="0"/>
              </a:rPr>
              <a:t>Trec</a:t>
            </a:r>
            <a:r>
              <a:rPr lang="en-US" dirty="0">
                <a:latin typeface="Calibri" charset="0"/>
              </a:rPr>
              <a:t> KBA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Morteza </a:t>
            </a:r>
            <a:r>
              <a:rPr lang="en-US" dirty="0" err="1" smtClean="0">
                <a:ea typeface="+mn-ea"/>
                <a:cs typeface="+mn-cs"/>
              </a:rPr>
              <a:t>Shahriari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Nia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err="1" smtClean="0">
                <a:ea typeface="+mn-ea"/>
                <a:cs typeface="+mn-cs"/>
              </a:rPr>
              <a:t>Christan</a:t>
            </a:r>
            <a:r>
              <a:rPr lang="en-US" dirty="0" smtClean="0">
                <a:ea typeface="+mn-ea"/>
                <a:cs typeface="+mn-cs"/>
              </a:rPr>
              <a:t> Grant, Yang </a:t>
            </a:r>
            <a:r>
              <a:rPr lang="en-US" dirty="0" err="1" smtClean="0">
                <a:ea typeface="+mn-ea"/>
                <a:cs typeface="+mn-cs"/>
              </a:rPr>
              <a:t>Peng</a:t>
            </a:r>
            <a:r>
              <a:rPr lang="en-US" dirty="0" smtClean="0">
                <a:ea typeface="+mn-ea"/>
                <a:cs typeface="+mn-cs"/>
              </a:rPr>
              <a:t>, Daisy Wang, </a:t>
            </a:r>
            <a:r>
              <a:rPr lang="en-US" dirty="0" err="1" smtClean="0">
                <a:ea typeface="+mn-ea"/>
                <a:cs typeface="+mn-cs"/>
              </a:rPr>
              <a:t>Milenko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Petrovic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Data Science Research Lab, University of Florida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 </a:t>
            </a:r>
            <a:r>
              <a:rPr lang="en-US" sz="2000" dirty="0"/>
              <a:t>“Veteran songwriters and performers Ben Mason, Jeff Severson and Jeff Smith will perform on Saturday, April 14 at 7:30 pm at Creative Cauldron at </a:t>
            </a:r>
            <a:r>
              <a:rPr lang="en-US" sz="2000" dirty="0" err="1"/>
              <a:t>ArtSpace</a:t>
            </a:r>
            <a:r>
              <a:rPr lang="en-US" sz="2000" dirty="0"/>
              <a:t>, 410 S. Maple Avenue.” </a:t>
            </a:r>
            <a:endParaRPr lang="en-US" sz="2000" dirty="0" smtClean="0"/>
          </a:p>
          <a:p>
            <a:pPr lvl="1"/>
            <a:r>
              <a:rPr lang="en-US" sz="1600" dirty="0"/>
              <a:t>Entity: http://</a:t>
            </a:r>
            <a:r>
              <a:rPr lang="en-US" sz="1600" dirty="0" err="1"/>
              <a:t>en.wikipedia.org</a:t>
            </a:r>
            <a:r>
              <a:rPr lang="en-US" sz="1600" dirty="0"/>
              <a:t>/wiki/Jeff </a:t>
            </a:r>
            <a:r>
              <a:rPr lang="en-US" sz="1600" dirty="0" smtClean="0"/>
              <a:t>Severson</a:t>
            </a:r>
          </a:p>
          <a:p>
            <a:pPr lvl="1"/>
            <a:r>
              <a:rPr lang="en-US" sz="1600" dirty="0" smtClean="0"/>
              <a:t>Slot </a:t>
            </a:r>
            <a:r>
              <a:rPr lang="en-US" sz="1600" dirty="0"/>
              <a:t>name: </a:t>
            </a:r>
            <a:r>
              <a:rPr lang="en-US" sz="1600" dirty="0" smtClean="0"/>
              <a:t>Affiliate</a:t>
            </a:r>
          </a:p>
          <a:p>
            <a:pPr lvl="1"/>
            <a:r>
              <a:rPr lang="en-US" sz="1600" dirty="0" smtClean="0"/>
              <a:t>Possible </a:t>
            </a:r>
            <a:r>
              <a:rPr lang="en-US" sz="1600" dirty="0"/>
              <a:t>slot values: “Ben Mason”, “Jeff Severson”, “Jeff Smith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Incorrect slot values: “Creative Caldron”, “Art Space” </a:t>
            </a:r>
            <a:endParaRPr lang="en-US" sz="1600" dirty="0" smtClean="0"/>
          </a:p>
          <a:p>
            <a:r>
              <a:rPr lang="en-US" sz="2000" dirty="0"/>
              <a:t>Example 3: “Lt. Gov. Drew Wrigley and Robert </a:t>
            </a:r>
            <a:r>
              <a:rPr lang="en-US" sz="2000" dirty="0" err="1"/>
              <a:t>Wefald</a:t>
            </a:r>
            <a:r>
              <a:rPr lang="en-US" sz="2000" dirty="0"/>
              <a:t>, a retired North Dakota district judge and former state attorney general, unveiled the crest Friday during a ceremony at the North Dakota Capitol.” </a:t>
            </a:r>
            <a:endParaRPr lang="en-US" sz="2000" dirty="0" smtClean="0"/>
          </a:p>
          <a:p>
            <a:pPr lvl="1"/>
            <a:r>
              <a:rPr lang="en-US" sz="1600" dirty="0"/>
              <a:t>Entity: http://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Hjemkomst</a:t>
            </a:r>
            <a:r>
              <a:rPr lang="en-US" sz="1600" dirty="0"/>
              <a:t> </a:t>
            </a:r>
            <a:r>
              <a:rPr lang="en-US" sz="1600" dirty="0" smtClean="0"/>
              <a:t>Center</a:t>
            </a:r>
          </a:p>
          <a:p>
            <a:pPr lvl="1"/>
            <a:r>
              <a:rPr lang="en-US" sz="1600" dirty="0" smtClean="0"/>
              <a:t>Slot </a:t>
            </a:r>
            <a:r>
              <a:rPr lang="en-US" sz="1600" dirty="0"/>
              <a:t>name: </a:t>
            </a:r>
            <a:r>
              <a:rPr lang="en-US" sz="1600" dirty="0" err="1" smtClean="0"/>
              <a:t>Contact_Meet_PlaceTime</a:t>
            </a:r>
            <a:endParaRPr lang="en-US" sz="1600" dirty="0" smtClean="0"/>
          </a:p>
          <a:p>
            <a:pPr lvl="1"/>
            <a:r>
              <a:rPr lang="en-US" sz="1600" dirty="0" smtClean="0"/>
              <a:t>Slot </a:t>
            </a:r>
            <a:r>
              <a:rPr lang="en-US" sz="1600" dirty="0"/>
              <a:t>value: “Friday during a ceremony at the North Dakota Capitol” 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12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3218" y="1069340"/>
            <a:ext cx="8457563" cy="4719320"/>
            <a:chOff x="0" y="0"/>
            <a:chExt cx="8457928" cy="4719320"/>
          </a:xfrm>
        </p:grpSpPr>
        <p:sp>
          <p:nvSpPr>
            <p:cNvPr id="39" name="Rectangle 38"/>
            <p:cNvSpPr/>
            <p:nvPr/>
          </p:nvSpPr>
          <p:spPr>
            <a:xfrm>
              <a:off x="1028700" y="290957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0" y="0"/>
              <a:ext cx="8457928" cy="4719320"/>
              <a:chOff x="0" y="0"/>
              <a:chExt cx="8457928" cy="4719320"/>
            </a:xfrm>
          </p:grpSpPr>
          <p:sp>
            <p:nvSpPr>
              <p:cNvPr id="41" name="Down Arrow 40"/>
              <p:cNvSpPr/>
              <p:nvPr/>
            </p:nvSpPr>
            <p:spPr>
              <a:xfrm>
                <a:off x="3314700" y="2338070"/>
                <a:ext cx="228600" cy="328930"/>
              </a:xfrm>
              <a:prstGeom prst="downArrow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1440180" y="982345"/>
                <a:ext cx="502920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80518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392684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714883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17145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Down Arrow 46"/>
              <p:cNvSpPr/>
              <p:nvPr/>
            </p:nvSpPr>
            <p:spPr>
              <a:xfrm>
                <a:off x="33147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Down Arrow 47"/>
              <p:cNvSpPr/>
              <p:nvPr/>
            </p:nvSpPr>
            <p:spPr>
              <a:xfrm>
                <a:off x="49149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71650" y="280670"/>
                <a:ext cx="3429000" cy="2171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29100" y="2909570"/>
                <a:ext cx="3086100" cy="14859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2"/>
              <p:cNvSpPr txBox="1"/>
              <p:nvPr/>
            </p:nvSpPr>
            <p:spPr>
              <a:xfrm>
                <a:off x="1308735" y="3239770"/>
                <a:ext cx="1107621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Chunk Files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2" name="Text Box 3"/>
              <p:cNvSpPr txBox="1"/>
              <p:nvPr/>
            </p:nvSpPr>
            <p:spPr>
              <a:xfrm>
                <a:off x="291973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StreamItems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3" name="Text Box 4"/>
              <p:cNvSpPr txBox="1"/>
              <p:nvPr/>
            </p:nvSpPr>
            <p:spPr>
              <a:xfrm>
                <a:off x="4430395" y="3239770"/>
                <a:ext cx="1208314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4" name="Text Box 5"/>
              <p:cNvSpPr txBox="1"/>
              <p:nvPr/>
            </p:nvSpPr>
            <p:spPr>
              <a:xfrm>
                <a:off x="614172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High Accuracy Filter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>
              <a:xfrm>
                <a:off x="0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9"/>
              <p:cNvSpPr txBox="1"/>
              <p:nvPr/>
            </p:nvSpPr>
            <p:spPr>
              <a:xfrm>
                <a:off x="100965" y="3442970"/>
                <a:ext cx="6041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Web Corpus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2416175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563880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7652385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19"/>
              <p:cNvSpPr txBox="1"/>
              <p:nvPr/>
            </p:nvSpPr>
            <p:spPr>
              <a:xfrm>
                <a:off x="7652385" y="3442970"/>
                <a:ext cx="805543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14500" y="2672715"/>
                <a:ext cx="3429000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Cloud 61"/>
              <p:cNvSpPr/>
              <p:nvPr/>
            </p:nvSpPr>
            <p:spPr>
              <a:xfrm>
                <a:off x="3429000" y="623570"/>
                <a:ext cx="1661160" cy="91122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Text Box 22"/>
              <p:cNvSpPr txBox="1"/>
              <p:nvPr/>
            </p:nvSpPr>
            <p:spPr>
              <a:xfrm>
                <a:off x="3516630" y="914400"/>
                <a:ext cx="1600200" cy="571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Manual Aliases Extraction (Twitter)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4175760" y="1537970"/>
                <a:ext cx="228600" cy="2286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Text Box 31"/>
              <p:cNvSpPr txBox="1"/>
              <p:nvPr/>
            </p:nvSpPr>
            <p:spPr>
              <a:xfrm>
                <a:off x="1943100" y="764540"/>
                <a:ext cx="1477010" cy="656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Alias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(Wiki API, Wiki text)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6" name="Down Arrow 65"/>
              <p:cNvSpPr/>
              <p:nvPr/>
            </p:nvSpPr>
            <p:spPr>
              <a:xfrm>
                <a:off x="2496820" y="1423670"/>
                <a:ext cx="228600" cy="3429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10"/>
              <p:cNvSpPr txBox="1"/>
              <p:nvPr/>
            </p:nvSpPr>
            <p:spPr>
              <a:xfrm>
                <a:off x="2286000" y="1766570"/>
                <a:ext cx="22860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Name Order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8" name="Text Box 23"/>
              <p:cNvSpPr txBox="1"/>
              <p:nvPr/>
            </p:nvSpPr>
            <p:spPr>
              <a:xfrm>
                <a:off x="904875" y="4395470"/>
                <a:ext cx="285750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Cumulative Citation Recommendation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9" name="Text Box 25"/>
              <p:cNvSpPr txBox="1"/>
              <p:nvPr/>
            </p:nvSpPr>
            <p:spPr>
              <a:xfrm>
                <a:off x="4133850" y="437642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Streaming Slot Filling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0" name="Text Box 33"/>
              <p:cNvSpPr txBox="1"/>
              <p:nvPr/>
            </p:nvSpPr>
            <p:spPr>
              <a:xfrm>
                <a:off x="1714500" y="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Preprocessing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1" name="Can 70"/>
              <p:cNvSpPr/>
              <p:nvPr/>
            </p:nvSpPr>
            <p:spPr>
              <a:xfrm>
                <a:off x="635000" y="589280"/>
                <a:ext cx="805180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42"/>
              <p:cNvSpPr txBox="1"/>
              <p:nvPr/>
            </p:nvSpPr>
            <p:spPr>
              <a:xfrm>
                <a:off x="660400" y="902970"/>
                <a:ext cx="768350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Wikipedia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Alias Extraction</a:t>
            </a:r>
          </a:p>
          <a:p>
            <a:pPr lvl="1"/>
            <a:r>
              <a:rPr lang="en-US" sz="2000" dirty="0" smtClean="0"/>
              <a:t>Manual: for Twitter entities</a:t>
            </a:r>
          </a:p>
          <a:p>
            <a:pPr lvl="1"/>
            <a:r>
              <a:rPr lang="en-US" sz="2000" dirty="0" smtClean="0"/>
              <a:t>Automatic: for Wiki entities</a:t>
            </a:r>
          </a:p>
          <a:p>
            <a:pPr lvl="2"/>
            <a:r>
              <a:rPr lang="en-US" sz="1800" dirty="0" smtClean="0"/>
              <a:t>Wikipedia Backlink API</a:t>
            </a:r>
          </a:p>
          <a:p>
            <a:pPr lvl="2"/>
            <a:r>
              <a:rPr lang="en-US" sz="1800" dirty="0" smtClean="0"/>
              <a:t>Bold text/parenthesis in the first paragraph </a:t>
            </a:r>
          </a:p>
          <a:p>
            <a:pPr lvl="3"/>
            <a:r>
              <a:rPr lang="en-US" sz="1600" dirty="0" smtClean="0"/>
              <a:t>HTML DOM / Regex</a:t>
            </a:r>
          </a:p>
          <a:p>
            <a:r>
              <a:rPr lang="en-US" sz="2400" dirty="0" smtClean="0"/>
              <a:t>Normalization</a:t>
            </a:r>
          </a:p>
          <a:p>
            <a:pPr lvl="1"/>
            <a:r>
              <a:rPr lang="en-US" sz="2000" dirty="0" smtClean="0"/>
              <a:t>Parenthesis</a:t>
            </a:r>
          </a:p>
          <a:p>
            <a:pPr lvl="1"/>
            <a:r>
              <a:rPr lang="en-US" sz="2000" dirty="0" smtClean="0"/>
              <a:t>International Characters</a:t>
            </a:r>
          </a:p>
          <a:p>
            <a:pPr lvl="1"/>
            <a:r>
              <a:rPr lang="en-US" sz="2000" dirty="0" smtClean="0"/>
              <a:t>Abbreviation</a:t>
            </a:r>
          </a:p>
          <a:p>
            <a:r>
              <a:rPr lang="en-US" sz="2400" dirty="0" smtClean="0"/>
              <a:t>Name Order Generation</a:t>
            </a:r>
          </a:p>
          <a:p>
            <a:pPr lvl="1"/>
            <a:r>
              <a:rPr lang="en-US" sz="2000" dirty="0" smtClean="0"/>
              <a:t>Bill Gates: Gates</a:t>
            </a:r>
            <a:r>
              <a:rPr lang="en-US" sz="2000" dirty="0"/>
              <a:t>,</a:t>
            </a:r>
            <a:r>
              <a:rPr lang="en-US" sz="2000" dirty="0" smtClean="0"/>
              <a:t> Bill; B. Gates; Gates, B.;…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9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0-04 at 3.03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b="-858"/>
          <a:stretch/>
        </p:blipFill>
        <p:spPr>
          <a:xfrm>
            <a:off x="457200" y="599293"/>
            <a:ext cx="8229600" cy="5930520"/>
          </a:xfrm>
        </p:spPr>
      </p:pic>
    </p:spTree>
    <p:extLst>
      <p:ext uri="{BB962C8B-B14F-4D97-AF65-F5344CB8AC3E}">
        <p14:creationId xmlns:p14="http://schemas.microsoft.com/office/powerpoint/2010/main" val="427217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3218" y="1069340"/>
            <a:ext cx="8457563" cy="4719320"/>
            <a:chOff x="0" y="0"/>
            <a:chExt cx="8457928" cy="4719320"/>
          </a:xfrm>
        </p:grpSpPr>
        <p:sp>
          <p:nvSpPr>
            <p:cNvPr id="39" name="Rectangle 38"/>
            <p:cNvSpPr/>
            <p:nvPr/>
          </p:nvSpPr>
          <p:spPr>
            <a:xfrm>
              <a:off x="1028700" y="290957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0" y="0"/>
              <a:ext cx="8457928" cy="4719320"/>
              <a:chOff x="0" y="0"/>
              <a:chExt cx="8457928" cy="4719320"/>
            </a:xfrm>
          </p:grpSpPr>
          <p:sp>
            <p:nvSpPr>
              <p:cNvPr id="41" name="Down Arrow 40"/>
              <p:cNvSpPr/>
              <p:nvPr/>
            </p:nvSpPr>
            <p:spPr>
              <a:xfrm>
                <a:off x="3314700" y="2338070"/>
                <a:ext cx="228600" cy="328930"/>
              </a:xfrm>
              <a:prstGeom prst="downArrow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1440180" y="982345"/>
                <a:ext cx="502920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80518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392684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714883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17145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Down Arrow 46"/>
              <p:cNvSpPr/>
              <p:nvPr/>
            </p:nvSpPr>
            <p:spPr>
              <a:xfrm>
                <a:off x="33147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Down Arrow 47"/>
              <p:cNvSpPr/>
              <p:nvPr/>
            </p:nvSpPr>
            <p:spPr>
              <a:xfrm>
                <a:off x="49149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71650" y="280670"/>
                <a:ext cx="3429000" cy="2171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29100" y="2909570"/>
                <a:ext cx="3086100" cy="14859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2"/>
              <p:cNvSpPr txBox="1"/>
              <p:nvPr/>
            </p:nvSpPr>
            <p:spPr>
              <a:xfrm>
                <a:off x="1308735" y="3239770"/>
                <a:ext cx="1107621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Chunk Files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2" name="Text Box 3"/>
              <p:cNvSpPr txBox="1"/>
              <p:nvPr/>
            </p:nvSpPr>
            <p:spPr>
              <a:xfrm>
                <a:off x="291973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StreamItems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3" name="Text Box 4"/>
              <p:cNvSpPr txBox="1"/>
              <p:nvPr/>
            </p:nvSpPr>
            <p:spPr>
              <a:xfrm>
                <a:off x="4430395" y="3239770"/>
                <a:ext cx="1208314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4" name="Text Box 5"/>
              <p:cNvSpPr txBox="1"/>
              <p:nvPr/>
            </p:nvSpPr>
            <p:spPr>
              <a:xfrm>
                <a:off x="614172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High Accuracy Filter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>
              <a:xfrm>
                <a:off x="0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9"/>
              <p:cNvSpPr txBox="1"/>
              <p:nvPr/>
            </p:nvSpPr>
            <p:spPr>
              <a:xfrm>
                <a:off x="100965" y="3442970"/>
                <a:ext cx="6041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Web Corpus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2416175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563880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7652385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19"/>
              <p:cNvSpPr txBox="1"/>
              <p:nvPr/>
            </p:nvSpPr>
            <p:spPr>
              <a:xfrm>
                <a:off x="7652385" y="3442970"/>
                <a:ext cx="805543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14500" y="2672715"/>
                <a:ext cx="3429000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Cloud 61"/>
              <p:cNvSpPr/>
              <p:nvPr/>
            </p:nvSpPr>
            <p:spPr>
              <a:xfrm>
                <a:off x="3429000" y="623570"/>
                <a:ext cx="1661160" cy="91122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Text Box 22"/>
              <p:cNvSpPr txBox="1"/>
              <p:nvPr/>
            </p:nvSpPr>
            <p:spPr>
              <a:xfrm>
                <a:off x="3516630" y="914400"/>
                <a:ext cx="1600200" cy="571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Manual Aliases Extraction (Twitter)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4175760" y="1537970"/>
                <a:ext cx="228600" cy="2286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Text Box 31"/>
              <p:cNvSpPr txBox="1"/>
              <p:nvPr/>
            </p:nvSpPr>
            <p:spPr>
              <a:xfrm>
                <a:off x="1943100" y="764540"/>
                <a:ext cx="1477010" cy="656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Alias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(Wiki API, Wiki text)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6" name="Down Arrow 65"/>
              <p:cNvSpPr/>
              <p:nvPr/>
            </p:nvSpPr>
            <p:spPr>
              <a:xfrm>
                <a:off x="2496820" y="1423670"/>
                <a:ext cx="228600" cy="3429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10"/>
              <p:cNvSpPr txBox="1"/>
              <p:nvPr/>
            </p:nvSpPr>
            <p:spPr>
              <a:xfrm>
                <a:off x="2286000" y="1766570"/>
                <a:ext cx="22860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Name Order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8" name="Text Box 23"/>
              <p:cNvSpPr txBox="1"/>
              <p:nvPr/>
            </p:nvSpPr>
            <p:spPr>
              <a:xfrm>
                <a:off x="904875" y="4395470"/>
                <a:ext cx="285750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Cumulative Citation Recommendation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9" name="Text Box 25"/>
              <p:cNvSpPr txBox="1"/>
              <p:nvPr/>
            </p:nvSpPr>
            <p:spPr>
              <a:xfrm>
                <a:off x="4133850" y="437642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Streaming Slot Filling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0" name="Text Box 33"/>
              <p:cNvSpPr txBox="1"/>
              <p:nvPr/>
            </p:nvSpPr>
            <p:spPr>
              <a:xfrm>
                <a:off x="1714500" y="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Preprocessing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1" name="Can 70"/>
              <p:cNvSpPr/>
              <p:nvPr/>
            </p:nvSpPr>
            <p:spPr>
              <a:xfrm>
                <a:off x="635000" y="589280"/>
                <a:ext cx="805180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42"/>
              <p:cNvSpPr txBox="1"/>
              <p:nvPr/>
            </p:nvSpPr>
            <p:spPr>
              <a:xfrm>
                <a:off x="660400" y="902970"/>
                <a:ext cx="768350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Wikipedia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79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stages: Exact </a:t>
            </a:r>
            <a:r>
              <a:rPr lang="en-US" sz="2800" dirty="0"/>
              <a:t>s</a:t>
            </a:r>
            <a:r>
              <a:rPr lang="en-US" sz="2800" dirty="0" smtClean="0"/>
              <a:t>tring matching</a:t>
            </a:r>
          </a:p>
          <a:p>
            <a:pPr lvl="1"/>
            <a:r>
              <a:rPr lang="en-US" sz="2400" dirty="0" smtClean="0"/>
              <a:t>Chunk Files Index </a:t>
            </a:r>
            <a:r>
              <a:rPr lang="en-US" sz="2400" dirty="0" smtClean="0"/>
              <a:t>Generator (+3 days)</a:t>
            </a:r>
          </a:p>
          <a:p>
            <a:pPr lvl="2"/>
            <a:r>
              <a:rPr lang="en-US" sz="2000" dirty="0" err="1" smtClean="0"/>
              <a:t>Prefilters</a:t>
            </a:r>
            <a:r>
              <a:rPr lang="en-US" sz="2000" dirty="0" smtClean="0"/>
              <a:t> Chunk files</a:t>
            </a:r>
            <a:endParaRPr lang="en-US" sz="2000" dirty="0" smtClean="0"/>
          </a:p>
          <a:p>
            <a:pPr lvl="2"/>
            <a:r>
              <a:rPr lang="en-US" sz="2000" dirty="0" smtClean="0"/>
              <a:t>C code, multi-process 32 parallel </a:t>
            </a:r>
            <a:r>
              <a:rPr lang="en-US" sz="2000" dirty="0" smtClean="0"/>
              <a:t>jobs</a:t>
            </a:r>
            <a:endParaRPr lang="en-US" sz="2000" dirty="0" smtClean="0"/>
          </a:p>
          <a:p>
            <a:pPr lvl="1"/>
            <a:r>
              <a:rPr lang="en-US" sz="2400" dirty="0" err="1" smtClean="0"/>
              <a:t>StreamItem</a:t>
            </a:r>
            <a:r>
              <a:rPr lang="en-US" sz="2400" dirty="0" smtClean="0"/>
              <a:t> Index </a:t>
            </a:r>
            <a:r>
              <a:rPr lang="en-US" sz="2400" dirty="0" smtClean="0"/>
              <a:t>Generator(+3 days)</a:t>
            </a:r>
            <a:endParaRPr lang="en-US" sz="2400" dirty="0" smtClean="0"/>
          </a:p>
          <a:p>
            <a:pPr lvl="2"/>
            <a:r>
              <a:rPr lang="en-US" sz="2000" dirty="0" smtClean="0"/>
              <a:t>Generates Candidate </a:t>
            </a:r>
            <a:r>
              <a:rPr lang="en-US" sz="2000" dirty="0" err="1" smtClean="0"/>
              <a:t>StreamItems</a:t>
            </a:r>
            <a:endParaRPr lang="en-US" sz="2000" dirty="0" smtClean="0"/>
          </a:p>
          <a:p>
            <a:pPr lvl="2"/>
            <a:r>
              <a:rPr lang="en-US" sz="2000" dirty="0" smtClean="0"/>
              <a:t>Java </a:t>
            </a:r>
            <a:r>
              <a:rPr lang="en-US" sz="2000" dirty="0" smtClean="0"/>
              <a:t>code, 64 </a:t>
            </a:r>
            <a:r>
              <a:rPr lang="en-US" sz="2000" dirty="0" smtClean="0"/>
              <a:t>thread </a:t>
            </a:r>
            <a:r>
              <a:rPr lang="en-US" sz="2000" dirty="0" smtClean="0"/>
              <a:t>pool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14" y="4494821"/>
            <a:ext cx="5800785" cy="14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3058" y="6046783"/>
            <a:ext cx="743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D.A. Roberts F. </a:t>
            </a:r>
            <a:r>
              <a:rPr lang="en-US" sz="1200" dirty="0" err="1"/>
              <a:t>Niu</a:t>
            </a:r>
            <a:r>
              <a:rPr lang="en-US" sz="1200" dirty="0"/>
              <a:t> C. Zhang C. R I. </a:t>
            </a:r>
            <a:r>
              <a:rPr lang="en-US" sz="1200" dirty="0" err="1"/>
              <a:t>Soboroff</a:t>
            </a:r>
            <a:r>
              <a:rPr lang="en-US" sz="1200" dirty="0"/>
              <a:t> J.R. Frank, M. </a:t>
            </a:r>
            <a:r>
              <a:rPr lang="en-US" sz="1200" dirty="0" err="1"/>
              <a:t>KleimanWeiner</a:t>
            </a:r>
            <a:r>
              <a:rPr lang="en-US" sz="1200" dirty="0"/>
              <a:t>. Building an entity-centric stream filtering test collection for </a:t>
            </a:r>
            <a:r>
              <a:rPr lang="en-US" sz="1200" dirty="0" err="1"/>
              <a:t>trec</a:t>
            </a:r>
            <a:r>
              <a:rPr lang="en-US" sz="1200" dirty="0"/>
              <a:t> 2012. The Twenty-First Text </a:t>
            </a:r>
            <a:r>
              <a:rPr lang="en-US" sz="1200" dirty="0" err="1"/>
              <a:t>REtrieval</a:t>
            </a:r>
            <a:r>
              <a:rPr lang="en-US" sz="1200" dirty="0"/>
              <a:t> Conference (TREC 2012) Proceedings, (21), 2012. 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511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3218" y="1069340"/>
            <a:ext cx="8457563" cy="4719320"/>
            <a:chOff x="0" y="0"/>
            <a:chExt cx="8457928" cy="4719320"/>
          </a:xfrm>
        </p:grpSpPr>
        <p:sp>
          <p:nvSpPr>
            <p:cNvPr id="39" name="Rectangle 38"/>
            <p:cNvSpPr/>
            <p:nvPr/>
          </p:nvSpPr>
          <p:spPr>
            <a:xfrm>
              <a:off x="1028700" y="290957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0" y="0"/>
              <a:ext cx="8457928" cy="4719320"/>
              <a:chOff x="0" y="0"/>
              <a:chExt cx="8457928" cy="4719320"/>
            </a:xfrm>
          </p:grpSpPr>
          <p:sp>
            <p:nvSpPr>
              <p:cNvPr id="41" name="Down Arrow 40"/>
              <p:cNvSpPr/>
              <p:nvPr/>
            </p:nvSpPr>
            <p:spPr>
              <a:xfrm>
                <a:off x="3314700" y="2338070"/>
                <a:ext cx="228600" cy="328930"/>
              </a:xfrm>
              <a:prstGeom prst="downArrow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1440180" y="982345"/>
                <a:ext cx="502920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80518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392684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714883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17145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Down Arrow 46"/>
              <p:cNvSpPr/>
              <p:nvPr/>
            </p:nvSpPr>
            <p:spPr>
              <a:xfrm>
                <a:off x="33147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Down Arrow 47"/>
              <p:cNvSpPr/>
              <p:nvPr/>
            </p:nvSpPr>
            <p:spPr>
              <a:xfrm>
                <a:off x="4914900" y="2787015"/>
                <a:ext cx="228600" cy="43624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71650" y="280670"/>
                <a:ext cx="3429000" cy="21717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29100" y="2909570"/>
                <a:ext cx="3086100" cy="14859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Text Box 2"/>
              <p:cNvSpPr txBox="1"/>
              <p:nvPr/>
            </p:nvSpPr>
            <p:spPr>
              <a:xfrm>
                <a:off x="1308735" y="3239770"/>
                <a:ext cx="1107621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Chunk Files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2" name="Text Box 3"/>
              <p:cNvSpPr txBox="1"/>
              <p:nvPr/>
            </p:nvSpPr>
            <p:spPr>
              <a:xfrm>
                <a:off x="291973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StreamItems Index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3" name="Text Box 4"/>
              <p:cNvSpPr txBox="1"/>
              <p:nvPr/>
            </p:nvSpPr>
            <p:spPr>
              <a:xfrm>
                <a:off x="4430395" y="3239770"/>
                <a:ext cx="1208314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4" name="Text Box 5"/>
              <p:cNvSpPr txBox="1"/>
              <p:nvPr/>
            </p:nvSpPr>
            <p:spPr>
              <a:xfrm>
                <a:off x="6141720" y="3239770"/>
                <a:ext cx="1006929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High Accuracy Filter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>
              <a:xfrm>
                <a:off x="0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9"/>
              <p:cNvSpPr txBox="1"/>
              <p:nvPr/>
            </p:nvSpPr>
            <p:spPr>
              <a:xfrm>
                <a:off x="100965" y="3442970"/>
                <a:ext cx="6041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Web Corpus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2416175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5638800" y="3544570"/>
                <a:ext cx="503464" cy="203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7652385" y="3138170"/>
                <a:ext cx="805543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Text Box 19"/>
              <p:cNvSpPr txBox="1"/>
              <p:nvPr/>
            </p:nvSpPr>
            <p:spPr>
              <a:xfrm>
                <a:off x="7652385" y="3442970"/>
                <a:ext cx="805543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Streaming Slot Values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14500" y="2672715"/>
                <a:ext cx="3429000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Cloud 61"/>
              <p:cNvSpPr/>
              <p:nvPr/>
            </p:nvSpPr>
            <p:spPr>
              <a:xfrm>
                <a:off x="3429000" y="623570"/>
                <a:ext cx="1661160" cy="91122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Text Box 22"/>
              <p:cNvSpPr txBox="1"/>
              <p:nvPr/>
            </p:nvSpPr>
            <p:spPr>
              <a:xfrm>
                <a:off x="3516630" y="914400"/>
                <a:ext cx="1600200" cy="571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Manual Aliases Extraction (Twitter)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 </a:t>
                </a:r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4175760" y="1537970"/>
                <a:ext cx="228600" cy="2286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Text Box 31"/>
              <p:cNvSpPr txBox="1"/>
              <p:nvPr/>
            </p:nvSpPr>
            <p:spPr>
              <a:xfrm>
                <a:off x="1943100" y="764540"/>
                <a:ext cx="1477010" cy="656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Alias Extraction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(Wiki API, Wiki text)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6" name="Down Arrow 65"/>
              <p:cNvSpPr/>
              <p:nvPr/>
            </p:nvSpPr>
            <p:spPr>
              <a:xfrm>
                <a:off x="2496820" y="1423670"/>
                <a:ext cx="228600" cy="3429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10"/>
              <p:cNvSpPr txBox="1"/>
              <p:nvPr/>
            </p:nvSpPr>
            <p:spPr>
              <a:xfrm>
                <a:off x="2286000" y="1766570"/>
                <a:ext cx="22860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Name Order Generator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8" name="Text Box 23"/>
              <p:cNvSpPr txBox="1"/>
              <p:nvPr/>
            </p:nvSpPr>
            <p:spPr>
              <a:xfrm>
                <a:off x="904875" y="4395470"/>
                <a:ext cx="285750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Cumulative Citation Recommendation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69" name="Text Box 25"/>
              <p:cNvSpPr txBox="1"/>
              <p:nvPr/>
            </p:nvSpPr>
            <p:spPr>
              <a:xfrm>
                <a:off x="4133850" y="437642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Streaming Slot Filling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0" name="Text Box 33"/>
              <p:cNvSpPr txBox="1"/>
              <p:nvPr/>
            </p:nvSpPr>
            <p:spPr>
              <a:xfrm>
                <a:off x="1714500" y="0"/>
                <a:ext cx="30861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effectLst/>
                    <a:ea typeface="ＭＳ 明朝"/>
                    <a:cs typeface="Times New Roman"/>
                  </a:rPr>
                  <a:t>Preprocessing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71" name="Can 70"/>
              <p:cNvSpPr/>
              <p:nvPr/>
            </p:nvSpPr>
            <p:spPr>
              <a:xfrm>
                <a:off x="635000" y="589280"/>
                <a:ext cx="805180" cy="9144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Text Box 42"/>
              <p:cNvSpPr txBox="1"/>
              <p:nvPr/>
            </p:nvSpPr>
            <p:spPr>
              <a:xfrm>
                <a:off x="660400" y="902970"/>
                <a:ext cx="768350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Wikipedia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79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r>
              <a:rPr lang="en-US" dirty="0" smtClean="0"/>
              <a:t>: (+12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Input: Candidate </a:t>
            </a:r>
            <a:r>
              <a:rPr lang="en-US" dirty="0" err="1" smtClean="0"/>
              <a:t>StreamItems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Sentence (Alias/</a:t>
            </a:r>
            <a:r>
              <a:rPr lang="en-US" dirty="0" err="1" smtClean="0"/>
              <a:t>Coreference</a:t>
            </a:r>
            <a:r>
              <a:rPr lang="en-US" dirty="0" smtClean="0"/>
              <a:t> given via </a:t>
            </a:r>
            <a:r>
              <a:rPr lang="en-US" dirty="0" err="1" smtClean="0"/>
              <a:t>Lingpipe</a:t>
            </a:r>
            <a:r>
              <a:rPr lang="en-US" dirty="0" smtClean="0"/>
              <a:t> tags)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Match patterns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Output: Extract slot value results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3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Pattern: &lt;</a:t>
            </a:r>
            <a:r>
              <a:rPr lang="en-US" i="1" dirty="0" err="1" smtClean="0"/>
              <a:t>a,b,c,d,e</a:t>
            </a:r>
            <a:r>
              <a:rPr lang="en-US" dirty="0" smtClean="0"/>
              <a:t>&gt;</a:t>
            </a:r>
            <a:endParaRPr lang="en-US" i="1" dirty="0" smtClean="0"/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Type of the </a:t>
            </a:r>
            <a:r>
              <a:rPr lang="en-US" dirty="0" smtClean="0"/>
              <a:t>entity</a:t>
            </a:r>
            <a:endParaRPr lang="en-US" dirty="0"/>
          </a:p>
          <a:p>
            <a:pPr lvl="1"/>
            <a:r>
              <a:rPr lang="en-US" i="1" dirty="0" smtClean="0"/>
              <a:t>b</a:t>
            </a:r>
            <a:r>
              <a:rPr lang="en-US" dirty="0" smtClean="0"/>
              <a:t>: Slot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: Pattern </a:t>
            </a:r>
            <a:r>
              <a:rPr lang="en-US" dirty="0" smtClean="0"/>
              <a:t>content</a:t>
            </a:r>
            <a:endParaRPr lang="en-US" dirty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: Direction </a:t>
            </a:r>
            <a:r>
              <a:rPr lang="en-US" dirty="0"/>
              <a:t>of the slot value to the entity </a:t>
            </a:r>
            <a:endParaRPr lang="en-US" dirty="0" smtClean="0"/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: Type </a:t>
            </a:r>
            <a:r>
              <a:rPr lang="en-US" dirty="0"/>
              <a:t>of the slot </a:t>
            </a:r>
            <a:r>
              <a:rPr lang="en-US" dirty="0" smtClean="0"/>
              <a:t>values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 value type</a:t>
            </a:r>
            <a:r>
              <a:rPr lang="en-US" dirty="0" smtClean="0"/>
              <a:t>, NER </a:t>
            </a:r>
            <a:r>
              <a:rPr lang="en-US" dirty="0"/>
              <a:t>tagged by </a:t>
            </a:r>
            <a:r>
              <a:rPr lang="en-US" dirty="0" err="1"/>
              <a:t>Lingpipe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&lt;PER, </a:t>
            </a:r>
            <a:r>
              <a:rPr lang="en-US" sz="2000" dirty="0" err="1">
                <a:latin typeface="Courier New"/>
                <a:cs typeface="Courier New"/>
              </a:rPr>
              <a:t>FounderOf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“founder”, </a:t>
            </a:r>
            <a:r>
              <a:rPr lang="en-US" sz="2000" dirty="0">
                <a:latin typeface="Courier New"/>
                <a:cs typeface="Courier New"/>
              </a:rPr>
              <a:t>right, </a:t>
            </a:r>
            <a:r>
              <a:rPr lang="en-US" sz="2000" b="1" dirty="0">
                <a:latin typeface="Courier New"/>
                <a:cs typeface="Courier New"/>
              </a:rPr>
              <a:t>ORG</a:t>
            </a:r>
            <a:r>
              <a:rPr lang="en-US" sz="2000" dirty="0">
                <a:latin typeface="Courier New"/>
                <a:cs typeface="Courier New"/>
              </a:rPr>
              <a:t>&gt;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Slot value tagged as noun phrase by </a:t>
            </a:r>
            <a:r>
              <a:rPr lang="en-US" dirty="0" err="1"/>
              <a:t>OpenNLP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&lt;PER, </a:t>
            </a:r>
            <a:r>
              <a:rPr lang="en-US" sz="2000" dirty="0" err="1">
                <a:latin typeface="Courier New"/>
                <a:cs typeface="Courier New"/>
              </a:rPr>
              <a:t>AwardsWon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“awarded”, </a:t>
            </a:r>
            <a:r>
              <a:rPr lang="en-US" sz="2000" dirty="0">
                <a:latin typeface="Courier New"/>
                <a:cs typeface="Courier New"/>
              </a:rPr>
              <a:t>right, </a:t>
            </a:r>
            <a:r>
              <a:rPr lang="en-US" sz="2000" b="1" dirty="0">
                <a:latin typeface="Courier New"/>
                <a:cs typeface="Courier New"/>
              </a:rPr>
              <a:t>NP</a:t>
            </a:r>
            <a:r>
              <a:rPr lang="en-US" sz="2000" dirty="0">
                <a:latin typeface="Courier New"/>
                <a:cs typeface="Courier New"/>
              </a:rPr>
              <a:t>&gt;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Slot value of time phrases, hard coded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&lt;PER, </a:t>
            </a:r>
            <a:r>
              <a:rPr lang="en-US" sz="2000" dirty="0" err="1">
                <a:latin typeface="Courier New"/>
                <a:cs typeface="Courier New"/>
              </a:rPr>
              <a:t>DateOfDeath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“died”, </a:t>
            </a:r>
            <a:r>
              <a:rPr lang="en-US" sz="2000" dirty="0">
                <a:latin typeface="Courier New"/>
                <a:cs typeface="Courier New"/>
              </a:rPr>
              <a:t>right, </a:t>
            </a:r>
            <a:r>
              <a:rPr lang="en-US" sz="2000" b="1" dirty="0" smtClean="0">
                <a:latin typeface="Courier New"/>
                <a:cs typeface="Courier New"/>
              </a:rPr>
              <a:t>“last night”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Overview</a:t>
            </a: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Introduction</a:t>
            </a:r>
          </a:p>
          <a:p>
            <a:r>
              <a:rPr lang="en-US" dirty="0">
                <a:latin typeface="Calibri" charset="0"/>
              </a:rPr>
              <a:t>System </a:t>
            </a:r>
            <a:r>
              <a:rPr lang="en-US" dirty="0" smtClean="0">
                <a:latin typeface="Calibri" charset="0"/>
              </a:rPr>
              <a:t>Overview</a:t>
            </a:r>
          </a:p>
          <a:p>
            <a:r>
              <a:rPr lang="en-US" dirty="0" smtClean="0">
                <a:latin typeface="Calibri" charset="0"/>
              </a:rPr>
              <a:t>Cumulative Citation Recommendation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Stream Slot Filling</a:t>
            </a:r>
          </a:p>
          <a:p>
            <a:r>
              <a:rPr lang="en-US" dirty="0" smtClean="0">
                <a:latin typeface="Calibri" charset="0"/>
              </a:rPr>
              <a:t>Results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3218" y="1069340"/>
            <a:ext cx="8457558" cy="4719320"/>
            <a:chOff x="0" y="0"/>
            <a:chExt cx="8457928" cy="4719320"/>
          </a:xfrm>
        </p:grpSpPr>
        <p:sp>
          <p:nvSpPr>
            <p:cNvPr id="6" name="Down Arrow 5"/>
            <p:cNvSpPr/>
            <p:nvPr/>
          </p:nvSpPr>
          <p:spPr>
            <a:xfrm>
              <a:off x="3314700" y="2338070"/>
              <a:ext cx="228600" cy="328930"/>
            </a:xfrm>
            <a:prstGeom prst="downArrow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440180" y="982345"/>
              <a:ext cx="502920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05180" y="354457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926840" y="354457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148830" y="354457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714500" y="278701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314700" y="278701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914900" y="278701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1650" y="280670"/>
              <a:ext cx="3429000" cy="21717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29100" y="290957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Text Box 2"/>
            <p:cNvSpPr txBox="1"/>
            <p:nvPr/>
          </p:nvSpPr>
          <p:spPr>
            <a:xfrm>
              <a:off x="1308735" y="3239770"/>
              <a:ext cx="1107621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Chunk Files Index Generator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7" name="Text Box 3"/>
            <p:cNvSpPr txBox="1"/>
            <p:nvPr/>
          </p:nvSpPr>
          <p:spPr>
            <a:xfrm>
              <a:off x="2919730" y="3239770"/>
              <a:ext cx="1006929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StreamItems Index Generator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Text Box 4"/>
            <p:cNvSpPr txBox="1"/>
            <p:nvPr/>
          </p:nvSpPr>
          <p:spPr>
            <a:xfrm>
              <a:off x="4430395" y="3239770"/>
              <a:ext cx="1208314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Streaming Slot Value Extraction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Text Box 5"/>
            <p:cNvSpPr txBox="1"/>
            <p:nvPr/>
          </p:nvSpPr>
          <p:spPr>
            <a:xfrm>
              <a:off x="6141720" y="3239770"/>
              <a:ext cx="1006929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High Accuracy Filter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0" y="3138170"/>
              <a:ext cx="805543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Text Box 9"/>
            <p:cNvSpPr txBox="1"/>
            <p:nvPr/>
          </p:nvSpPr>
          <p:spPr>
            <a:xfrm>
              <a:off x="100965" y="3442970"/>
              <a:ext cx="604157" cy="5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Web Corpus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416175" y="354457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638800" y="354457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7652385" y="3138170"/>
              <a:ext cx="805543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Text Box 19"/>
            <p:cNvSpPr txBox="1"/>
            <p:nvPr/>
          </p:nvSpPr>
          <p:spPr>
            <a:xfrm>
              <a:off x="7652385" y="3442970"/>
              <a:ext cx="805543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Streaming Slot Values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14500" y="2672715"/>
              <a:ext cx="3429000" cy="114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Cloud 26"/>
            <p:cNvSpPr/>
            <p:nvPr/>
          </p:nvSpPr>
          <p:spPr>
            <a:xfrm>
              <a:off x="3429000" y="623570"/>
              <a:ext cx="1661160" cy="911225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Text Box 22"/>
            <p:cNvSpPr txBox="1"/>
            <p:nvPr/>
          </p:nvSpPr>
          <p:spPr>
            <a:xfrm>
              <a:off x="3516630" y="914400"/>
              <a:ext cx="16002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Manual Aliases Extraction (Twitter)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4175760" y="1537970"/>
              <a:ext cx="228600" cy="2286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 Box 31"/>
            <p:cNvSpPr txBox="1"/>
            <p:nvPr/>
          </p:nvSpPr>
          <p:spPr>
            <a:xfrm>
              <a:off x="1943100" y="764540"/>
              <a:ext cx="1477010" cy="656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Alias Extraction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(Wiki API, Wiki text)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2496820" y="1423670"/>
              <a:ext cx="228600" cy="3429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Text Box 10"/>
            <p:cNvSpPr txBox="1"/>
            <p:nvPr/>
          </p:nvSpPr>
          <p:spPr>
            <a:xfrm>
              <a:off x="2286000" y="1766570"/>
              <a:ext cx="22860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Name Order Generator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3" name="Text Box 23"/>
            <p:cNvSpPr txBox="1"/>
            <p:nvPr/>
          </p:nvSpPr>
          <p:spPr>
            <a:xfrm>
              <a:off x="904875" y="4395470"/>
              <a:ext cx="28575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ea typeface="ＭＳ 明朝"/>
                  <a:cs typeface="Times New Roman"/>
                </a:rPr>
                <a:t>Cumulative Citation Recommendation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4" name="Text Box 25"/>
            <p:cNvSpPr txBox="1"/>
            <p:nvPr/>
          </p:nvSpPr>
          <p:spPr>
            <a:xfrm>
              <a:off x="4133850" y="4376420"/>
              <a:ext cx="3086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ea typeface="ＭＳ 明朝"/>
                  <a:cs typeface="Times New Roman"/>
                </a:rPr>
                <a:t>Streaming Slot Filling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5" name="Text Box 33"/>
            <p:cNvSpPr txBox="1"/>
            <p:nvPr/>
          </p:nvSpPr>
          <p:spPr>
            <a:xfrm>
              <a:off x="1714500" y="0"/>
              <a:ext cx="3086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effectLst/>
                  <a:ea typeface="ＭＳ 明朝"/>
                  <a:cs typeface="Times New Roman"/>
                </a:rPr>
                <a:t>Preprocessing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Can 35"/>
            <p:cNvSpPr/>
            <p:nvPr/>
          </p:nvSpPr>
          <p:spPr>
            <a:xfrm>
              <a:off x="635000" y="589280"/>
              <a:ext cx="805180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Text Box 42"/>
            <p:cNvSpPr txBox="1"/>
            <p:nvPr/>
          </p:nvSpPr>
          <p:spPr>
            <a:xfrm>
              <a:off x="660400" y="902970"/>
              <a:ext cx="768350" cy="5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Wikipedia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79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Accuracy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+3 </a:t>
            </a:r>
            <a:r>
              <a:rPr lang="en-US" sz="2800" dirty="0" err="1" smtClean="0"/>
              <a:t>hrs</a:t>
            </a:r>
            <a:endParaRPr lang="en-US" sz="2800" dirty="0" smtClean="0"/>
          </a:p>
          <a:p>
            <a:r>
              <a:rPr lang="en-US" sz="2800" dirty="0" smtClean="0"/>
              <a:t>Window</a:t>
            </a:r>
            <a:r>
              <a:rPr lang="en-US" sz="2800" dirty="0" smtClean="0"/>
              <a:t>-based </a:t>
            </a:r>
            <a:r>
              <a:rPr lang="en-US" sz="2800" dirty="0" err="1" smtClean="0"/>
              <a:t>deduplication</a:t>
            </a:r>
            <a:endParaRPr lang="en-US" sz="2800" dirty="0" smtClean="0"/>
          </a:p>
          <a:p>
            <a:pPr lvl="1"/>
            <a:r>
              <a:rPr lang="en-US" sz="2400" dirty="0" smtClean="0"/>
              <a:t>Same </a:t>
            </a:r>
            <a:r>
              <a:rPr lang="en-US" sz="2400" dirty="0"/>
              <a:t>exact </a:t>
            </a:r>
            <a:r>
              <a:rPr lang="en-US" sz="2400" dirty="0" smtClean="0"/>
              <a:t>extraction</a:t>
            </a:r>
          </a:p>
          <a:p>
            <a:pPr lvl="1"/>
            <a:r>
              <a:rPr lang="en-US" sz="2400" dirty="0" smtClean="0"/>
              <a:t>Rows </a:t>
            </a:r>
            <a:r>
              <a:rPr lang="en-US" sz="2400" dirty="0"/>
              <a:t>have the same slot name and a similar slot </a:t>
            </a:r>
            <a:r>
              <a:rPr lang="en-US" sz="2400" dirty="0" smtClean="0"/>
              <a:t>value</a:t>
            </a:r>
            <a:endParaRPr lang="en-US" sz="2400" dirty="0" smtClean="0"/>
          </a:p>
          <a:p>
            <a:pPr lvl="1"/>
            <a:r>
              <a:rPr lang="en-US" sz="2400" dirty="0" smtClean="0"/>
              <a:t>Extracted </a:t>
            </a:r>
            <a:r>
              <a:rPr lang="en-US" sz="2400" dirty="0"/>
              <a:t>sentence for a particular slot </a:t>
            </a:r>
            <a:r>
              <a:rPr lang="en-US" sz="2400" dirty="0" smtClean="0"/>
              <a:t>type come </a:t>
            </a:r>
            <a:r>
              <a:rPr lang="en-US" sz="2400" dirty="0"/>
              <a:t>from the same </a:t>
            </a:r>
            <a:r>
              <a:rPr lang="en-US" sz="2400" dirty="0" smtClean="0"/>
              <a:t>sentence</a:t>
            </a:r>
            <a:endParaRPr lang="en-US" sz="2400" dirty="0"/>
          </a:p>
          <a:p>
            <a:r>
              <a:rPr lang="en-US" sz="2800" dirty="0" smtClean="0"/>
              <a:t>Inference</a:t>
            </a:r>
          </a:p>
          <a:p>
            <a:pPr lvl="1"/>
            <a:r>
              <a:rPr lang="en-US" sz="2400" dirty="0"/>
              <a:t>“X </a:t>
            </a:r>
            <a:r>
              <a:rPr lang="en-US" sz="2400" dirty="0" err="1"/>
              <a:t>FounderOf</a:t>
            </a:r>
            <a:r>
              <a:rPr lang="en-US" sz="2400" dirty="0"/>
              <a:t> Y” equals “Y </a:t>
            </a:r>
            <a:r>
              <a:rPr lang="en-US" sz="2400" dirty="0" err="1"/>
              <a:t>FoundedBy</a:t>
            </a:r>
            <a:r>
              <a:rPr lang="en-US" sz="2400" dirty="0"/>
              <a:t> X” </a:t>
            </a:r>
          </a:p>
          <a:p>
            <a:pPr lvl="1"/>
            <a:r>
              <a:rPr lang="en-US" sz="2400" dirty="0"/>
              <a:t>“Contact Meet </a:t>
            </a:r>
            <a:r>
              <a:rPr lang="en-US" sz="2400" dirty="0" err="1"/>
              <a:t>PlaceTime</a:t>
            </a:r>
            <a:r>
              <a:rPr lang="en-US" sz="2400" dirty="0"/>
              <a:t>” </a:t>
            </a:r>
            <a:r>
              <a:rPr lang="en-US" sz="2400" dirty="0" smtClean="0"/>
              <a:t>as </a:t>
            </a:r>
            <a:r>
              <a:rPr lang="en-US" sz="2400" dirty="0"/>
              <a:t>“Contact Meet Entity” </a:t>
            </a:r>
            <a:endParaRPr lang="en-US" sz="2400" dirty="0" smtClean="0"/>
          </a:p>
          <a:p>
            <a:pPr lvl="2"/>
            <a:r>
              <a:rPr lang="en-US" sz="2000" dirty="0" smtClean="0"/>
              <a:t>If sentence </a:t>
            </a:r>
            <a:r>
              <a:rPr lang="en-US" sz="2000" dirty="0"/>
              <a:t>contained an additional ORG/FAC tag </a:t>
            </a:r>
          </a:p>
        </p:txBody>
      </p:sp>
    </p:spTree>
    <p:extLst>
      <p:ext uri="{BB962C8B-B14F-4D97-AF65-F5344CB8AC3E}">
        <p14:creationId xmlns:p14="http://schemas.microsoft.com/office/powerpoint/2010/main" val="53320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Overview : Languages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43218" y="1485900"/>
            <a:ext cx="8457558" cy="4114800"/>
            <a:chOff x="0" y="0"/>
            <a:chExt cx="8457928" cy="4114800"/>
          </a:xfrm>
        </p:grpSpPr>
        <p:sp>
          <p:nvSpPr>
            <p:cNvPr id="78" name="Down Arrow 77"/>
            <p:cNvSpPr/>
            <p:nvPr/>
          </p:nvSpPr>
          <p:spPr>
            <a:xfrm>
              <a:off x="3314700" y="2057400"/>
              <a:ext cx="228600" cy="328930"/>
            </a:xfrm>
            <a:prstGeom prst="downArrow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1440180" y="701675"/>
              <a:ext cx="502920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Bent-Up Arrow 79"/>
            <p:cNvSpPr/>
            <p:nvPr/>
          </p:nvSpPr>
          <p:spPr>
            <a:xfrm flipH="1" flipV="1">
              <a:off x="5485130" y="1685290"/>
              <a:ext cx="458470" cy="1257300"/>
            </a:xfrm>
            <a:prstGeom prst="ben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805180" y="326390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Right Arrow 81"/>
            <p:cNvSpPr/>
            <p:nvPr/>
          </p:nvSpPr>
          <p:spPr>
            <a:xfrm>
              <a:off x="3926840" y="326390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7148830" y="326390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1714500" y="250634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3314700" y="250634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Down Arrow 85"/>
            <p:cNvSpPr/>
            <p:nvPr/>
          </p:nvSpPr>
          <p:spPr>
            <a:xfrm>
              <a:off x="4914900" y="2506345"/>
              <a:ext cx="228600" cy="436245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71650" y="0"/>
              <a:ext cx="3429000" cy="21717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28700" y="262890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29100" y="2628900"/>
              <a:ext cx="3086100" cy="1485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Text Box 2"/>
            <p:cNvSpPr txBox="1"/>
            <p:nvPr/>
          </p:nvSpPr>
          <p:spPr>
            <a:xfrm>
              <a:off x="1308735" y="2959100"/>
              <a:ext cx="1107621" cy="812800"/>
            </a:xfrm>
            <a:prstGeom prst="rect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Chunk Files Index Generator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1" name="Text Box 3"/>
            <p:cNvSpPr txBox="1"/>
            <p:nvPr/>
          </p:nvSpPr>
          <p:spPr>
            <a:xfrm>
              <a:off x="2919730" y="2959100"/>
              <a:ext cx="1006929" cy="812800"/>
            </a:xfrm>
            <a:prstGeom prst="rect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StreamItems Index Generator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2" name="Text Box 4"/>
            <p:cNvSpPr txBox="1"/>
            <p:nvPr/>
          </p:nvSpPr>
          <p:spPr>
            <a:xfrm>
              <a:off x="4430395" y="2959100"/>
              <a:ext cx="1208314" cy="812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Streaming Slot Value Extraction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3" name="Text Box 5"/>
            <p:cNvSpPr txBox="1"/>
            <p:nvPr/>
          </p:nvSpPr>
          <p:spPr>
            <a:xfrm>
              <a:off x="6141720" y="2959100"/>
              <a:ext cx="1006929" cy="812800"/>
            </a:xfrm>
            <a:prstGeom prst="rect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High Accuracy Filter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4" name="Can 93"/>
            <p:cNvSpPr/>
            <p:nvPr/>
          </p:nvSpPr>
          <p:spPr>
            <a:xfrm>
              <a:off x="0" y="2857500"/>
              <a:ext cx="805543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Text Box 9"/>
            <p:cNvSpPr txBox="1"/>
            <p:nvPr/>
          </p:nvSpPr>
          <p:spPr>
            <a:xfrm>
              <a:off x="100965" y="3162300"/>
              <a:ext cx="604157" cy="5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Web Corpus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2416175" y="326390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5638800" y="3263900"/>
              <a:ext cx="503464" cy="203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Can 97"/>
            <p:cNvSpPr/>
            <p:nvPr/>
          </p:nvSpPr>
          <p:spPr>
            <a:xfrm>
              <a:off x="7652385" y="2857500"/>
              <a:ext cx="805543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Text Box 19"/>
            <p:cNvSpPr txBox="1"/>
            <p:nvPr/>
          </p:nvSpPr>
          <p:spPr>
            <a:xfrm>
              <a:off x="7652385" y="3162300"/>
              <a:ext cx="805543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Streaming Slot Values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14500" y="2392045"/>
              <a:ext cx="3429000" cy="114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Cloud 100"/>
            <p:cNvSpPr/>
            <p:nvPr/>
          </p:nvSpPr>
          <p:spPr>
            <a:xfrm>
              <a:off x="3429000" y="342900"/>
              <a:ext cx="1661160" cy="911225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Text Box 22"/>
            <p:cNvSpPr txBox="1"/>
            <p:nvPr/>
          </p:nvSpPr>
          <p:spPr>
            <a:xfrm>
              <a:off x="3516630" y="633730"/>
              <a:ext cx="16002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Manual Aliases Extraction (Twitter)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  <p:sp>
          <p:nvSpPr>
            <p:cNvPr id="103" name="Down Arrow 102"/>
            <p:cNvSpPr/>
            <p:nvPr/>
          </p:nvSpPr>
          <p:spPr>
            <a:xfrm>
              <a:off x="4175760" y="1257300"/>
              <a:ext cx="228600" cy="2286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Text Box 31"/>
            <p:cNvSpPr txBox="1"/>
            <p:nvPr/>
          </p:nvSpPr>
          <p:spPr>
            <a:xfrm>
              <a:off x="1943100" y="483870"/>
              <a:ext cx="1477010" cy="6565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Alias Extraction</a:t>
              </a:r>
              <a:endParaRPr lang="en-US" sz="1200">
                <a:effectLst/>
                <a:ea typeface="ＭＳ 明朝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(Wiki API, Wiki text)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2496820" y="1143000"/>
              <a:ext cx="228600" cy="3429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 Box 10"/>
            <p:cNvSpPr txBox="1"/>
            <p:nvPr/>
          </p:nvSpPr>
          <p:spPr>
            <a:xfrm>
              <a:off x="2286000" y="1485900"/>
              <a:ext cx="2286000" cy="5715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Name Order Generator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7" name="Can 106"/>
            <p:cNvSpPr/>
            <p:nvPr/>
          </p:nvSpPr>
          <p:spPr>
            <a:xfrm>
              <a:off x="5943600" y="1143000"/>
              <a:ext cx="805180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Text Box 35"/>
            <p:cNvSpPr txBox="1"/>
            <p:nvPr/>
          </p:nvSpPr>
          <p:spPr>
            <a:xfrm>
              <a:off x="6005830" y="1485900"/>
              <a:ext cx="666115" cy="5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Training Data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>
              <a:off x="635000" y="308610"/>
              <a:ext cx="805180" cy="9144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Text Box 42"/>
            <p:cNvSpPr txBox="1"/>
            <p:nvPr/>
          </p:nvSpPr>
          <p:spPr>
            <a:xfrm>
              <a:off x="660400" y="622300"/>
              <a:ext cx="768350" cy="5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Wikipedia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75" name="Text Box 16"/>
          <p:cNvSpPr txBox="1"/>
          <p:nvPr/>
        </p:nvSpPr>
        <p:spPr>
          <a:xfrm>
            <a:off x="7086918" y="1257300"/>
            <a:ext cx="1028700" cy="342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C++</a:t>
            </a:r>
          </a:p>
        </p:txBody>
      </p:sp>
      <p:sp>
        <p:nvSpPr>
          <p:cNvPr id="76" name="Text Box 20"/>
          <p:cNvSpPr txBox="1"/>
          <p:nvPr/>
        </p:nvSpPr>
        <p:spPr>
          <a:xfrm>
            <a:off x="7086918" y="1543050"/>
            <a:ext cx="1028700" cy="4000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Java/Scala</a:t>
            </a:r>
          </a:p>
        </p:txBody>
      </p:sp>
      <p:sp>
        <p:nvSpPr>
          <p:cNvPr id="77" name="Text Box 36"/>
          <p:cNvSpPr txBox="1"/>
          <p:nvPr/>
        </p:nvSpPr>
        <p:spPr>
          <a:xfrm>
            <a:off x="7086918" y="1943100"/>
            <a:ext cx="10287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ＭＳ 明朝"/>
                <a:cs typeface="Times New Roman"/>
              </a:rPr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361767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158,052 </a:t>
            </a:r>
            <a:r>
              <a:rPr lang="en-US" dirty="0"/>
              <a:t>documents with query </a:t>
            </a:r>
            <a:r>
              <a:rPr lang="en-US" dirty="0" smtClean="0"/>
              <a:t>entities</a:t>
            </a:r>
          </a:p>
          <a:p>
            <a:r>
              <a:rPr lang="en-US" dirty="0" smtClean="0"/>
              <a:t> 17,885 </a:t>
            </a:r>
            <a:r>
              <a:rPr lang="en-US" dirty="0"/>
              <a:t>unique extracted slot values </a:t>
            </a:r>
            <a:endParaRPr lang="en-US" dirty="0" smtClean="0"/>
          </a:p>
          <a:p>
            <a:pPr lvl="1"/>
            <a:r>
              <a:rPr lang="en-US" dirty="0" smtClean="0"/>
              <a:t>11</a:t>
            </a:r>
            <a:r>
              <a:rPr lang="en-US" dirty="0" smtClean="0"/>
              <a:t>/12 </a:t>
            </a:r>
            <a:r>
              <a:rPr lang="en-US" dirty="0"/>
              <a:t>slots </a:t>
            </a:r>
            <a:endParaRPr lang="en-US" dirty="0" smtClean="0"/>
          </a:p>
          <a:p>
            <a:pPr lvl="1"/>
            <a:r>
              <a:rPr lang="en-US" dirty="0" smtClean="0"/>
              <a:t>139/170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6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87" y="2014698"/>
            <a:ext cx="6163853" cy="358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74" y="1854106"/>
            <a:ext cx="6236243" cy="380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60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</a:p>
          <a:p>
            <a:r>
              <a:rPr lang="en-US" dirty="0" smtClean="0"/>
              <a:t>CCR scoring</a:t>
            </a:r>
          </a:p>
          <a:p>
            <a:r>
              <a:rPr lang="en-US" dirty="0" smtClean="0"/>
              <a:t>Slot value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National Institute of Standards and Technology (NIST)</a:t>
            </a:r>
          </a:p>
          <a:p>
            <a:pPr lvl="1"/>
            <a:r>
              <a:rPr lang="en-US" dirty="0">
                <a:latin typeface="Calibri" charset="0"/>
              </a:rPr>
              <a:t>Text </a:t>
            </a:r>
            <a:r>
              <a:rPr lang="en-US" dirty="0" err="1">
                <a:latin typeface="Calibri" charset="0"/>
              </a:rPr>
              <a:t>REtrieval</a:t>
            </a:r>
            <a:r>
              <a:rPr lang="en-US" dirty="0">
                <a:latin typeface="Calibri" charset="0"/>
              </a:rPr>
              <a:t> Conference (TREC) </a:t>
            </a:r>
          </a:p>
          <a:p>
            <a:pPr lvl="2"/>
            <a:r>
              <a:rPr lang="en-US" dirty="0">
                <a:latin typeface="Calibri" charset="0"/>
              </a:rPr>
              <a:t>Knowledge Base Acceleration (KBA)</a:t>
            </a:r>
          </a:p>
          <a:p>
            <a:pPr lvl="3"/>
            <a:r>
              <a:rPr lang="en-US" dirty="0">
                <a:latin typeface="Calibri" charset="0"/>
              </a:rPr>
              <a:t>Cumulative Citation Recommendation (CCR) </a:t>
            </a:r>
          </a:p>
          <a:p>
            <a:pPr lvl="3"/>
            <a:r>
              <a:rPr lang="en-US" dirty="0">
                <a:latin typeface="Calibri" charset="0"/>
              </a:rPr>
              <a:t>Streaming Slot Filling (SSF) </a:t>
            </a: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13 Teams, 140 run submissions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4.5 TB: Compressed and encrypted (</a:t>
            </a:r>
            <a:r>
              <a:rPr lang="en-US" sz="2400" dirty="0" err="1" smtClean="0"/>
              <a:t>sc.xz.gpg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from 2011-10-05-00 until 2013-02-13-23</a:t>
            </a:r>
          </a:p>
          <a:p>
            <a:pPr lvl="1"/>
            <a:r>
              <a:rPr lang="en-US" sz="2000" dirty="0"/>
              <a:t>11952 </a:t>
            </a:r>
            <a:r>
              <a:rPr lang="en-US" sz="2000" dirty="0" smtClean="0"/>
              <a:t>hours</a:t>
            </a:r>
            <a:endParaRPr lang="en-US" sz="2000" dirty="0"/>
          </a:p>
          <a:p>
            <a:pPr lvl="1"/>
            <a:r>
              <a:rPr lang="en-US" sz="2000" dirty="0"/>
              <a:t> Oct. 2011 to Feb. 2012 is considered as training data </a:t>
            </a:r>
            <a:endParaRPr lang="en-US" sz="2400" dirty="0" smtClean="0"/>
          </a:p>
          <a:p>
            <a:r>
              <a:rPr lang="en-US" sz="2400" dirty="0" smtClean="0"/>
              <a:t>500+ million </a:t>
            </a:r>
            <a:r>
              <a:rPr lang="en-US" sz="2400" dirty="0" err="1" smtClean="0"/>
              <a:t>StreamItems</a:t>
            </a:r>
            <a:r>
              <a:rPr lang="en-US" sz="2400" dirty="0" smtClean="0"/>
              <a:t> (document)</a:t>
            </a:r>
          </a:p>
          <a:p>
            <a:pPr lvl="1"/>
            <a:r>
              <a:rPr lang="en-US" sz="2000" dirty="0"/>
              <a:t>NER </a:t>
            </a:r>
            <a:r>
              <a:rPr lang="en-US" sz="2000" dirty="0" smtClean="0"/>
              <a:t>tags, Co-reference tags(</a:t>
            </a:r>
            <a:r>
              <a:rPr lang="en-US" sz="2000" dirty="0" err="1" smtClean="0"/>
              <a:t>Lingpipe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No POS tag</a:t>
            </a:r>
          </a:p>
          <a:p>
            <a:pPr lvl="1"/>
            <a:r>
              <a:rPr lang="en-US" sz="2000" dirty="0"/>
              <a:t>Tokenized</a:t>
            </a:r>
            <a:endParaRPr lang="en-US" dirty="0"/>
          </a:p>
          <a:p>
            <a:r>
              <a:rPr lang="en-US" sz="2400" dirty="0" smtClean="0"/>
              <a:t>Chunk files (.</a:t>
            </a:r>
            <a:r>
              <a:rPr lang="en-US" sz="2400" dirty="0" err="1" smtClean="0"/>
              <a:t>sc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(1~1000s) </a:t>
            </a:r>
            <a:r>
              <a:rPr lang="en-US" sz="2000" dirty="0" err="1" smtClean="0"/>
              <a:t>StreamItems</a:t>
            </a:r>
            <a:endParaRPr lang="en-US" sz="1600" dirty="0" smtClean="0"/>
          </a:p>
          <a:p>
            <a:r>
              <a:rPr lang="en-US" sz="2400" dirty="0" smtClean="0"/>
              <a:t>Blogs, linking(</a:t>
            </a:r>
            <a:r>
              <a:rPr lang="en-US" sz="2400" dirty="0" err="1" smtClean="0"/>
              <a:t>bitly</a:t>
            </a:r>
            <a:r>
              <a:rPr lang="en-US" sz="2400" dirty="0" smtClean="0"/>
              <a:t>), news, social, </a:t>
            </a:r>
            <a:r>
              <a:rPr lang="en-US" sz="2400" dirty="0" err="1" smtClean="0"/>
              <a:t>arxiv</a:t>
            </a:r>
            <a:r>
              <a:rPr lang="en-US" sz="2400" dirty="0" smtClean="0"/>
              <a:t>, twitter, …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6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Entities (ORG,FAC,PER)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6979" y="1600200"/>
            <a:ext cx="4338821" cy="4525963"/>
          </a:xfrm>
        </p:spPr>
        <p:txBody>
          <a:bodyPr/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en.wikipedia.org</a:t>
            </a:r>
            <a:r>
              <a:rPr lang="en-US" sz="1200" dirty="0" smtClean="0"/>
              <a:t>/wiki/</a:t>
            </a:r>
            <a:r>
              <a:rPr lang="en-US" sz="1200" dirty="0" err="1" smtClean="0"/>
              <a:t>Stuart_Powell_Field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CorbinSpeedway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/wiki/John_D._</a:t>
            </a:r>
            <a:r>
              <a:rPr lang="en-US" sz="1200" dirty="0" err="1"/>
              <a:t>Odegard_School_of_Aerospace_Sciences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Copper_Basin_Railway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Hayden_Smelter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Lewis_and_Clark_Landing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The_Ritz_Apartment</a:t>
            </a:r>
            <a:r>
              <a:rPr lang="en-US" sz="1200" dirty="0"/>
              <a:t>_(</a:t>
            </a:r>
            <a:r>
              <a:rPr lang="en-US" sz="1200" dirty="0" err="1"/>
              <a:t>Ocala,_Florida</a:t>
            </a:r>
            <a:r>
              <a:rPr lang="en-US" sz="1200" dirty="0"/>
              <a:t>)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b="1" dirty="0" err="1"/>
              <a:t>Great_American_Brass_Band_Festival</a:t>
            </a:r>
            <a:endParaRPr lang="en-US" sz="1200" b="1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Innovis_Health</a:t>
            </a:r>
            <a:endParaRPr lang="en-US" sz="1200" dirty="0"/>
          </a:p>
          <a:p>
            <a:r>
              <a:rPr lang="en-US" sz="1200" dirty="0"/>
              <a:t>http://en.wikipedia.org/wiki/</a:t>
            </a:r>
            <a:r>
              <a:rPr lang="en-US" sz="1200" dirty="0" err="1" smtClean="0"/>
              <a:t>Hoboken_Reporter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b="1" dirty="0" err="1"/>
              <a:t>Boris_Berezovsky</a:t>
            </a:r>
            <a:r>
              <a:rPr lang="en-US" sz="1200" dirty="0"/>
              <a:t>_(businessman)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b="1" dirty="0" err="1"/>
              <a:t>Boris_Berezovsky</a:t>
            </a:r>
            <a:r>
              <a:rPr lang="en-US" sz="1200" dirty="0"/>
              <a:t>_(pianist)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b="1" dirty="0" err="1"/>
              <a:t>Basic_Element</a:t>
            </a:r>
            <a:r>
              <a:rPr lang="en-US" sz="1200" dirty="0"/>
              <a:t>_(company)</a:t>
            </a:r>
          </a:p>
          <a:p>
            <a:r>
              <a:rPr lang="en-US" sz="1200" dirty="0"/>
              <a:t>http://en.wikipedia.org/wiki/</a:t>
            </a:r>
            <a:r>
              <a:rPr lang="en-US" sz="1200" b="1" dirty="0"/>
              <a:t>Basic_Element</a:t>
            </a:r>
            <a:r>
              <a:rPr lang="en-US" sz="1200" dirty="0"/>
              <a:t>_(music_group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GandBcoffee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WCoffeeResearch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evvnt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Charles_</a:t>
            </a:r>
            <a:r>
              <a:rPr lang="en-US" sz="1200" b="1" dirty="0" err="1"/>
              <a:t>Bronfman</a:t>
            </a:r>
            <a:endParaRPr lang="en-US" sz="1200" b="1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Clare_</a:t>
            </a:r>
            <a:r>
              <a:rPr lang="en-US" sz="1200" b="1" dirty="0" err="1"/>
              <a:t>Bronfman</a:t>
            </a:r>
            <a:endParaRPr lang="en-US" sz="1200" b="1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/wiki/Edgar_</a:t>
            </a:r>
            <a:r>
              <a:rPr lang="en-US" sz="1200" b="1" dirty="0"/>
              <a:t>Bronfman</a:t>
            </a:r>
            <a:r>
              <a:rPr lang="en-US" sz="1200" dirty="0"/>
              <a:t>,_</a:t>
            </a:r>
            <a:r>
              <a:rPr lang="en-US" sz="1200" dirty="0" err="1"/>
              <a:t>Jr</a:t>
            </a:r>
            <a:r>
              <a:rPr lang="en-US" sz="1200" dirty="0"/>
              <a:t>.</a:t>
            </a:r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/wiki/Edgar_</a:t>
            </a:r>
            <a:r>
              <a:rPr lang="en-US" sz="1200" b="1" dirty="0"/>
              <a:t>Bronfman</a:t>
            </a:r>
            <a:r>
              <a:rPr lang="en-US" sz="1200" dirty="0"/>
              <a:t>,_</a:t>
            </a:r>
            <a:r>
              <a:rPr lang="en-US" sz="1200" dirty="0" err="1"/>
              <a:t>Sr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danvillekyengr</a:t>
            </a:r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/tonyg203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/urbren00</a:t>
            </a:r>
          </a:p>
          <a:p>
            <a:endParaRPr lang="en-US" sz="1200" dirty="0" smtClean="0"/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John_H._Lang</a:t>
            </a:r>
            <a:endParaRPr lang="en-US" sz="1200" dirty="0"/>
          </a:p>
          <a:p>
            <a:r>
              <a:rPr lang="en-US" sz="1200" dirty="0"/>
              <a:t>http://</a:t>
            </a:r>
            <a:r>
              <a:rPr lang="en-US" sz="1200" dirty="0" err="1"/>
              <a:t>en.wikipedia.org</a:t>
            </a:r>
            <a:r>
              <a:rPr lang="en-US" sz="1200" dirty="0"/>
              <a:t>/wiki/Ana%C3%AFs_Croze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BartowMcDonald</a:t>
            </a:r>
            <a:endParaRPr lang="en-US" sz="1200" dirty="0"/>
          </a:p>
          <a:p>
            <a:r>
              <a:rPr lang="en-US" sz="1200" dirty="0"/>
              <a:t>https://twitter.com/</a:t>
            </a:r>
            <a:r>
              <a:rPr lang="en-US" sz="1200" b="1" dirty="0" smtClean="0"/>
              <a:t>KentGuinn4Mayor</a:t>
            </a:r>
          </a:p>
        </p:txBody>
      </p:sp>
    </p:spTree>
    <p:extLst>
      <p:ext uri="{BB962C8B-B14F-4D97-AF65-F5344CB8AC3E}">
        <p14:creationId xmlns:p14="http://schemas.microsoft.com/office/powerpoint/2010/main" val="399961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10-04 at 2.58.2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5" b="487"/>
          <a:stretch/>
        </p:blipFill>
        <p:spPr>
          <a:xfrm>
            <a:off x="457200" y="1098707"/>
            <a:ext cx="8229600" cy="5450727"/>
          </a:xfrm>
        </p:spPr>
      </p:pic>
    </p:spTree>
    <p:extLst>
      <p:ext uri="{BB962C8B-B14F-4D97-AF65-F5344CB8AC3E}">
        <p14:creationId xmlns:p14="http://schemas.microsoft.com/office/powerpoint/2010/main" val="49870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Cumulative Citation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Wikipedia: Collaborative, encyclopedia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Median time to cite: over a year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Less frequently updated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# of entities and mentions &gt;&gt; maintainers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Metrics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Mention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Explicit Mention</a:t>
            </a:r>
            <a:endParaRPr 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Z</a:t>
            </a:r>
            <a:r>
              <a:rPr lang="en-US" dirty="0" smtClean="0">
                <a:ea typeface="+mn-ea"/>
              </a:rPr>
              <a:t>ero </a:t>
            </a:r>
            <a:r>
              <a:rPr lang="en-US" dirty="0" smtClean="0">
                <a:ea typeface="+mn-ea"/>
              </a:rPr>
              <a:t>mention: “this administration” -&gt; Obama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Relevance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Garbage: not relevant, spam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Neutral: not relevant, no information could be learned for entity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Relevant: mentions and indirectly related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Central: related directly and worthy to be cited for this entity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[Entity, Slot Name, Slot Value]</a:t>
            </a:r>
          </a:p>
          <a:p>
            <a:pPr lvl="2"/>
            <a:r>
              <a:rPr lang="en-US" dirty="0" smtClean="0"/>
              <a:t> [Obama, </a:t>
            </a:r>
            <a:r>
              <a:rPr lang="en-US" dirty="0" err="1" smtClean="0"/>
              <a:t>PresidentOf</a:t>
            </a:r>
            <a:r>
              <a:rPr lang="en-US" dirty="0" smtClean="0"/>
              <a:t>, USA]</a:t>
            </a:r>
          </a:p>
          <a:p>
            <a:r>
              <a:rPr lang="en-US" dirty="0" smtClean="0"/>
              <a:t>To </a:t>
            </a:r>
            <a:r>
              <a:rPr lang="en-US" dirty="0"/>
              <a:t>automatically populate </a:t>
            </a:r>
            <a:r>
              <a:rPr lang="en-US" dirty="0" err="1"/>
              <a:t>knowledgebases</a:t>
            </a:r>
            <a:r>
              <a:rPr lang="en-US" dirty="0"/>
              <a:t> such as </a:t>
            </a:r>
            <a:r>
              <a:rPr lang="en-US" dirty="0" smtClean="0"/>
              <a:t>Freebase </a:t>
            </a:r>
            <a:r>
              <a:rPr lang="en-US" dirty="0"/>
              <a:t>or </a:t>
            </a:r>
            <a:r>
              <a:rPr lang="en-US" dirty="0" err="1"/>
              <a:t>DBPedia</a:t>
            </a:r>
            <a:r>
              <a:rPr lang="en-US" dirty="0"/>
              <a:t> or even fill-in the information boxes at Wikipedia.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treaming</a:t>
            </a:r>
            <a:r>
              <a:rPr lang="en-US" dirty="0" smtClean="0"/>
              <a:t> </a:t>
            </a:r>
            <a:r>
              <a:rPr lang="en-US" dirty="0"/>
              <a:t>slot </a:t>
            </a:r>
            <a:r>
              <a:rPr lang="en-US" dirty="0" smtClean="0"/>
              <a:t>filling</a:t>
            </a:r>
          </a:p>
          <a:p>
            <a:pPr lvl="1"/>
            <a:r>
              <a:rPr lang="en-US" dirty="0" smtClean="0"/>
              <a:t>With time slot values might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4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77" y="2029296"/>
            <a:ext cx="6439488" cy="3232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02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1369</Words>
  <Application>Microsoft Macintosh PowerPoint</Application>
  <PresentationFormat>On-screen Show (4:3)</PresentationFormat>
  <Paragraphs>246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GatorDSR at Trec KBA 2013</vt:lpstr>
      <vt:lpstr>Overview</vt:lpstr>
      <vt:lpstr>Introduction</vt:lpstr>
      <vt:lpstr>Corpus</vt:lpstr>
      <vt:lpstr>Example Entities (ORG,FAC,PER)</vt:lpstr>
      <vt:lpstr>PowerPoint Presentation</vt:lpstr>
      <vt:lpstr>Cumulative Citation Recommendation</vt:lpstr>
      <vt:lpstr>Stream Slot Filling</vt:lpstr>
      <vt:lpstr>PowerPoint Presentation</vt:lpstr>
      <vt:lpstr>Example</vt:lpstr>
      <vt:lpstr>System Overview</vt:lpstr>
      <vt:lpstr>Preprocessing</vt:lpstr>
      <vt:lpstr>PowerPoint Presentation</vt:lpstr>
      <vt:lpstr>System Overview</vt:lpstr>
      <vt:lpstr>CCR</vt:lpstr>
      <vt:lpstr>System Overview</vt:lpstr>
      <vt:lpstr>SSF</vt:lpstr>
      <vt:lpstr>Pattern</vt:lpstr>
      <vt:lpstr>Pattern Types</vt:lpstr>
      <vt:lpstr>System Overview</vt:lpstr>
      <vt:lpstr>High Accuracy Filter</vt:lpstr>
      <vt:lpstr>System Overview : Languages</vt:lpstr>
      <vt:lpstr>Results</vt:lpstr>
      <vt:lpstr>Recall</vt:lpstr>
      <vt:lpstr>Accuracy</vt:lpstr>
      <vt:lpstr>Incomplete Sections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GatorDSR at Trec KBA 2013</dc:title>
  <dc:creator>Morteza</dc:creator>
  <cp:lastModifiedBy>Morteza</cp:lastModifiedBy>
  <cp:revision>42</cp:revision>
  <dcterms:created xsi:type="dcterms:W3CDTF">2013-10-03T00:26:39Z</dcterms:created>
  <dcterms:modified xsi:type="dcterms:W3CDTF">2013-10-04T21:06:43Z</dcterms:modified>
</cp:coreProperties>
</file>