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9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9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15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56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7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8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8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485" y="1865410"/>
            <a:ext cx="8791575" cy="1508443"/>
          </a:xfrm>
        </p:spPr>
        <p:txBody>
          <a:bodyPr/>
          <a:lstStyle/>
          <a:p>
            <a:r>
              <a:rPr lang="en-IN" dirty="0"/>
              <a:t>Global Terrorism’s Influence on Twitter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25" y="106318"/>
            <a:ext cx="8319935" cy="1530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170" y="3602038"/>
            <a:ext cx="8521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Team 2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Harsh Shah			</a:t>
            </a:r>
            <a:r>
              <a:rPr lang="en-IN" sz="2400" dirty="0" err="1"/>
              <a:t>Bhumit</a:t>
            </a:r>
            <a:r>
              <a:rPr lang="en-IN" sz="2400" dirty="0"/>
              <a:t> </a:t>
            </a:r>
            <a:r>
              <a:rPr lang="en-IN" sz="2400" dirty="0" err="1"/>
              <a:t>Sheth</a:t>
            </a:r>
            <a:r>
              <a:rPr lang="en-IN" sz="2400" dirty="0"/>
              <a:t>				</a:t>
            </a:r>
            <a:r>
              <a:rPr lang="en-IN" sz="2400" dirty="0" err="1"/>
              <a:t>Tejas</a:t>
            </a:r>
            <a:r>
              <a:rPr lang="en-IN" sz="2400" dirty="0"/>
              <a:t> Shah</a:t>
            </a:r>
          </a:p>
          <a:p>
            <a:pPr algn="ctr"/>
            <a:r>
              <a:rPr lang="en-IN" sz="2400" dirty="0"/>
              <a:t>MS in Computer Science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Network Science(ICSI 531)</a:t>
            </a:r>
          </a:p>
          <a:p>
            <a:pPr algn="ctr"/>
            <a:r>
              <a:rPr lang="en-IN" sz="2400" dirty="0" err="1"/>
              <a:t>Prof.</a:t>
            </a:r>
            <a:r>
              <a:rPr lang="en-IN" sz="2400" dirty="0"/>
              <a:t> </a:t>
            </a:r>
            <a:r>
              <a:rPr lang="en-IN" sz="2400" dirty="0" err="1"/>
              <a:t>Chelmis</a:t>
            </a:r>
            <a:r>
              <a:rPr lang="en-IN" sz="2400" dirty="0"/>
              <a:t> </a:t>
            </a:r>
            <a:r>
              <a:rPr lang="en-IN" sz="2400" dirty="0" err="1"/>
              <a:t>Charalampos</a:t>
            </a:r>
            <a:endParaRPr lang="en-IN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6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	of In-Degree(Top-10 Nodes)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01424"/>
              </p:ext>
            </p:extLst>
          </p:nvPr>
        </p:nvGraphicFramePr>
        <p:xfrm>
          <a:off x="790984" y="1774089"/>
          <a:ext cx="7664859" cy="459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23">
                  <a:extLst>
                    <a:ext uri="{9D8B030D-6E8A-4147-A177-3AD203B41FA5}">
                      <a16:colId xmlns:a16="http://schemas.microsoft.com/office/drawing/2014/main" val="2723152141"/>
                    </a:ext>
                  </a:extLst>
                </a:gridCol>
                <a:gridCol w="1277328">
                  <a:extLst>
                    <a:ext uri="{9D8B030D-6E8A-4147-A177-3AD203B41FA5}">
                      <a16:colId xmlns:a16="http://schemas.microsoft.com/office/drawing/2014/main" val="1391907520"/>
                    </a:ext>
                  </a:extLst>
                </a:gridCol>
                <a:gridCol w="2380475">
                  <a:extLst>
                    <a:ext uri="{9D8B030D-6E8A-4147-A177-3AD203B41FA5}">
                      <a16:colId xmlns:a16="http://schemas.microsoft.com/office/drawing/2014/main" val="1239199899"/>
                    </a:ext>
                  </a:extLst>
                </a:gridCol>
                <a:gridCol w="1451510">
                  <a:extLst>
                    <a:ext uri="{9D8B030D-6E8A-4147-A177-3AD203B41FA5}">
                      <a16:colId xmlns:a16="http://schemas.microsoft.com/office/drawing/2014/main" val="658653406"/>
                    </a:ext>
                  </a:extLst>
                </a:gridCol>
                <a:gridCol w="1528923">
                  <a:extLst>
                    <a:ext uri="{9D8B030D-6E8A-4147-A177-3AD203B41FA5}">
                      <a16:colId xmlns:a16="http://schemas.microsoft.com/office/drawing/2014/main" val="183751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Node_id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In-Degree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Out-Degree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2681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RamiAlLolah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56550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Nidalgazaui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4427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Uncle_SamCoco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7724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WarReporter1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7793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melvynlion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4618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MaghrebiQ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74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Jazrawi_Joulan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55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WhiteCat_7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2998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warrnews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962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wayff44rer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32836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	of Out-Degree(Top-10 Nodes)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74026"/>
              </p:ext>
            </p:extLst>
          </p:nvPr>
        </p:nvGraphicFramePr>
        <p:xfrm>
          <a:off x="800411" y="1774089"/>
          <a:ext cx="7664859" cy="459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23">
                  <a:extLst>
                    <a:ext uri="{9D8B030D-6E8A-4147-A177-3AD203B41FA5}">
                      <a16:colId xmlns:a16="http://schemas.microsoft.com/office/drawing/2014/main" val="2723152141"/>
                    </a:ext>
                  </a:extLst>
                </a:gridCol>
                <a:gridCol w="1277328">
                  <a:extLst>
                    <a:ext uri="{9D8B030D-6E8A-4147-A177-3AD203B41FA5}">
                      <a16:colId xmlns:a16="http://schemas.microsoft.com/office/drawing/2014/main" val="1391907520"/>
                    </a:ext>
                  </a:extLst>
                </a:gridCol>
                <a:gridCol w="2380475">
                  <a:extLst>
                    <a:ext uri="{9D8B030D-6E8A-4147-A177-3AD203B41FA5}">
                      <a16:colId xmlns:a16="http://schemas.microsoft.com/office/drawing/2014/main" val="1239199899"/>
                    </a:ext>
                  </a:extLst>
                </a:gridCol>
                <a:gridCol w="1451510">
                  <a:extLst>
                    <a:ext uri="{9D8B030D-6E8A-4147-A177-3AD203B41FA5}">
                      <a16:colId xmlns:a16="http://schemas.microsoft.com/office/drawing/2014/main" val="658653406"/>
                    </a:ext>
                  </a:extLst>
                </a:gridCol>
                <a:gridCol w="1528923">
                  <a:extLst>
                    <a:ext uri="{9D8B030D-6E8A-4147-A177-3AD203B41FA5}">
                      <a16:colId xmlns:a16="http://schemas.microsoft.com/office/drawing/2014/main" val="183751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 id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In-Degree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Out-Degree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2681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warrnews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56550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WarReporter1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4427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_IshfaqAhmad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7724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wayf44rerr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7793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WhiteCat_7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4618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IbnKashmir_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74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Abu_Azzzam25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55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abuhumayra4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2998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Baqiyah_Khilafa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962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thefIamesofhaqq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32836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50327"/>
            <a:ext cx="9992412" cy="1320800"/>
          </a:xfrm>
        </p:spPr>
        <p:txBody>
          <a:bodyPr/>
          <a:lstStyle/>
          <a:p>
            <a:r>
              <a:rPr lang="en-IN" dirty="0"/>
              <a:t>Comparison of In &amp; Out-Degree(Top-10 Nodes)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00411" y="1774089"/>
          <a:ext cx="7664859" cy="459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23">
                  <a:extLst>
                    <a:ext uri="{9D8B030D-6E8A-4147-A177-3AD203B41FA5}">
                      <a16:colId xmlns:a16="http://schemas.microsoft.com/office/drawing/2014/main" val="2723152141"/>
                    </a:ext>
                  </a:extLst>
                </a:gridCol>
                <a:gridCol w="1277328">
                  <a:extLst>
                    <a:ext uri="{9D8B030D-6E8A-4147-A177-3AD203B41FA5}">
                      <a16:colId xmlns:a16="http://schemas.microsoft.com/office/drawing/2014/main" val="1391907520"/>
                    </a:ext>
                  </a:extLst>
                </a:gridCol>
                <a:gridCol w="2380475">
                  <a:extLst>
                    <a:ext uri="{9D8B030D-6E8A-4147-A177-3AD203B41FA5}">
                      <a16:colId xmlns:a16="http://schemas.microsoft.com/office/drawing/2014/main" val="1239199899"/>
                    </a:ext>
                  </a:extLst>
                </a:gridCol>
                <a:gridCol w="1451510">
                  <a:extLst>
                    <a:ext uri="{9D8B030D-6E8A-4147-A177-3AD203B41FA5}">
                      <a16:colId xmlns:a16="http://schemas.microsoft.com/office/drawing/2014/main" val="658653406"/>
                    </a:ext>
                  </a:extLst>
                </a:gridCol>
                <a:gridCol w="1528923">
                  <a:extLst>
                    <a:ext uri="{9D8B030D-6E8A-4147-A177-3AD203B41FA5}">
                      <a16:colId xmlns:a16="http://schemas.microsoft.com/office/drawing/2014/main" val="183751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 id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In-Degree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Out-Degree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2681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warrnews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56550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WarReporter1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4427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_IshfaqAhmad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7724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wayf44rerr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7793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WhiteCat_7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4618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IbnKashmir_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74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Abu_Azzzam25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55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abuhumayra4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2998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Baqiyah_Khilafa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962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thefIamesofhaqq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32836415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0410" y="2168165"/>
            <a:ext cx="7711995" cy="895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0363" y="3836709"/>
            <a:ext cx="7711995" cy="391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First major problem that we have encountered was the new policy of the twitter.</a:t>
            </a:r>
          </a:p>
          <a:p>
            <a:pPr lvl="1" algn="just"/>
            <a:r>
              <a:rPr lang="en-IN" dirty="0"/>
              <a:t>Due to that we have to deviate from over original proposal.</a:t>
            </a:r>
            <a:endParaRPr lang="en-US" dirty="0"/>
          </a:p>
          <a:p>
            <a:pPr algn="just"/>
            <a:r>
              <a:rPr lang="en-IN" dirty="0"/>
              <a:t>In the </a:t>
            </a:r>
            <a:r>
              <a:rPr lang="en-IN" dirty="0" err="1"/>
              <a:t>kaggle</a:t>
            </a:r>
            <a:r>
              <a:rPr lang="en-IN" dirty="0"/>
              <a:t> dataset, there are more than 17000 tweets, but the data is not sorted properly.</a:t>
            </a:r>
          </a:p>
          <a:p>
            <a:pPr algn="just"/>
            <a:r>
              <a:rPr lang="en-IN" dirty="0"/>
              <a:t>There are many missing entries and some of the tweets are in the different language so we were not able to take the whole dataset.</a:t>
            </a:r>
          </a:p>
          <a:p>
            <a:pPr algn="just"/>
            <a:r>
              <a:rPr lang="en-IN" dirty="0"/>
              <a:t>We scale down the dataset to 4000 tweets and have taken all the usernames that are available in the dataset.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84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previously showed graph, we can identify the person who is behind pro-ISIS twitter network.</a:t>
            </a:r>
          </a:p>
          <a:p>
            <a:endParaRPr lang="en-IN" dirty="0"/>
          </a:p>
          <a:p>
            <a:r>
              <a:rPr lang="en-IN" dirty="0"/>
              <a:t>W</a:t>
            </a:r>
            <a:r>
              <a:rPr lang="en-US" dirty="0"/>
              <a:t>e have visualized this via a cluster network with the biggest influencers scaled larger than smaller influences.</a:t>
            </a:r>
          </a:p>
        </p:txBody>
      </p:sp>
    </p:spTree>
    <p:extLst>
      <p:ext uri="{BB962C8B-B14F-4D97-AF65-F5344CB8AC3E}">
        <p14:creationId xmlns:p14="http://schemas.microsoft.com/office/powerpoint/2010/main" val="383371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9465" y="638914"/>
            <a:ext cx="305095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0" cap="none" spc="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5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2676" y="2260325"/>
            <a:ext cx="57567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7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373"/>
            <a:ext cx="8596668" cy="4221989"/>
          </a:xfrm>
        </p:spPr>
        <p:txBody>
          <a:bodyPr/>
          <a:lstStyle/>
          <a:p>
            <a:pPr algn="just"/>
            <a:r>
              <a:rPr lang="en-IN" dirty="0"/>
              <a:t>ISIS, the Islamic State, is a Sunni terrorist organization that has seized large portion of the Iraq and Syria.</a:t>
            </a:r>
          </a:p>
          <a:p>
            <a:pPr algn="just"/>
            <a:r>
              <a:rPr lang="en-IN" dirty="0"/>
              <a:t>Estimated 20,000 people from different countries have joined the ISIS.</a:t>
            </a:r>
          </a:p>
          <a:p>
            <a:pPr algn="just"/>
            <a:r>
              <a:rPr lang="en-IN" dirty="0"/>
              <a:t>They are recruiting more and more people and trying to influence people by various social platforms.</a:t>
            </a:r>
          </a:p>
          <a:p>
            <a:pPr algn="just"/>
            <a:r>
              <a:rPr lang="en-IN" dirty="0"/>
              <a:t>According to a study by the Brookings Institution, ISIS supporters used at least 46,000 Twitter accounts between September and December 2014 (Including Machine-Powered!).</a:t>
            </a:r>
          </a:p>
          <a:p>
            <a:r>
              <a:rPr lang="en-IN" dirty="0"/>
              <a:t>ISIS mostly use twitter to share disseminate images of graphic violence, attract new recruiters.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our project, we have used the </a:t>
            </a:r>
            <a:r>
              <a:rPr lang="en-IN" dirty="0" err="1"/>
              <a:t>kaggle</a:t>
            </a:r>
            <a:r>
              <a:rPr lang="en-IN" dirty="0"/>
              <a:t> data set Exploration of ISIS network.</a:t>
            </a:r>
          </a:p>
          <a:p>
            <a:pPr algn="just"/>
            <a:r>
              <a:rPr lang="en-IN" dirty="0"/>
              <a:t>With the help of the dataset,  we have created the network of different twitter account of the ISIS and the way they mention each other in the network. </a:t>
            </a:r>
          </a:p>
          <a:p>
            <a:pPr algn="just"/>
            <a:r>
              <a:rPr lang="en-IN" dirty="0"/>
              <a:t>This mention can be for spreading news among all the followers of the account holders.</a:t>
            </a:r>
          </a:p>
          <a:p>
            <a:pPr algn="just"/>
            <a:r>
              <a:rPr lang="en-IN" dirty="0"/>
              <a:t>Also we have included some graphs representations.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48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02336" cy="1320800"/>
          </a:xfrm>
        </p:spPr>
        <p:txBody>
          <a:bodyPr/>
          <a:lstStyle/>
          <a:p>
            <a:r>
              <a:rPr lang="en-IN" dirty="0"/>
              <a:t>Original Proposal vs. 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/>
              <a:t>Originally we have proposed to do analysis of the news spreading of terrorist activity around the world by the counts of the retweet.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But due to privacy policies of twitter, we were not able to find the retweet of the originally retweeted tweet.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Professor suggest us to use different </a:t>
            </a:r>
            <a:r>
              <a:rPr lang="en-IN" sz="2000" dirty="0" err="1"/>
              <a:t>kaggle</a:t>
            </a:r>
            <a:r>
              <a:rPr lang="en-IN" sz="2000" dirty="0"/>
              <a:t> sets available on the website.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/>
              <a:t>Data set that we have used from kaggle.com has 17000 tweets from 100+ ISIS fanboys from all over the world since Paris attack.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Data sets includes following: Name of the account holder, username, tweet, numbers of follower they have and numbers of statuses.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From this data set we are doing social network cluster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9" y="883060"/>
            <a:ext cx="5411205" cy="5411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Generated Graph	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Numbers of nodes: 113</a:t>
            </a:r>
          </a:p>
          <a:p>
            <a:pPr algn="just"/>
            <a:r>
              <a:rPr lang="en-IN" dirty="0"/>
              <a:t>Numbers of edges: 3928</a:t>
            </a:r>
          </a:p>
          <a:p>
            <a:pPr algn="just"/>
            <a:r>
              <a:rPr lang="en-IN" dirty="0"/>
              <a:t>Edge Type: Directed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Here, node represent different users.</a:t>
            </a:r>
          </a:p>
          <a:p>
            <a:pPr algn="just"/>
            <a:r>
              <a:rPr lang="en-IN" dirty="0"/>
              <a:t>Edges represent the mention of the users by other users in the tweet.</a:t>
            </a:r>
          </a:p>
        </p:txBody>
      </p:sp>
    </p:spTree>
    <p:extLst>
      <p:ext uri="{BB962C8B-B14F-4D97-AF65-F5344CB8AC3E}">
        <p14:creationId xmlns:p14="http://schemas.microsoft.com/office/powerpoint/2010/main" val="7040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85" y="119406"/>
            <a:ext cx="8596668" cy="1320800"/>
          </a:xfrm>
        </p:spPr>
        <p:txBody>
          <a:bodyPr/>
          <a:lstStyle/>
          <a:p>
            <a:r>
              <a:rPr lang="en-IN" dirty="0"/>
              <a:t>In-Degree Representation of the Graph</a:t>
            </a:r>
            <a:endParaRPr lang="en-US" dirty="0"/>
          </a:p>
        </p:txBody>
      </p:sp>
      <p:pic>
        <p:nvPicPr>
          <p:cNvPr id="9" name="Content Placeholder 8" descr="A picture containing text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85" y="1204008"/>
            <a:ext cx="8241031" cy="5653992"/>
          </a:xfrm>
        </p:spPr>
      </p:pic>
      <p:pic>
        <p:nvPicPr>
          <p:cNvPr id="11" name="Picture 10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70492" y="2266432"/>
            <a:ext cx="2575574" cy="4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85" y="119406"/>
            <a:ext cx="8596668" cy="1320800"/>
          </a:xfrm>
        </p:spPr>
        <p:txBody>
          <a:bodyPr/>
          <a:lstStyle/>
          <a:p>
            <a:r>
              <a:rPr lang="en-IN" dirty="0"/>
              <a:t>Out-Degree Representation of the Graph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85" y="1204008"/>
            <a:ext cx="8241031" cy="4527489"/>
          </a:xfrm>
        </p:spPr>
      </p:pic>
      <p:pic>
        <p:nvPicPr>
          <p:cNvPr id="11" name="Picture 10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70492" y="2266432"/>
            <a:ext cx="2575574" cy="4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85" y="119406"/>
            <a:ext cx="8596668" cy="1320800"/>
          </a:xfrm>
        </p:spPr>
        <p:txBody>
          <a:bodyPr/>
          <a:lstStyle/>
          <a:p>
            <a:r>
              <a:rPr lang="en-IN" dirty="0"/>
              <a:t>Modularity of the Graph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76" y="1204008"/>
            <a:ext cx="6742179" cy="5674546"/>
          </a:xfrm>
        </p:spPr>
      </p:pic>
    </p:spTree>
    <p:extLst>
      <p:ext uri="{BB962C8B-B14F-4D97-AF65-F5344CB8AC3E}">
        <p14:creationId xmlns:p14="http://schemas.microsoft.com/office/powerpoint/2010/main" val="1367926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1055</TotalTime>
  <Words>693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Global Terrorism’s Influence on Twitter</vt:lpstr>
      <vt:lpstr>Introduction</vt:lpstr>
      <vt:lpstr>Introduction </vt:lpstr>
      <vt:lpstr>Original Proposal vs. What We Have Done</vt:lpstr>
      <vt:lpstr>Data Set </vt:lpstr>
      <vt:lpstr>Generated Graph </vt:lpstr>
      <vt:lpstr>In-Degree Representation of the Graph</vt:lpstr>
      <vt:lpstr>Out-Degree Representation of the Graph</vt:lpstr>
      <vt:lpstr>Modularity of the Graph</vt:lpstr>
      <vt:lpstr>Analysis of In-Degree(Top-10 Nodes)</vt:lpstr>
      <vt:lpstr>Analysis of Out-Degree(Top-10 Nodes)</vt:lpstr>
      <vt:lpstr>Comparison of In &amp; Out-Degree(Top-10 Nodes)</vt:lpstr>
      <vt:lpstr>Problem Faced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Harsh Shah</dc:creator>
  <cp:lastModifiedBy>Harsh Shah</cp:lastModifiedBy>
  <cp:revision>28</cp:revision>
  <dcterms:created xsi:type="dcterms:W3CDTF">2017-05-07T07:46:01Z</dcterms:created>
  <dcterms:modified xsi:type="dcterms:W3CDTF">2017-05-09T06:39:01Z</dcterms:modified>
</cp:coreProperties>
</file>