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2"/>
  </p:notesMasterIdLst>
  <p:sldIdLst>
    <p:sldId id="303" r:id="rId2"/>
    <p:sldId id="326" r:id="rId3"/>
    <p:sldId id="296" r:id="rId4"/>
    <p:sldId id="298" r:id="rId5"/>
    <p:sldId id="396" r:id="rId6"/>
    <p:sldId id="409" r:id="rId7"/>
    <p:sldId id="414" r:id="rId8"/>
    <p:sldId id="398" r:id="rId9"/>
    <p:sldId id="309" r:id="rId10"/>
    <p:sldId id="399" r:id="rId11"/>
    <p:sldId id="404" r:id="rId12"/>
    <p:sldId id="402" r:id="rId13"/>
    <p:sldId id="401" r:id="rId14"/>
    <p:sldId id="400" r:id="rId15"/>
    <p:sldId id="403" r:id="rId16"/>
    <p:sldId id="413" r:id="rId17"/>
    <p:sldId id="361" r:id="rId18"/>
    <p:sldId id="362" r:id="rId19"/>
    <p:sldId id="291" r:id="rId20"/>
    <p:sldId id="292" r:id="rId21"/>
    <p:sldId id="415" r:id="rId22"/>
    <p:sldId id="416" r:id="rId23"/>
    <p:sldId id="420" r:id="rId24"/>
    <p:sldId id="421" r:id="rId25"/>
    <p:sldId id="417" r:id="rId26"/>
    <p:sldId id="412" r:id="rId27"/>
    <p:sldId id="356" r:id="rId28"/>
    <p:sldId id="351" r:id="rId29"/>
    <p:sldId id="353" r:id="rId30"/>
    <p:sldId id="352" r:id="rId31"/>
    <p:sldId id="354" r:id="rId32"/>
    <p:sldId id="405" r:id="rId33"/>
    <p:sldId id="391" r:id="rId34"/>
    <p:sldId id="392" r:id="rId35"/>
    <p:sldId id="393" r:id="rId36"/>
    <p:sldId id="394" r:id="rId37"/>
    <p:sldId id="325" r:id="rId38"/>
    <p:sldId id="395" r:id="rId39"/>
    <p:sldId id="418" r:id="rId40"/>
    <p:sldId id="367" r:id="rId41"/>
    <p:sldId id="297" r:id="rId42"/>
    <p:sldId id="311" r:id="rId43"/>
    <p:sldId id="305" r:id="rId44"/>
    <p:sldId id="408" r:id="rId45"/>
    <p:sldId id="315" r:id="rId46"/>
    <p:sldId id="330" r:id="rId47"/>
    <p:sldId id="388" r:id="rId48"/>
    <p:sldId id="390" r:id="rId49"/>
    <p:sldId id="411" r:id="rId50"/>
    <p:sldId id="313" r:id="rId51"/>
    <p:sldId id="358" r:id="rId52"/>
    <p:sldId id="359" r:id="rId53"/>
    <p:sldId id="364" r:id="rId54"/>
    <p:sldId id="331" r:id="rId55"/>
    <p:sldId id="335" r:id="rId56"/>
    <p:sldId id="334" r:id="rId57"/>
    <p:sldId id="333" r:id="rId58"/>
    <p:sldId id="406" r:id="rId59"/>
    <p:sldId id="363" r:id="rId60"/>
    <p:sldId id="328" r:id="rId61"/>
    <p:sldId id="346" r:id="rId62"/>
    <p:sldId id="347" r:id="rId63"/>
    <p:sldId id="348" r:id="rId64"/>
    <p:sldId id="307" r:id="rId65"/>
    <p:sldId id="365" r:id="rId66"/>
    <p:sldId id="327" r:id="rId67"/>
    <p:sldId id="312" r:id="rId68"/>
    <p:sldId id="345" r:id="rId69"/>
    <p:sldId id="349" r:id="rId70"/>
    <p:sldId id="374" r:id="rId71"/>
    <p:sldId id="316" r:id="rId72"/>
    <p:sldId id="308" r:id="rId73"/>
    <p:sldId id="376" r:id="rId74"/>
    <p:sldId id="377" r:id="rId75"/>
    <p:sldId id="378" r:id="rId76"/>
    <p:sldId id="379" r:id="rId77"/>
    <p:sldId id="380" r:id="rId78"/>
    <p:sldId id="337" r:id="rId79"/>
    <p:sldId id="385" r:id="rId80"/>
    <p:sldId id="383" r:id="rId81"/>
    <p:sldId id="386" r:id="rId82"/>
    <p:sldId id="424" r:id="rId83"/>
    <p:sldId id="387" r:id="rId84"/>
    <p:sldId id="423" r:id="rId85"/>
    <p:sldId id="299" r:id="rId86"/>
    <p:sldId id="302" r:id="rId87"/>
    <p:sldId id="301" r:id="rId88"/>
    <p:sldId id="340" r:id="rId89"/>
    <p:sldId id="342" r:id="rId90"/>
    <p:sldId id="422" r:id="rId9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5F5F5F"/>
    <a:srgbClr val="F2F2F2"/>
    <a:srgbClr val="DEDEDE"/>
    <a:srgbClr val="B2B2B2"/>
    <a:srgbClr val="969696"/>
    <a:srgbClr val="FF0000"/>
    <a:srgbClr val="CC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4660"/>
  </p:normalViewPr>
  <p:slideViewPr>
    <p:cSldViewPr>
      <p:cViewPr varScale="1">
        <p:scale>
          <a:sx n="68" d="100"/>
          <a:sy n="68" d="100"/>
        </p:scale>
        <p:origin x="-62" y="-4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06046D-5E4F-4AF2-8820-7971B888F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1FBA1-FB74-4AB7-8028-7FE8D2A5485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692090-DF1B-4E7D-BBB4-65504FC7383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CF5A6-B551-4669-8F0C-AB4FADF2D94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2281-0FA4-41A0-B047-53ED994911D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5BFA6-7890-49BC-A548-E2E85B64549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D8D53-3D39-4A31-9D5F-B97125B6AB3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2703-E570-4290-84CA-1FE7FCA4F54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E583C-A3F4-4723-BD95-E0065D2B912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72424B-0579-4CC9-9587-8E5FC850F46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EDCBD-E337-4DD1-B352-D045BC61F3A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E8BFC8-4187-49B4-B00E-9760D278B2C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1E3DE-FDEF-4164-BF73-22725A52EFE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636A8E-DECE-438E-8917-BDFAA5E7DDF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04E22-6492-4BF8-A7A8-D97A1E0114C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909929-07A7-4A5F-9661-D8494FF752F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D443-F846-4016-AD00-4BF38924178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B7A4B-D7A6-4111-9B84-CEA0C898B5B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0CD6F-740A-488C-830C-0951ECD472A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5CA2C-2F60-4E51-A3AE-37F3013198F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14DB5-E796-45FD-88BD-7812BFA6FB6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38966-3F20-4028-9849-4F8324680E70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9C0F36-981F-4A5F-B816-65BDD2E0B69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E3AE3-E643-49D1-9005-EFF1784A7DA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27C2F-52A7-450C-8650-5E216A6F502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4821CC-73FA-44A3-AFEA-1DC61E1D678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3EB33-149A-40F3-BDBC-74134503BEE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BBBCE-1273-467B-869B-A27E9930ADB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91332-6C80-483B-8EE8-6795E44BFF1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CA54F-7688-4CDD-9226-DEFAB42CDBC1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0FABB-6ECA-4B3C-B75C-108F1D2E787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265C4-1D3F-421D-8267-8AC6D7E073C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15D9B-17E2-499D-9241-2A7E7AC6AB9D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6046D-5E4F-4AF2-8820-7971B888F4A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968E4A-817E-48A2-B723-C87B7801C7E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15610-AF15-42D1-B851-4313E4811E1F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33422B-E456-4A9B-ACF1-7CAD3A59E3DB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6279C-103E-4A4B-8739-04FFD1356A8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7DB967-3F34-4675-ABE7-DD95D1B04A30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FBEA2-7F6B-4C60-89AD-6D52DD6EFC65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AD33CD-A9F1-4ED2-BAE4-2373534FE9F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F615A-3F87-4F78-999A-3207233F0A08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EB8F69-63F1-45C8-B9B3-EA1A71807772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1197D2-00CE-4919-A398-29101620A225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F8BCE-6573-451E-8AC9-9348A2EB0C29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5BFF84-1F8B-4CB5-B5F0-F7407474CA1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0BFC4-C1BB-4B01-B1EF-D40545CD41D9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1F284-FF1A-44E4-8AE3-CB0F83D31C28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B88355-ADB8-4CD7-8B86-A43D4695ADA5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A5255-F59A-49FA-9F67-6A4D0C96C41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39659-691A-4B00-BAE9-C6EC1BDE3810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2D7E4-E9C1-4F80-9D9C-2FA54C8858C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6A1D43-3E13-4365-9BFD-434585089011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85542-605E-4AD4-ABF0-EA8C01FB8355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0FE1BF-B47A-4222-846B-AA0BF304F1AF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10EB6E-FE69-4FEE-8103-C15B34F4378C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EC7CB-9D6B-4BF0-B3D9-2928459F1A6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A4114-A802-4BF3-AE7E-EF43B6DC7A51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9686C-91EC-48DB-B092-9E855F4C6699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6A941E-E1E6-4FBC-9D28-16AD4BBF80B6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E57832-EDFA-4D40-ADC1-FDE6B2360E29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E8AFDF-D778-471F-BC65-ABFCC8857A43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A0238-CA75-41F2-9448-C56EAEE7EB4F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C576-6E3A-473F-9228-EC3ECE9E553D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AFFA66-58BD-4E8B-B5ED-385E2FE311D3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F16A9-AB08-42D1-BA16-A99F69239CBD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A2041-592F-474E-A574-0FE9445253C0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3C6E1-937B-432D-A0F1-1886C9C348F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11C253-F6A8-4E09-BC82-9654E3EE4096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05E5-7F05-40E6-AD29-26AD93277EBF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7BD348-88A5-44F6-B509-FDC06D948849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FD286-D73B-4F0A-8590-4C6B661BE53B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95081-3621-410D-8243-F2962C85F2D0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97FE4-1C4A-42D0-8CF3-AAB587507F9C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9E529-C016-446C-BE65-A48EB626BD22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821533-E652-4FD6-9BD2-08C843A1E921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3CE5FB-85F6-4A43-AF28-24B7EDCE630E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CAF7CE-5A9F-40C6-B7B9-DDF84A276A19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0C30DE-231E-4634-8D66-B1EBFA1888F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B40836-B45D-4548-ADBF-707E88FFCC9D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404109-7CCA-41CB-9ACF-255C151D4001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78CF-64DE-4E2A-AB2C-2103E5FDD23E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208F4-791F-40BF-949C-1F5482249392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06046D-5E4F-4AF2-8820-7971B888F4AA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3E5B37-B384-4634-9034-2BFCBBFE06F8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E67B8-2A5F-4A5A-8499-BD3728F5C815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CCC29-6BC7-43E0-97AE-A3099F590026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064ED5-F7F7-4FB5-85FE-95C1B9DE171D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B095F-E2DB-4A5D-8C7A-2ADFBE763F28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53AFB-038B-43B7-B53E-5D37E36E05F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B095F-E2DB-4A5D-8C7A-2ADFBE763F28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ACC6F-B75E-49E0-92B3-2E83315D0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7C67-315A-4BC7-88DD-A92F54F40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6DDE8-02E9-4ADC-AD32-9D0102A08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35D35-0A70-42C9-9C01-10B82F60C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B993C-647F-47AD-8631-C3B96F2D8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ABDF0-5722-4906-94C9-5B42164DB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C0410-96C3-461F-976B-282940B8D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0035D-14C1-4ED3-BD79-46C65323D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7FA4B-8016-4FAB-8832-FC2ACF8B0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DF402-4288-45F9-85F7-E1AF9637A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B5A88-8064-48C9-985D-E3AA30265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FC7C7-B083-4780-9070-811F389C5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E1F82FC-306E-4389-8477-0097374F4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6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rgbClr val="F2F2F2"/>
          </a:solidFill>
        </p:spPr>
        <p:txBody>
          <a:bodyPr tIns="228600" bIns="0"/>
          <a:lstStyle/>
          <a:p>
            <a:pPr algn="ctr" eaLnBrk="1" hangingPunct="1">
              <a:buClr>
                <a:schemeClr val="accent2"/>
              </a:buClr>
              <a:buSzPct val="125000"/>
              <a:buFont typeface="Wingdings" pitchFamily="2" charset="2"/>
              <a:buChar char=" "/>
              <a:defRPr/>
            </a:pPr>
            <a:endParaRPr lang="en-US" b="1" dirty="0" smtClean="0">
              <a:solidFill>
                <a:schemeClr val="hlink"/>
              </a:solidFill>
            </a:endParaRPr>
          </a:p>
          <a:p>
            <a:pPr algn="ctr" eaLnBrk="1" hangingPunct="1">
              <a:buClr>
                <a:schemeClr val="accent2"/>
              </a:buClr>
              <a:buSzPct val="125000"/>
              <a:buFont typeface="Wingdings" pitchFamily="2" charset="2"/>
              <a:buChar char=" "/>
              <a:defRPr/>
            </a:pPr>
            <a:endParaRPr lang="en-US" b="1" dirty="0" smtClean="0">
              <a:solidFill>
                <a:schemeClr val="hlink"/>
              </a:solidFill>
            </a:endParaRPr>
          </a:p>
          <a:p>
            <a:pPr algn="ctr" eaLnBrk="1" hangingPunct="1">
              <a:buClr>
                <a:schemeClr val="accent2"/>
              </a:buClr>
              <a:buSzPct val="125000"/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</a:rPr>
              <a:t>By</a:t>
            </a:r>
          </a:p>
          <a:p>
            <a:pPr algn="ctr" eaLnBrk="1" hangingPunct="1">
              <a:buClr>
                <a:schemeClr val="accent2"/>
              </a:buClr>
              <a:buSzPct val="125000"/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Daniel B. Carr</a:t>
            </a:r>
          </a:p>
          <a:p>
            <a:pPr algn="ctr" eaLnBrk="1" hangingPunct="1">
              <a:buClr>
                <a:schemeClr val="accent2"/>
              </a:buClr>
              <a:buSzPct val="125000"/>
              <a:buFont typeface="Wingdings" pitchFamily="2" charset="2"/>
              <a:buChar char=" "/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</a:rPr>
              <a:t>George Mason University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13716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ts val="1200"/>
              </a:spcBef>
              <a:defRPr/>
            </a:pPr>
            <a:r>
              <a:rPr lang="en-US" sz="3600" dirty="0">
                <a:latin typeface="+mj-lt"/>
                <a:cs typeface="Tahoma" pitchFamily="34" charset="0"/>
              </a:rPr>
              <a:t>Perception, Cognition and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3600" dirty="0">
                <a:latin typeface="+mj-lt"/>
                <a:cs typeface="Tahoma" pitchFamily="34" charset="0"/>
              </a:rPr>
              <a:t> For Graph Design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8674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Attention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	        </a:t>
            </a:r>
            <a:r>
              <a:rPr lang="en-US" sz="1800" dirty="0" smtClean="0"/>
              <a:t>Top down.  Constant linking and re-linking of different visual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    information with different kinds of </a:t>
            </a:r>
            <a:r>
              <a:rPr lang="en-US" sz="1800" dirty="0" err="1" smtClean="0"/>
              <a:t>nonvisual</a:t>
            </a:r>
            <a:r>
              <a:rPr lang="en-US" sz="1800" dirty="0" smtClean="0"/>
              <a:t> information</a:t>
            </a:r>
            <a:endParaRPr lang="en-US" sz="18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Our world view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       We try to make sense of things based on our learned world view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       We emphasize compatible information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       We discount incompatible information and may not even see 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   About 95% of what we “see” is really from long term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      Gist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      </a:t>
            </a:r>
            <a:r>
              <a:rPr lang="en-US" sz="1800" dirty="0" smtClean="0"/>
              <a:t>We get the gist of a scene in 1/10 of a second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  This speed is not understood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</a:t>
            </a:r>
            <a:r>
              <a:rPr lang="en-US" sz="1800" b="1" dirty="0" smtClean="0">
                <a:solidFill>
                  <a:schemeClr val="accent2"/>
                </a:solidFill>
              </a:rPr>
              <a:t>Priming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      </a:t>
            </a:r>
            <a:r>
              <a:rPr lang="en-US" sz="1800" dirty="0" smtClean="0"/>
              <a:t>Processing images facilitates processing of similar (or same) images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   An implicit processing decision pathway or readiness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	 </a:t>
            </a:r>
            <a:endParaRPr 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/>
              <a:t>	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0"/>
            <a:ext cx="9140825" cy="12192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latin typeface="+mj-lt"/>
              </a:rPr>
              <a:t>Perception and Cognition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3200" dirty="0">
                <a:latin typeface="+mj-lt"/>
              </a:rPr>
              <a:t> Depends on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0" y="90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66775"/>
            <a:ext cx="9144000" cy="60198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/>
              <a:t>	</a:t>
            </a:r>
            <a:r>
              <a:rPr lang="en-US" sz="2000" b="1" dirty="0" smtClean="0">
                <a:solidFill>
                  <a:schemeClr val="accent2"/>
                </a:solidFill>
              </a:rPr>
              <a:t>Our ability to shift attention is amazing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    </a:t>
            </a:r>
            <a:r>
              <a:rPr lang="en-US" sz="2000" dirty="0" smtClean="0"/>
              <a:t>What is little toe on your left foot feeling?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Are you hungry?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Are you eyes tired?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Why didn’t you hear what I said?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       I was focused on my little toe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     </a:t>
            </a:r>
            <a:r>
              <a:rPr lang="en-US" sz="2000" b="1" dirty="0" smtClean="0">
                <a:solidFill>
                  <a:schemeClr val="accent2"/>
                </a:solidFill>
              </a:rPr>
              <a:t>Features the pop out are those for which we can tune our vision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</a:t>
            </a:r>
            <a:r>
              <a:rPr lang="en-US" sz="2000" dirty="0" smtClean="0"/>
              <a:t>      We can scan the room for red objects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	      </a:t>
            </a:r>
            <a:r>
              <a:rPr lang="en-US" sz="2000" dirty="0" smtClean="0"/>
              <a:t>Pop out features are important in visual communication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2"/>
                </a:solidFill>
              </a:rPr>
              <a:t>Attention narrows in a crisis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      Blinking light at the sides of screen go unseen.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      Sirens go unheard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      A physical prods go unfelt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      But a voice by an ear can whisper “Daddy” and be heard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683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+mj-lt"/>
              </a:rPr>
              <a:t>Attention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	       </a:t>
            </a:r>
            <a:r>
              <a:rPr lang="en-US" sz="2000" b="1" dirty="0" smtClean="0">
                <a:solidFill>
                  <a:schemeClr val="accent2"/>
                </a:solidFill>
              </a:rPr>
              <a:t>Sensory	                    Abstract</a:t>
            </a:r>
            <a:r>
              <a:rPr lang="en-US" sz="1800" b="1" dirty="0" smtClean="0">
                <a:solidFill>
                  <a:schemeClr val="accent2"/>
                </a:solidFill>
              </a:rPr>
              <a:t>	</a:t>
            </a:r>
            <a:r>
              <a:rPr lang="en-US" sz="1400" b="1" dirty="0" smtClean="0"/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		</a:t>
            </a:r>
            <a:r>
              <a:rPr lang="en-US" sz="1600" dirty="0" smtClean="0"/>
              <a:t>Visual           Auditory           Verbal, Geometric, Algebraic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		Kinesthetic   Olfactory 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				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		         Representations can be external or internal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accent2"/>
                </a:solidFill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</a:rPr>
              <a:t>Much of our brain is devoted to visual processing</a:t>
            </a:r>
            <a:endParaRPr 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/>
              <a:t>	</a:t>
            </a:r>
            <a:r>
              <a:rPr lang="en-US" sz="2000" b="1" dirty="0" smtClean="0">
                <a:solidFill>
                  <a:schemeClr val="accent2"/>
                </a:solidFill>
              </a:rPr>
              <a:t>External representations extend our thinking abilities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/>
              <a:t>	</a:t>
            </a:r>
            <a:r>
              <a:rPr lang="en-US" sz="1600" dirty="0" smtClean="0"/>
              <a:t>Our short term memories are quite limited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	Computer-assisted transformations enable deeper thought</a:t>
            </a:r>
            <a:r>
              <a:rPr lang="en-US" sz="1800" b="1" dirty="0" smtClean="0"/>
              <a:t>   </a:t>
            </a:r>
          </a:p>
          <a:p>
            <a:pPr eaLnBrk="1" hangingPunct="1">
              <a:lnSpc>
                <a:spcPct val="80000"/>
              </a:lnSpc>
            </a:pPr>
            <a:endParaRPr lang="en-US" sz="18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2"/>
                </a:solidFill>
              </a:rPr>
              <a:t>Learning:  non-reflexive transformation between representations</a:t>
            </a:r>
            <a:endParaRPr lang="en-US" sz="2000" dirty="0" smtClean="0">
              <a:solidFill>
                <a:srgbClr val="000066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	</a:t>
            </a:r>
            <a:r>
              <a:rPr lang="en-US" sz="1600" dirty="0" smtClean="0"/>
              <a:t>A =&gt; B       </a:t>
            </a:r>
            <a:r>
              <a:rPr lang="en-US" sz="1600" dirty="0" err="1" smtClean="0"/>
              <a:t>B</a:t>
            </a:r>
            <a:r>
              <a:rPr lang="en-US" sz="1600" dirty="0" smtClean="0"/>
              <a:t> =&gt; A*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	2D plot =&gt; 3D plot with emergent pattern  =&gt; 2D plot seems deficient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00066"/>
                </a:solidFill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</a:rPr>
              <a:t>Thought can involve several representation systems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	      Geometric representations can serve as a  bridge</a:t>
            </a:r>
            <a:r>
              <a:rPr lang="en-US" sz="1400" dirty="0" smtClean="0"/>
              <a:t> </a:t>
            </a:r>
            <a:r>
              <a:rPr lang="en-US" sz="2400" b="1" dirty="0" smtClean="0"/>
              <a:t>	</a:t>
            </a:r>
            <a:r>
              <a:rPr lang="en-US" sz="1600" b="1" dirty="0" smtClean="0">
                <a:solidFill>
                  <a:schemeClr val="tx2"/>
                </a:solidFill>
              </a:rPr>
              <a:t>    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683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4000">
                <a:latin typeface="Tahoma" pitchFamily="34" charset="0"/>
              </a:rPr>
              <a:t>Representation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220200" cy="60198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	Scientific communication almost always involves words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</a:t>
            </a:r>
            <a:r>
              <a:rPr lang="en-US" sz="2000" dirty="0" smtClean="0"/>
              <a:t>The ability to describe a plot in words is important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Many things compete for the reader’s attention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Word can guide attention and cause things to pop out.</a:t>
            </a:r>
            <a:endParaRPr 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	Transforming what we see helps us remember</a:t>
            </a:r>
            <a:r>
              <a:rPr lang="en-US" sz="2400" b="1" dirty="0" smtClean="0"/>
              <a:t>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</a:t>
            </a:r>
            <a:r>
              <a:rPr lang="en-US" sz="2000" dirty="0" smtClean="0"/>
              <a:t>Describing a graph in words helps us remember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chemeClr val="accent2"/>
                </a:solidFill>
              </a:rPr>
              <a:t>Combining diagrams and spoken words is powerful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	</a:t>
            </a:r>
            <a:r>
              <a:rPr lang="en-US" sz="2000" dirty="0" smtClean="0"/>
              <a:t>We have separate visual and auditory memory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Written words compete visually with the diagrams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(Hearing new words spoken is helpful)</a:t>
            </a:r>
            <a:r>
              <a:rPr lang="en-US" sz="2400" b="1" dirty="0" smtClean="0"/>
              <a:t>  </a:t>
            </a:r>
            <a:endParaRPr lang="en-US" sz="2800" b="1" dirty="0" smtClean="0">
              <a:solidFill>
                <a:schemeClr val="tx2"/>
              </a:solidFill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683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+mj-lt"/>
              </a:rPr>
              <a:t>Graphs and Words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/>
              <a:t>	</a:t>
            </a:r>
            <a:r>
              <a:rPr lang="en-US" sz="2400" b="1" dirty="0" smtClean="0">
                <a:solidFill>
                  <a:schemeClr val="accent2"/>
                </a:solidFill>
              </a:rPr>
              <a:t>Our retinal memory fades fast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/>
              <a:t>		</a:t>
            </a:r>
            <a:r>
              <a:rPr lang="en-US" sz="2000" dirty="0" smtClean="0"/>
              <a:t>We can only name a few things in a flashed image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When our eyes jump we are mostly blind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	 </a:t>
            </a:r>
            <a:r>
              <a:rPr lang="en-US" sz="2400" b="1" dirty="0" smtClean="0">
                <a:solidFill>
                  <a:schemeClr val="accent2"/>
                </a:solidFill>
              </a:rPr>
              <a:t>Animation wipes out the previous image, we note change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	      	</a:t>
            </a:r>
            <a:r>
              <a:rPr lang="en-US" sz="2000" dirty="0" smtClean="0"/>
              <a:t>Conversion to words and word </a:t>
            </a:r>
            <a:r>
              <a:rPr lang="en-US" sz="2000" dirty="0" smtClean="0"/>
              <a:t>memory</a:t>
            </a:r>
            <a:r>
              <a:rPr lang="en-US" sz="2000" dirty="0" smtClean="0"/>
              <a:t> </a:t>
            </a:r>
            <a:r>
              <a:rPr lang="en-US" sz="2000" dirty="0" smtClean="0"/>
              <a:t>is problematic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Music can link emotion to the animation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		</a:t>
            </a:r>
            <a:r>
              <a:rPr lang="en-US" sz="2000" dirty="0" smtClean="0"/>
              <a:t>The flyover with </a:t>
            </a:r>
            <a:r>
              <a:rPr lang="en-US" sz="2000" dirty="0" smtClean="0">
                <a:solidFill>
                  <a:srgbClr val="FF0000"/>
                </a:solidFill>
              </a:rPr>
              <a:t>exciting music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/>
              <a:t>    			</a:t>
            </a:r>
            <a:r>
              <a:rPr lang="en-US" sz="2000" dirty="0" smtClean="0"/>
              <a:t>Mountains, valleys, green trees,  blue bay</a:t>
            </a:r>
            <a:r>
              <a:rPr lang="en-US" sz="1800" dirty="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			No time to think, few words to say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     	Verbal priming and anchoring can help with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            noticing and retention</a:t>
            </a:r>
            <a:r>
              <a:rPr lang="en-US" sz="2000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/>
              <a:t>	</a:t>
            </a:r>
            <a:r>
              <a:rPr lang="en-US" sz="2400" b="1" dirty="0" smtClean="0">
                <a:solidFill>
                  <a:schemeClr val="accent2"/>
                </a:solidFill>
              </a:rPr>
              <a:t>Rocking or slow rotation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		</a:t>
            </a:r>
            <a:r>
              <a:rPr lang="en-US" sz="2000" dirty="0" smtClean="0"/>
              <a:t>Provides 3-D appearance, gives time for words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683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+mj-lt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	</a:t>
            </a:r>
            <a:r>
              <a:rPr lang="en-US" sz="2000" b="1" smtClean="0">
                <a:solidFill>
                  <a:schemeClr val="accent2"/>
                </a:solidFill>
              </a:rPr>
              <a:t>Performance on a new task often has a heavy cognitive component and is slow</a:t>
            </a:r>
            <a:r>
              <a:rPr lang="en-US" sz="2000" b="1" smtClean="0"/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Practice increases performance accuracy and speed, and the cognitive component can drop out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/>
              <a:t>	    </a:t>
            </a:r>
            <a:r>
              <a:rPr lang="en-US" sz="2000" smtClean="0"/>
              <a:t>Key punch operators could chat while entering numbers</a:t>
            </a:r>
            <a:r>
              <a:rPr lang="en-US" sz="2000" b="1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Practices yield continuing but diminishing returns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0" y="0"/>
            <a:ext cx="9140825" cy="8683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+mj-lt"/>
              </a:rPr>
              <a:t>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4770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Many devoted to updating slots in our world models</a:t>
            </a:r>
            <a:endParaRPr lang="en-US" sz="2000" b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/>
              <a:t>	</a:t>
            </a:r>
            <a:r>
              <a:rPr lang="en-US" sz="1800" dirty="0" smtClean="0"/>
              <a:t>The current price of gasoline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The results of the football playoff games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accent2"/>
                </a:solidFill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</a:rPr>
              <a:t>Many devoted to manipulation, obfuscation and deception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	   	</a:t>
            </a:r>
            <a:r>
              <a:rPr lang="en-US" sz="1800" dirty="0" smtClean="0"/>
              <a:t>Commercials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	The manufacturer’s suggested retail price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	Political estimates of costs and future tax revenues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       	Hiding the flow of money 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Many graphics based on convenience and ritual</a:t>
            </a:r>
            <a:r>
              <a:rPr lang="en-US" sz="2000" b="1" dirty="0" smtClean="0"/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	       	</a:t>
            </a:r>
            <a:r>
              <a:rPr lang="en-US" sz="1800" dirty="0" smtClean="0"/>
              <a:t>Good or bad, spreadsheet graphics are convenient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	      Why improve if it doesn’t increase sales?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               Other people use them so they are readily accepted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       	Form can be more important than content and understanding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Entertainment is important</a:t>
            </a:r>
            <a:endParaRPr 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	       	</a:t>
            </a:r>
            <a:r>
              <a:rPr lang="en-US" sz="1800" dirty="0" smtClean="0"/>
              <a:t>How many top notch scientists, data analysts, and intelligence analysts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	can be hired for the salary of star baseball player</a:t>
            </a:r>
            <a:r>
              <a:rPr lang="en-US" sz="1600" dirty="0" smtClean="0"/>
              <a:t>? </a:t>
            </a:r>
            <a:r>
              <a:rPr lang="en-US" sz="1600" b="1" dirty="0" smtClean="0"/>
              <a:t>	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6096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3600" dirty="0"/>
              <a:t>Observations on Communications</a:t>
            </a: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0" y="90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accent2"/>
                </a:solidFill>
              </a:rPr>
              <a:t>Historical designs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1600" smtClean="0"/>
              <a:t>Old innovations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1600" smtClean="0"/>
              <a:t>Institutional practice, following what has been done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endParaRPr lang="en-US" sz="1700" smtClean="0"/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accent2"/>
                </a:solidFill>
              </a:rPr>
              <a:t>Software 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1600" smtClean="0"/>
              <a:t>Programming for old designs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1600" smtClean="0"/>
              <a:t>Implementing what was easy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1600" smtClean="0"/>
              <a:t>1970’s business graphics have had a strong influence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endParaRPr lang="en-US" sz="2000" b="1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accent2"/>
                </a:solidFill>
              </a:rPr>
              <a:t>Human perception and cognition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1600" smtClean="0"/>
              <a:t>Old knowledge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endParaRPr lang="en-US" sz="1600" smtClean="0"/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accent2"/>
                </a:solidFill>
              </a:rPr>
              <a:t>Conventions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1600" smtClean="0"/>
              <a:t>Cultural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1600" smtClean="0"/>
              <a:t>Individual disciplines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1600" smtClean="0"/>
              <a:t>Software: designs and defaults 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1600" smtClean="0"/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Previous technology limitations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tx2"/>
                </a:solidFill>
              </a:rPr>
              <a:t>     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683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+mj-lt"/>
              </a:rPr>
              <a:t>Sources of Common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accent2"/>
                </a:solidFill>
              </a:rPr>
              <a:t>Technology advances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/>
              <a:t>Data availability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/>
              <a:t>Modeling and analytic capabilities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/>
              <a:t>Rendering capabilities: monitors, projectors, printers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/>
              <a:t>Software development sophistication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endParaRPr lang="en-US" sz="2000" smtClean="0"/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accent2"/>
                </a:solidFill>
              </a:rPr>
              <a:t>Marketing forces and societal needs and market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endParaRPr lang="en-US" sz="20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accent2"/>
                </a:solidFill>
              </a:rPr>
              <a:t>Cultural sharing and competition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/>
              <a:t>International exchange 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/>
              <a:t>Cross disciplinary exchange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Tx/>
              <a:buNone/>
            </a:pPr>
            <a:endParaRPr lang="en-US" sz="20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accent2"/>
                </a:solidFill>
              </a:rPr>
              <a:t>Expert opinion </a:t>
            </a:r>
            <a:endParaRPr lang="en-US" sz="2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Tx/>
              <a:buNone/>
            </a:pPr>
            <a:endParaRPr lang="en-US" sz="20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accent2"/>
                </a:solidFill>
              </a:rPr>
              <a:t>Research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/>
              <a:t>Human perception and cognition 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/>
              <a:t>Usability assessment </a:t>
            </a:r>
            <a:endParaRPr lang="en-US" sz="2000" b="1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tx2"/>
                </a:solidFill>
              </a:rPr>
              <a:t>      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2000" b="1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endParaRPr lang="en-US" sz="1800" smtClean="0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683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+mj-lt"/>
              </a:rPr>
              <a:t>Sources of Evolution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accent2"/>
                </a:solidFill>
              </a:rPr>
              <a:t>Graphics designers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/>
              <a:t>Quantitative, Artistic, commercial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endParaRPr lang="en-US" sz="2000" smtClean="0"/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accent2"/>
                </a:solidFill>
              </a:rPr>
              <a:t>Publishers and web designers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/>
              <a:t>Newspapers, Journals, Books, Federal agencies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endParaRPr lang="en-US" sz="2000" smtClean="0"/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accent2"/>
                </a:solidFill>
              </a:rPr>
              <a:t>Software developers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/>
              <a:t>Adobe, Macromedia, Excel, SAS, ESRI, SPSS, … 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endParaRPr lang="en-US" sz="2000" smtClean="0"/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accent2"/>
                </a:solidFill>
              </a:rPr>
              <a:t>Research communities – all are important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>
                <a:solidFill>
                  <a:srgbClr val="FF0000"/>
                </a:solidFill>
              </a:rPr>
              <a:t>Human perception and cognition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rgbClr val="FF0000"/>
                </a:solidFill>
              </a:rPr>
              <a:t>Statistical graphics -  class biased in this direction 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/>
              <a:t>Geography, cartography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/>
              <a:t>Scientific visualization</a:t>
            </a:r>
          </a:p>
          <a:p>
            <a:pPr lvl="2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/>
              <a:t>Medical, satellite imagery, computational fluid dynamics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/>
              <a:t>Information visualization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/>
              <a:t>Usability and human computer interface 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/>
              <a:t>Computer vision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smtClean="0"/>
              <a:t>Computer graphics and games</a:t>
            </a:r>
          </a:p>
        </p:txBody>
      </p:sp>
      <p:sp>
        <p:nvSpPr>
          <p:cNvPr id="34821" name="Text Box 16"/>
          <p:cNvSpPr txBox="1">
            <a:spLocks noChangeArrowheads="1"/>
          </p:cNvSpPr>
          <p:nvPr/>
        </p:nvSpPr>
        <p:spPr bwMode="auto">
          <a:xfrm>
            <a:off x="3175" y="0"/>
            <a:ext cx="9140825" cy="8683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+mj-lt"/>
              </a:rPr>
              <a:t>Domains of Expertise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3600" b="1" smtClean="0">
                <a:solidFill>
                  <a:schemeClr val="tx2"/>
                </a:solidFill>
              </a:rPr>
              <a:t>	</a:t>
            </a:r>
            <a:r>
              <a:rPr lang="en-US" sz="2000" b="1" smtClean="0">
                <a:solidFill>
                  <a:schemeClr val="tx2"/>
                </a:solidFill>
              </a:rPr>
              <a:t>The </a:t>
            </a:r>
            <a:r>
              <a:rPr lang="en-US" sz="2000" b="1" smtClean="0">
                <a:solidFill>
                  <a:srgbClr val="FF0000"/>
                </a:solidFill>
              </a:rPr>
              <a:t>Big</a:t>
            </a:r>
            <a:r>
              <a:rPr lang="en-US" sz="2000" b="1" smtClean="0">
                <a:solidFill>
                  <a:schemeClr val="tx2"/>
                </a:solidFill>
              </a:rPr>
              <a:t> picture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2000" b="1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tx2"/>
                </a:solidFill>
              </a:rPr>
              <a:t>	Expertise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2000" b="1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tx2"/>
                </a:solidFill>
              </a:rPr>
              <a:t>	Guidelines and more examples	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2000" b="1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tx2"/>
                </a:solidFill>
              </a:rPr>
              <a:t>	Audiences and media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2000" b="1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tx2"/>
                </a:solidFill>
              </a:rPr>
              <a:t>	References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683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b="1" dirty="0" smtClean="0">
                <a:solidFill>
                  <a:schemeClr val="accent2"/>
                </a:solidFill>
              </a:rPr>
              <a:t>Statistics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W. S. (Bill) Cleveland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Leland Wilkinson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b="1" dirty="0" smtClean="0">
                <a:solidFill>
                  <a:schemeClr val="accent2"/>
                </a:solidFill>
              </a:rPr>
              <a:t>General Design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Edward Tufte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b="1" dirty="0" smtClean="0">
                <a:solidFill>
                  <a:schemeClr val="accent2"/>
                </a:solidFill>
              </a:rPr>
              <a:t>Cognitive Science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      Colin Ware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b="1" dirty="0" smtClean="0">
                <a:solidFill>
                  <a:schemeClr val="accent2"/>
                </a:solidFill>
              </a:rPr>
              <a:t>      </a:t>
            </a:r>
            <a:r>
              <a:rPr lang="en-US" sz="2000" dirty="0" smtClean="0"/>
              <a:t>Steven </a:t>
            </a:r>
            <a:r>
              <a:rPr lang="en-US" sz="2000" dirty="0" err="1" smtClean="0"/>
              <a:t>Kosslyn</a:t>
            </a:r>
            <a:endParaRPr lang="en-US" sz="2000" dirty="0" smtClean="0"/>
          </a:p>
          <a:p>
            <a:pPr marL="342900" lvl="1" indent="-3429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      Steven Palmer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0" y="0"/>
            <a:ext cx="9140825" cy="8810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Experts With Broad Perspective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3600" b="1" smtClean="0">
                <a:solidFill>
                  <a:schemeClr val="tx2"/>
                </a:solidFill>
              </a:rPr>
              <a:t>    </a:t>
            </a:r>
            <a:r>
              <a:rPr lang="en-US" sz="2000" b="1" smtClean="0">
                <a:solidFill>
                  <a:schemeClr val="tx2"/>
                </a:solidFill>
              </a:rPr>
              <a:t>1. Steven’s Power Law:  </a:t>
            </a:r>
            <a:r>
              <a:rPr lang="en-US" sz="2000" b="1" smtClean="0"/>
              <a:t>p(x) = ax</a:t>
            </a:r>
            <a:r>
              <a:rPr lang="en-US" sz="2000" b="1" baseline="30000" smtClean="0"/>
              <a:t>b</a:t>
            </a:r>
            <a:r>
              <a:rPr lang="en-US" sz="2000" smtClean="0"/>
              <a:t> </a:t>
            </a:r>
            <a:endParaRPr lang="en-US" sz="2000" b="1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sz="2000" smtClean="0"/>
              <a:t>            p is the perceived scale,  x is the magnitude of the attribute</a:t>
            </a:r>
          </a:p>
          <a:p>
            <a:pPr>
              <a:buFontTx/>
              <a:buNone/>
            </a:pPr>
            <a:r>
              <a:rPr lang="en-US" sz="2000" smtClean="0"/>
              <a:t>            a is the multiplicative constant,  b is the power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       Experimental results for b</a:t>
            </a:r>
          </a:p>
          <a:p>
            <a:pPr>
              <a:buFontTx/>
              <a:buNone/>
            </a:pPr>
            <a:r>
              <a:rPr lang="en-US" sz="2000" smtClean="0"/>
              <a:t>                                         b	     Heuristic 	</a:t>
            </a:r>
          </a:p>
          <a:p>
            <a:pPr>
              <a:buFontTx/>
              <a:buNone/>
            </a:pPr>
            <a:r>
              <a:rPr lang="en-US" sz="2000" smtClean="0"/>
              <a:t>                Length         .9 to 1.1           1 </a:t>
            </a:r>
            <a:r>
              <a:rPr lang="en-US" sz="2000" baseline="30000" smtClean="0"/>
              <a:t>-.5</a:t>
            </a: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                Area:	          .6 to .9 	        2 </a:t>
            </a:r>
            <a:r>
              <a:rPr lang="en-US" sz="2000" baseline="30000" smtClean="0"/>
              <a:t>.-5</a:t>
            </a: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                Volume        .5 to .8,            3 </a:t>
            </a:r>
            <a:r>
              <a:rPr lang="en-US" sz="2000" baseline="30000" smtClean="0"/>
              <a:t>.-5</a:t>
            </a:r>
            <a:r>
              <a:rPr lang="en-US" sz="2000" smtClean="0"/>
              <a:t>				</a:t>
            </a:r>
          </a:p>
          <a:p>
            <a:pPr>
              <a:buFontTx/>
              <a:buNone/>
            </a:pPr>
            <a:r>
              <a:rPr lang="en-US" sz="2000" smtClean="0"/>
              <a:t>                Elec. Shock    &gt;  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        Area example:    x</a:t>
            </a:r>
            <a:r>
              <a:rPr lang="en-US" sz="2000" baseline="-25000" smtClean="0"/>
              <a:t>1 </a:t>
            </a:r>
            <a:r>
              <a:rPr lang="en-US" sz="2000" smtClean="0"/>
              <a:t>= 4, x</a:t>
            </a:r>
            <a:r>
              <a:rPr lang="en-US" sz="2000" baseline="-25000" smtClean="0"/>
              <a:t>2 </a:t>
            </a:r>
            <a:r>
              <a:rPr lang="en-US" sz="2000" smtClean="0"/>
              <a:t>= 1,  assume b = 2 </a:t>
            </a:r>
            <a:r>
              <a:rPr lang="en-US" sz="2000" baseline="30000" smtClean="0"/>
              <a:t>-.5</a:t>
            </a:r>
            <a:r>
              <a:rPr lang="en-US" sz="2000" smtClean="0"/>
              <a:t> = .71</a:t>
            </a:r>
          </a:p>
          <a:p>
            <a:pPr>
              <a:buFontTx/>
              <a:buNone/>
            </a:pPr>
            <a:r>
              <a:rPr lang="en-US" sz="2000" smtClean="0"/>
              <a:t>       	                   p(x</a:t>
            </a:r>
            <a:r>
              <a:rPr lang="en-US" sz="2000" baseline="-25000" smtClean="0"/>
              <a:t>1</a:t>
            </a:r>
            <a:r>
              <a:rPr lang="en-US" sz="2000" smtClean="0"/>
              <a:t>) / p(x</a:t>
            </a:r>
            <a:r>
              <a:rPr lang="en-US" sz="2000" baseline="-25000" smtClean="0"/>
              <a:t>2</a:t>
            </a:r>
            <a:r>
              <a:rPr lang="en-US" sz="2000" smtClean="0"/>
              <a:t>) = (4/1)</a:t>
            </a:r>
            <a:r>
              <a:rPr lang="en-US" sz="2000" baseline="30000" smtClean="0"/>
              <a:t>.71 </a:t>
            </a:r>
            <a:r>
              <a:rPr lang="en-US" sz="2000" smtClean="0"/>
              <a:t>=  2.7  </a:t>
            </a:r>
          </a:p>
          <a:p>
            <a:pPr>
              <a:buFontTx/>
              <a:buNone/>
            </a:pPr>
            <a:r>
              <a:rPr lang="en-US" sz="2000" smtClean="0"/>
              <a:t>                              The larger area appears 2.7 times, not 4 times larger.</a:t>
            </a:r>
          </a:p>
          <a:p>
            <a:pPr>
              <a:buFontTx/>
              <a:buNone/>
            </a:pPr>
            <a:r>
              <a:rPr lang="en-US" sz="2000" smtClean="0"/>
              <a:t>                              We under judge the larger areas.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683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Three Psychophysics Laws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1800" b="1" smtClean="0">
                <a:solidFill>
                  <a:schemeClr val="tx2"/>
                </a:solidFill>
              </a:rPr>
              <a:t>    </a:t>
            </a:r>
            <a:r>
              <a:rPr lang="en-US" sz="1800" b="1" smtClean="0">
                <a:solidFill>
                  <a:schemeClr val="accent2"/>
                </a:solidFill>
              </a:rPr>
              <a:t>2. Weber’s Law</a:t>
            </a:r>
            <a:r>
              <a:rPr lang="en-US" sz="1800" smtClean="0">
                <a:solidFill>
                  <a:schemeClr val="accent2"/>
                </a:solidFill>
              </a:rPr>
              <a:t> </a:t>
            </a:r>
          </a:p>
          <a:p>
            <a:pPr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     </a:t>
            </a:r>
            <a:r>
              <a:rPr lang="en-US" sz="1800" smtClean="0"/>
              <a:t>Let x be the magnitude of a physical attribute of an object. </a:t>
            </a:r>
          </a:p>
          <a:p>
            <a:pPr>
              <a:buFontTx/>
              <a:buNone/>
            </a:pPr>
            <a:r>
              <a:rPr lang="en-US" sz="1800" smtClean="0"/>
              <a:t>     Let x + w</a:t>
            </a:r>
            <a:r>
              <a:rPr lang="en-US" sz="1800" baseline="-25000" smtClean="0"/>
              <a:t>p</a:t>
            </a:r>
            <a:r>
              <a:rPr lang="en-US" sz="1800" smtClean="0"/>
              <a:t>(x) be the magnitude of a second object.</a:t>
            </a:r>
          </a:p>
          <a:p>
            <a:pPr>
              <a:buFontTx/>
              <a:buNone/>
            </a:pPr>
            <a:r>
              <a:rPr lang="en-US" sz="1800" smtClean="0"/>
              <a:t>           The subscript p  the probability that a person perceives the</a:t>
            </a:r>
          </a:p>
          <a:p>
            <a:pPr>
              <a:buFontTx/>
              <a:buNone/>
            </a:pPr>
            <a:r>
              <a:rPr lang="en-US" sz="1800" smtClean="0"/>
              <a:t>           second object to have the larger magnitude.</a:t>
            </a:r>
          </a:p>
          <a:p>
            <a:pPr>
              <a:buFontTx/>
              <a:buNone/>
            </a:pPr>
            <a:r>
              <a:rPr lang="en-US" sz="1800" smtClean="0"/>
              <a:t> </a:t>
            </a:r>
          </a:p>
          <a:p>
            <a:pPr>
              <a:buFontTx/>
              <a:buNone/>
            </a:pPr>
            <a:r>
              <a:rPr lang="en-US" sz="1800" smtClean="0"/>
              <a:t>     Weber's Law is w</a:t>
            </a:r>
            <a:r>
              <a:rPr lang="en-US" sz="1800" baseline="-25000" smtClean="0"/>
              <a:t>p </a:t>
            </a:r>
            <a:r>
              <a:rPr lang="en-US" sz="1800" smtClean="0"/>
              <a:t>(x) = k</a:t>
            </a:r>
            <a:r>
              <a:rPr lang="en-US" sz="1800" baseline="-25000" smtClean="0"/>
              <a:t>p</a:t>
            </a:r>
            <a:r>
              <a:rPr lang="en-US" sz="1800" smtClean="0"/>
              <a:t> x </a:t>
            </a:r>
          </a:p>
          <a:p>
            <a:pPr>
              <a:buFontTx/>
              <a:buNone/>
            </a:pPr>
            <a:r>
              <a:rPr lang="en-US" sz="1800" smtClean="0"/>
              <a:t>                 Fixing k,  the fractional stimulus increment, fixes p </a:t>
            </a:r>
          </a:p>
          <a:p>
            <a:pPr>
              <a:buFontTx/>
              <a:buNone/>
            </a:pPr>
            <a:r>
              <a:rPr lang="en-US" sz="1800" smtClean="0"/>
              <a:t>                 while x can change over a wide range of stimulus magnitudes    </a:t>
            </a:r>
          </a:p>
          <a:p>
            <a:pPr>
              <a:buFontTx/>
              <a:buNone/>
            </a:pPr>
            <a:r>
              <a:rPr lang="en-US" sz="1800" smtClean="0"/>
              <a:t>      </a:t>
            </a:r>
          </a:p>
          <a:p>
            <a:pPr>
              <a:buFontTx/>
              <a:buNone/>
            </a:pPr>
            <a:r>
              <a:rPr lang="en-US" sz="1800" smtClean="0"/>
              <a:t>      p is constant when comparing 1 to 1.01 or 100 to 101 centimeters</a:t>
            </a:r>
          </a:p>
          <a:p>
            <a:pPr>
              <a:buFontTx/>
              <a:buNone/>
            </a:pPr>
            <a:r>
              <a:rPr lang="en-US" sz="1800" smtClean="0"/>
              <a:t>      The later difference is 100 times larger.   </a:t>
            </a:r>
          </a:p>
          <a:p>
            <a:pPr>
              <a:buFontTx/>
              <a:buNone/>
            </a:pPr>
            <a:r>
              <a:rPr lang="en-US" sz="1800" smtClean="0"/>
              <a:t>  </a:t>
            </a:r>
          </a:p>
          <a:p>
            <a:pPr>
              <a:buFontTx/>
              <a:buNone/>
            </a:pPr>
            <a:r>
              <a:rPr lang="en-US" sz="1800" smtClean="0"/>
              <a:t>      Tick marks on a ruler help use measure more accurately  </a:t>
            </a:r>
          </a:p>
          <a:p>
            <a:pPr>
              <a:buFontTx/>
              <a:buNone/>
            </a:pPr>
            <a:r>
              <a:rPr lang="en-US" sz="1800" smtClean="0"/>
              <a:t>       Grid lines help assess values, positions of minima etc.</a:t>
            </a:r>
          </a:p>
          <a:p>
            <a:pPr>
              <a:buFontTx/>
              <a:buNone/>
            </a:pPr>
            <a:r>
              <a:rPr lang="en-US" sz="1800" smtClean="0"/>
              <a:t>       Fixed length framing of bars helps us compare lengths  </a:t>
            </a:r>
          </a:p>
          <a:p>
            <a:pPr>
              <a:buFontTx/>
              <a:buNone/>
            </a:pPr>
            <a:endParaRPr lang="en-US" sz="1800" smtClean="0"/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1800" b="1" smtClean="0">
              <a:solidFill>
                <a:schemeClr val="accent2"/>
              </a:solidFill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683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Three Psychophysics Laws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0"/>
            <a:ext cx="8701088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marL="342900" indent="-342900" algn="ctr" eaLnBrk="1" hangingPunct="1">
              <a:lnSpc>
                <a:spcPct val="80000"/>
              </a:lnSpc>
              <a:spcBef>
                <a:spcPts val="2400"/>
              </a:spcBef>
              <a:defRPr/>
            </a:pPr>
            <a:endParaRPr lang="en-US" sz="3200" b="1" dirty="0"/>
          </a:p>
          <a:p>
            <a:pPr marL="91440" indent="-91440" algn="ctr" eaLnBrk="1" hangingPunct="1">
              <a:lnSpc>
                <a:spcPct val="80000"/>
              </a:lnSpc>
              <a:spcBef>
                <a:spcPts val="2400"/>
              </a:spcBef>
              <a:defRPr/>
            </a:pPr>
            <a:r>
              <a:rPr lang="en-US" sz="3200" b="1" dirty="0"/>
              <a:t>Weber's Law</a:t>
            </a: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2"/>
                </a:solidFill>
              </a:rPr>
              <a:t>    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2"/>
                </a:solidFill>
              </a:rPr>
              <a:t>     </a:t>
            </a:r>
            <a:r>
              <a:rPr lang="en-US" b="1" dirty="0">
                <a:solidFill>
                  <a:schemeClr val="accent2"/>
                </a:solidFill>
                <a:latin typeface="Tahoma" pitchFamily="34" charset="0"/>
              </a:rPr>
              <a:t>Just noticeable differences and probability of detection</a:t>
            </a:r>
          </a:p>
          <a:p>
            <a:pPr marL="1257300" lvl="2" indent="-342900">
              <a:defRPr/>
            </a:pPr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	Are related to the ratios of stimuli magnitudes</a:t>
            </a:r>
          </a:p>
          <a:p>
            <a:pPr marL="1257300" lvl="2" indent="-342900">
              <a:defRPr/>
            </a:pPr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	Difference detection is more likely when ratios are further from 1</a:t>
            </a:r>
          </a:p>
          <a:p>
            <a:pPr marL="1257300" lvl="2" indent="-342900">
              <a:defRPr/>
            </a:pPr>
            <a:endParaRPr lang="en-US" dirty="0">
              <a:solidFill>
                <a:schemeClr val="tx2"/>
              </a:solidFill>
              <a:latin typeface="Tahoma" pitchFamily="34" charset="0"/>
            </a:endParaRPr>
          </a:p>
          <a:p>
            <a:pPr marL="1257300" lvl="2" indent="-342900">
              <a:defRPr/>
            </a:pPr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     </a:t>
            </a:r>
            <a:r>
              <a:rPr lang="en-US" b="1" dirty="0">
                <a:solidFill>
                  <a:schemeClr val="accent2"/>
                </a:solidFill>
                <a:latin typeface="Tahoma" pitchFamily="34" charset="0"/>
              </a:rPr>
              <a:t>The line lengths on the left have ratio of 1.02</a:t>
            </a:r>
          </a:p>
          <a:p>
            <a:pPr marL="1257300" lvl="2" indent="-342900">
              <a:defRPr/>
            </a:pPr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	Magnifying the panel won’t help in detecting the difference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</a:rPr>
              <a:t>   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2400" dirty="0">
              <a:solidFill>
                <a:schemeClr val="tx2"/>
              </a:solidFill>
              <a:latin typeface="Tahoma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0" y="0"/>
            <a:ext cx="9140825" cy="12192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marL="342900" indent="-457200" algn="ctr" eaLnBrk="1" hangingPunct="1"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sz="3200" b="1" dirty="0"/>
              <a:t>Weber's Law and</a:t>
            </a:r>
          </a:p>
          <a:p>
            <a:pPr marL="342900" indent="-457200" algn="ctr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3200" b="1" dirty="0"/>
              <a:t>Pattern Perception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3200" dirty="0">
              <a:solidFill>
                <a:schemeClr val="tx2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</a:rPr>
              <a:t>    Grid lines helps us compare and assess patterns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2400" dirty="0">
              <a:solidFill>
                <a:schemeClr val="tx2"/>
              </a:solidFill>
              <a:latin typeface="Tahoma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</a:rPr>
              <a:t>    Consider comparing the x and y location of x and y minima   without and with background grid lines</a:t>
            </a:r>
          </a:p>
        </p:txBody>
      </p:sp>
      <p:pic>
        <p:nvPicPr>
          <p:cNvPr id="40964" name="Picture 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304800" y="3352800"/>
            <a:ext cx="9634538" cy="3254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    3.  Adaptation and response to change </a:t>
            </a:r>
            <a:r>
              <a:rPr lang="en-US" sz="1800" smtClean="0"/>
              <a:t> </a:t>
            </a:r>
            <a:endParaRPr lang="en-US" sz="1800" b="1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1800" b="1" smtClean="0">
                <a:solidFill>
                  <a:schemeClr val="tx2"/>
                </a:solidFill>
              </a:rPr>
              <a:t> 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1800" b="1" smtClean="0">
                <a:solidFill>
                  <a:schemeClr val="tx2"/>
                </a:solidFill>
              </a:rPr>
              <a:t>     </a:t>
            </a:r>
            <a:r>
              <a:rPr lang="en-US" sz="1800" b="1" smtClean="0"/>
              <a:t>Eye-locked images</a:t>
            </a:r>
            <a:endParaRPr lang="en-US" sz="1800" smtClean="0"/>
          </a:p>
          <a:p>
            <a:pPr>
              <a:buFontTx/>
              <a:buNone/>
            </a:pPr>
            <a:r>
              <a:rPr lang="en-US" sz="1800" smtClean="0"/>
              <a:t>     The eyes tremor with a movement of about 1 cone.  The response to an eye-tremor locked image rapidly diminishes.  The whole image goes gray.</a:t>
            </a:r>
          </a:p>
          <a:p>
            <a:pPr>
              <a:buFontTx/>
              <a:buNone/>
            </a:pPr>
            <a:r>
              <a:rPr lang="en-US" sz="1800" smtClean="0"/>
              <a:t> </a:t>
            </a:r>
          </a:p>
          <a:p>
            <a:pPr>
              <a:buFontTx/>
              <a:buNone/>
            </a:pPr>
            <a:r>
              <a:rPr lang="en-US" sz="1800" b="1" smtClean="0"/>
              <a:t>     Afterimages</a:t>
            </a:r>
            <a:endParaRPr lang="en-US" sz="1800" smtClean="0"/>
          </a:p>
          <a:p>
            <a:pPr>
              <a:buFontTx/>
              <a:buNone/>
            </a:pPr>
            <a:r>
              <a:rPr lang="en-US" sz="1800" smtClean="0"/>
              <a:t>     The cone response diminishes to any continuously present color.   After adapting to red saturated image, a white image will briefly appear to have the complementary color.  </a:t>
            </a:r>
          </a:p>
          <a:p>
            <a:pPr>
              <a:buFontTx/>
              <a:buNone/>
            </a:pPr>
            <a:endParaRPr lang="en-US" sz="1800" smtClean="0"/>
          </a:p>
          <a:p>
            <a:pPr>
              <a:buFontTx/>
              <a:buNone/>
            </a:pPr>
            <a:r>
              <a:rPr lang="en-US" sz="1800" b="1" smtClean="0"/>
              <a:t>     Temperature</a:t>
            </a:r>
            <a:endParaRPr lang="en-US" sz="1800" smtClean="0"/>
          </a:p>
          <a:p>
            <a:pPr>
              <a:buFontTx/>
              <a:buNone/>
            </a:pPr>
            <a:r>
              <a:rPr lang="en-US" sz="1800" smtClean="0"/>
              <a:t>      When one gets in a shower it may seem hot, but after a while people often turn the temperature up.   Humans have pain threshold.  I have heard that one can boil a frog alive by gradually increasing the temperature. </a:t>
            </a:r>
            <a:endParaRPr lang="en-US" sz="2000" b="1" smtClean="0">
              <a:solidFill>
                <a:schemeClr val="tx2"/>
              </a:solidFill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683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Three Psychophysics Laws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  <a:solidFill>
            <a:srgbClr val="F2F2F2"/>
          </a:solidFill>
        </p:spPr>
        <p:txBody>
          <a:bodyPr lIns="457200" tIns="228600" bIns="0"/>
          <a:lstStyle/>
          <a:p>
            <a:pPr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The retinae</a:t>
            </a:r>
            <a:endParaRPr lang="en-US" sz="180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1800" smtClean="0"/>
              <a:t>     Cone rich central area containing the fovea</a:t>
            </a:r>
          </a:p>
          <a:p>
            <a:pPr>
              <a:buFontTx/>
              <a:buNone/>
            </a:pPr>
            <a:r>
              <a:rPr lang="en-US" sz="1800" smtClean="0"/>
              <a:t>             1 degree of arc,  6  million cones, high acuity color vision</a:t>
            </a:r>
          </a:p>
          <a:p>
            <a:pPr>
              <a:buFontTx/>
              <a:buNone/>
            </a:pPr>
            <a:r>
              <a:rPr lang="en-US" sz="1800" smtClean="0"/>
              <a:t>     Non-central area</a:t>
            </a:r>
          </a:p>
          <a:p>
            <a:pPr>
              <a:buFontTx/>
              <a:buNone/>
            </a:pPr>
            <a:r>
              <a:rPr lang="en-US" sz="1800" smtClean="0"/>
              <a:t>            120 million rods, Low intensity light,  achromatic vision </a:t>
            </a:r>
          </a:p>
          <a:p>
            <a:pPr>
              <a:buFontTx/>
              <a:buNone/>
            </a:pPr>
            <a:r>
              <a:rPr lang="en-US" sz="1800" smtClean="0"/>
              <a:t>     Blind spot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endParaRPr lang="en-US" sz="2000" b="1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</a:rPr>
              <a:t>Lens-cornea power:  </a:t>
            </a:r>
            <a:r>
              <a:rPr lang="en-US" sz="1600" smtClean="0"/>
              <a:t>59 diopters  </a:t>
            </a:r>
          </a:p>
          <a:p>
            <a:pPr>
              <a:buFontTx/>
              <a:buNone/>
            </a:pPr>
            <a:r>
              <a:rPr lang="en-US" sz="1600" smtClean="0"/>
              <a:t>         cornea = 49 diopters + ciliary muscle controlled thickness = 15 diopters</a:t>
            </a:r>
          </a:p>
          <a:p>
            <a:pPr>
              <a:buFontTx/>
              <a:buNone/>
            </a:pPr>
            <a:r>
              <a:rPr lang="en-US" sz="1600" smtClean="0"/>
              <a:t>         simple lens power = 1/object_distant + 1/focal_distance.  </a:t>
            </a:r>
          </a:p>
          <a:p>
            <a:pPr>
              <a:buFontTx/>
              <a:buNone/>
            </a:pPr>
            <a:r>
              <a:rPr lang="en-US" sz="1600" smtClean="0"/>
              <a:t>         Diopters units = 1/meter</a:t>
            </a:r>
          </a:p>
          <a:p>
            <a:pPr>
              <a:buFontTx/>
              <a:buNone/>
            </a:pPr>
            <a:r>
              <a:rPr lang="en-US" sz="1600" b="1" smtClean="0"/>
              <a:t> </a:t>
            </a:r>
            <a:endParaRPr lang="en-US" sz="1600" smtClean="0"/>
          </a:p>
          <a:p>
            <a:pPr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</a:rPr>
              <a:t>Movement</a:t>
            </a:r>
            <a:r>
              <a:rPr lang="en-US" sz="1600" smtClean="0">
                <a:solidFill>
                  <a:schemeClr val="accent2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sz="1600" smtClean="0"/>
              <a:t>      Tremor, saccades,  pursuit,  convergence,  accommodation</a:t>
            </a:r>
          </a:p>
          <a:p>
            <a:pPr>
              <a:buFontTx/>
              <a:buNone/>
            </a:pPr>
            <a:endParaRPr lang="en-US" sz="1600" b="1" smtClean="0">
              <a:solidFill>
                <a:schemeClr val="accent2"/>
              </a:solidFill>
            </a:endParaRPr>
          </a:p>
          <a:p>
            <a:pPr eaLnBrk="1" hangingPunct="1">
              <a:buClr>
                <a:schemeClr val="tx1"/>
              </a:buClr>
              <a:buFontTx/>
              <a:buNone/>
            </a:pPr>
            <a:endParaRPr lang="en-US" sz="2000" b="1" smtClean="0">
              <a:solidFill>
                <a:schemeClr val="accent2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7620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The Eye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Terminology and construction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Data versus scale line rectangles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Superposed, juxtaposed panels, differences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Nice scales for ticks and grid lines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Four general principles related cognitive considerations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       </a:t>
            </a:r>
            <a:r>
              <a:rPr lang="en-US" sz="2000" smtClean="0"/>
              <a:t>Enable accurate comparisons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	  Simplify appearance 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Provide context for interpretation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Engage the read/analyst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sz="2000" smtClean="0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810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chemeClr val="tx2"/>
                </a:solidFill>
              </a:rPr>
              <a:t>Terminology and Guidelines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-276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0" y="0"/>
          <a:ext cx="9131300" cy="7053263"/>
        </p:xfrm>
        <a:graphic>
          <a:graphicData uri="http://schemas.openxmlformats.org/presentationml/2006/ole">
            <p:oleObj spid="_x0000_s3074" name="Graph Sheet" r:id="rId4" imgW="3352680" imgH="2590560" progId="">
              <p:embed/>
            </p:oleObj>
          </a:graphicData>
        </a:graphic>
      </p:graphicFrame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3581400" y="2286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Cleveland’sTerminology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endParaRPr lang="en-US" sz="2000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</a:rPr>
              <a:t>The scale rectangle should be larger than the data rectangle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		Do not plot data points or lines on the scale rectangle outline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1800" dirty="0" smtClean="0"/>
              <a:t>		Reference lines may extend to scale rectangle outline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800" dirty="0" smtClean="0"/>
              <a:t>	Should the scale line have ticks at the ends?    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1800" b="1" dirty="0" smtClean="0">
                <a:solidFill>
                  <a:schemeClr val="tx2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</a:rPr>
              <a:t>Grid lines improve perceptual accuracy of extraction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1600" dirty="0" smtClean="0"/>
              <a:t>		Weber’s law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2000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</a:rPr>
              <a:t>Use visually prominent graphical elements to show the data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		</a:t>
            </a:r>
            <a:r>
              <a:rPr lang="en-US" sz="1600" dirty="0" smtClean="0"/>
              <a:t>Grid lines should appear in the background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The tick marks should point outward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1600" dirty="0" smtClean="0"/>
              <a:t>		This keeps tick marks from obscuring data points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1600" dirty="0" smtClean="0"/>
              <a:t>		Grid lines don’t need tick mark.  (Carr)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Cleveland uses a vertical label for the y-axis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1600" dirty="0" smtClean="0"/>
              <a:t>		Some packages use horizontal labels near the top left of the scale rectangle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1600" dirty="0" smtClean="0"/>
              <a:t>		What is better?  (Carr)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1600" dirty="0" smtClean="0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683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+mj-lt"/>
              </a:rPr>
              <a:t>Cleveland’s Guidance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Communication, teaching, learning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Summaries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Visual stories and explanations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	  Problems: Establish, elaborate and resolve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Discovery and hypothesis generation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  </a:t>
            </a:r>
            <a:r>
              <a:rPr lang="en-US" sz="2000" dirty="0" smtClean="0"/>
              <a:t>Comparative views to let the data speak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       Changes of context and visual perspective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	  Searching tools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Analysis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 </a:t>
            </a:r>
            <a:r>
              <a:rPr lang="en-US" sz="2000" dirty="0" smtClean="0"/>
              <a:t>Visual analytics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Models and model criticism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Decision Making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Actionable graphics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7620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</a:rPr>
              <a:t>Design for the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-276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57150" y="0"/>
          <a:ext cx="9086850" cy="7021513"/>
        </p:xfrm>
        <a:graphic>
          <a:graphicData uri="http://schemas.openxmlformats.org/presentationml/2006/ole">
            <p:oleObj spid="_x0000_s4098" name="Graph Sheet" r:id="rId4" imgW="3352680" imgH="2590560" progId="">
              <p:embed/>
            </p:oleObj>
          </a:graphicData>
        </a:graphic>
      </p:graphicFrame>
      <p:sp>
        <p:nvSpPr>
          <p:cNvPr id="4100" name="Text Box 8"/>
          <p:cNvSpPr txBox="1">
            <a:spLocks noChangeArrowheads="1"/>
          </p:cNvSpPr>
          <p:nvPr/>
        </p:nvSpPr>
        <p:spPr bwMode="auto">
          <a:xfrm>
            <a:off x="6477000" y="304800"/>
            <a:ext cx="2362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Superimposed Time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93663" y="-134938"/>
          <a:ext cx="9050337" cy="6992938"/>
        </p:xfrm>
        <a:graphic>
          <a:graphicData uri="http://schemas.openxmlformats.org/presentationml/2006/ole">
            <p:oleObj spid="_x0000_s5122" name="Graph Sheet" r:id="rId4" imgW="3352680" imgH="2590560" progId="">
              <p:embed/>
            </p:oleObj>
          </a:graphicData>
        </a:graphic>
      </p:graphicFrame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6248400" y="152400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Juxtaposed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</a:rPr>
              <a:t>When our eyes jump (saccades) there is no input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The old image fades in 1/5 second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dirty="0" smtClean="0"/>
              <a:t>		The small part under scrutiny is retained longer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dirty="0" smtClean="0"/>
              <a:t>		We are blind to changes in other parts of the image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dirty="0" smtClean="0"/>
              <a:t>		Careful comparison of juxtaposed images involves scrutiny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Rapid alternation of almost identical images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	</a:t>
            </a:r>
            <a:r>
              <a:rPr lang="en-US" sz="2000" dirty="0" smtClean="0"/>
              <a:t>Used by astronomers to find change between almost identical photos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dirty="0" smtClean="0"/>
              <a:t>		Changes appear as blinking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dirty="0" smtClean="0"/>
              <a:t>		Inserting a blank image between images emulates change blindness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Small panels with modest content are easier to compare than large plots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7620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+mj-lt"/>
              </a:rPr>
              <a:t>Change Blindness and Juxtaposition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0" y="0"/>
          <a:ext cx="8748713" cy="6761163"/>
        </p:xfrm>
        <a:graphic>
          <a:graphicData uri="http://schemas.openxmlformats.org/presentationml/2006/ole">
            <p:oleObj spid="_x0000_s6146" name="Graph Sheet" r:id="rId4" imgW="3352680" imgH="2590560" progId="">
              <p:embed/>
            </p:oleObj>
          </a:graphicData>
        </a:graphic>
      </p:graphicFrame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057400" y="0"/>
            <a:ext cx="502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Tahoma" pitchFamily="34" charset="0"/>
              </a:rPr>
              <a:t>We don’t compare curves very accurately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-138113" y="-10477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0" y="304800"/>
          <a:ext cx="9420225" cy="7067550"/>
        </p:xfrm>
        <a:graphic>
          <a:graphicData uri="http://schemas.openxmlformats.org/presentationml/2006/ole">
            <p:oleObj spid="_x0000_s7170" name="Graph Sheet" r:id="rId4" imgW="3047760" imgH="2286000" progId="">
              <p:embed/>
            </p:oleObj>
          </a:graphicData>
        </a:graphic>
      </p:graphicFrame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685800" y="228600"/>
            <a:ext cx="800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Even for binary maps, it helps to show explicit differences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" descr="White Female New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311150"/>
            <a:ext cx="8380412" cy="630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We are often the audience</a:t>
            </a:r>
          </a:p>
          <a:p>
            <a:pPr eaLnBrk="1" hangingPunct="1">
              <a:buFontTx/>
              <a:buNone/>
            </a:pPr>
            <a:endParaRPr lang="en-US" sz="2000" b="1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General audience considerations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sz="2000" smtClean="0"/>
              <a:t>	Language, knowledge, skills, expectations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sz="2000" smtClean="0"/>
              <a:t>    Broad cultural representation conventions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sz="2000" smtClean="0"/>
              <a:t>	Discipline based conventions and  preferences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sz="2000" smtClean="0">
                <a:solidFill>
                  <a:schemeClr val="accent2"/>
                </a:solidFill>
              </a:rPr>
              <a:t>	        </a:t>
            </a:r>
            <a:r>
              <a:rPr lang="en-US" sz="2000" smtClean="0"/>
              <a:t>Geography:  colors scales for elevation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endParaRPr lang="en-US" sz="2000" smtClean="0">
              <a:solidFill>
                <a:schemeClr val="accent2"/>
              </a:solidFill>
            </a:endParaRP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 Individual specific limitations and abilities</a:t>
            </a:r>
            <a:r>
              <a:rPr lang="en-US" sz="2000" smtClean="0">
                <a:solidFill>
                  <a:schemeClr val="accent2"/>
                </a:solidFill>
              </a:rPr>
              <a:t> 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sz="2000" smtClean="0"/>
              <a:t>    Visual acuity, color blindness, etc.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sz="2000" smtClean="0"/>
              <a:t>    Regulation 508b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endParaRPr lang="en-US" sz="2400" smtClean="0"/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Sensory encodings are universal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400" smtClean="0"/>
              <a:t>	    </a:t>
            </a:r>
            <a:r>
              <a:rPr lang="en-US" sz="2000" smtClean="0"/>
              <a:t>Low level processing in V1, V2 parts of the brain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endParaRPr lang="en-US" sz="2000" smtClean="0"/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 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    </a:t>
            </a:r>
            <a:endParaRPr lang="en-US" sz="2000" smtClean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0" y="0"/>
            <a:ext cx="9140825" cy="8382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</a:rPr>
              <a:t>Design for the Audience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accent2"/>
                </a:solidFill>
              </a:rPr>
              <a:t>Nice numbers are those we preferred as children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endParaRPr lang="en-US" sz="20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accent2"/>
                </a:solidFill>
              </a:rPr>
              <a:t>Wilkinson:  ”A nice scale is an interval scale marked with an ordered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accent2"/>
                </a:solidFill>
              </a:rPr>
              <a:t> sequence of numbers whose first differences are nice numbers.”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Char char=" "/>
            </a:pPr>
            <a:r>
              <a:rPr lang="en-US" sz="2000" b="1" smtClean="0">
                <a:solidFill>
                  <a:schemeClr val="accent2"/>
                </a:solidFill>
              </a:rPr>
              <a:t> 	</a:t>
            </a:r>
            <a:r>
              <a:rPr lang="en-US" sz="2000" smtClean="0"/>
              <a:t>… 1, 2, 3, 4, 5, …	             Difference   1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smtClean="0"/>
              <a:t>		… 2, 4, 6, 8, 10, …	             Difference   2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smtClean="0"/>
              <a:t>		…0, 50, 100, 150, 200, …	Difference 50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2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Really nice scales include zero.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20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Algorithms producing nice scales (tick mark locations) are complex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	</a:t>
            </a:r>
            <a:r>
              <a:rPr lang="en-US" sz="2000" smtClean="0"/>
              <a:t>Select a set of nice numbers, say  (1, 5, 2, 25, 3) in preference order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smtClean="0"/>
              <a:t>		Search through candidate scales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smtClean="0"/>
              <a:t>			Evaluate each based on weighted average of criteria: 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smtClean="0"/>
              <a:t>			Simplicity, granularity, coverage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1600" b="1" smtClean="0">
              <a:solidFill>
                <a:schemeClr val="tx2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7620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+mj-lt"/>
              </a:rPr>
              <a:t>Nice Scales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Comparison</a:t>
            </a:r>
            <a:r>
              <a:rPr lang="en-US" sz="2000" b="1" smtClean="0"/>
              <a:t>, </a:t>
            </a:r>
            <a:r>
              <a:rPr lang="en-US" sz="2800" b="1" smtClean="0">
                <a:solidFill>
                  <a:srgbClr val="5F5F5F"/>
                </a:solidFill>
              </a:rPr>
              <a:t>Comparison</a:t>
            </a:r>
            <a:r>
              <a:rPr lang="en-US" sz="2000" b="1" smtClean="0"/>
              <a:t>, </a:t>
            </a:r>
            <a:r>
              <a:rPr lang="en-US" b="1" smtClean="0">
                <a:solidFill>
                  <a:srgbClr val="FF0000"/>
                </a:solidFill>
              </a:rPr>
              <a:t>Comparison</a:t>
            </a:r>
            <a:endParaRPr lang="en-US" smtClean="0"/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Four general goals under </a:t>
            </a:r>
            <a:r>
              <a:rPr lang="en-US" sz="2000" b="1" smtClean="0">
                <a:solidFill>
                  <a:srgbClr val="FF0000"/>
                </a:solidFill>
              </a:rPr>
              <a:t>tension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Enable accurate comparisons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Simply appearance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Provide context for interpretation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Engage the reader/analyst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000" b="1" smtClean="0">
              <a:solidFill>
                <a:schemeClr val="accent2"/>
              </a:solidFill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810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</a:rPr>
              <a:t>The Heart of Quantitative 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Use visual encodings with high perceptual accuracy of extraction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</a:t>
            </a:r>
            <a:r>
              <a:rPr lang="en-US" sz="2000" smtClean="0"/>
              <a:t>Best encodings:  Position along a scale or along identical scales</a:t>
            </a:r>
            <a:r>
              <a:rPr lang="en-US" sz="2000" b="1" smtClean="0">
                <a:solidFill>
                  <a:schemeClr val="accent2"/>
                </a:solidFill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Grid lines increase decoding and shape comparison accuracy</a:t>
            </a:r>
            <a:r>
              <a:rPr lang="en-US" sz="2000" b="1" smtClean="0"/>
              <a:t>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Good examples:</a:t>
            </a:r>
            <a:r>
              <a:rPr lang="en-US" sz="2000" b="1" smtClean="0"/>
              <a:t>  </a:t>
            </a:r>
            <a:r>
              <a:rPr lang="en-US" sz="2000" smtClean="0"/>
              <a:t>Dot plots, bar charts, scatter plots, time series plots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Comparison layouts</a:t>
            </a:r>
            <a:r>
              <a:rPr lang="en-US" sz="2000" b="1" smtClean="0"/>
              <a:t>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Superimpose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Juxtapose with comparable scales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Show differences explicitly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Comparison accuracy decreases with distance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 </a:t>
            </a:r>
            <a:r>
              <a:rPr lang="en-US" sz="2000" smtClean="0"/>
              <a:t>Organize to make key items for comparison close together</a:t>
            </a:r>
            <a:r>
              <a:rPr lang="en-US" sz="2000" b="1" smtClean="0">
                <a:solidFill>
                  <a:schemeClr val="accent2"/>
                </a:solidFill>
              </a:rPr>
              <a:t> </a:t>
            </a:r>
            <a:endParaRPr lang="en-US" sz="20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Context is important in comparisons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</a:t>
            </a:r>
            <a:r>
              <a:rPr lang="en-US" sz="2000" smtClean="0"/>
              <a:t>Provide reference lines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Control extraneous sources of variation</a:t>
            </a:r>
            <a:endParaRPr lang="en-US" sz="2000" b="1" smtClean="0">
              <a:solidFill>
                <a:schemeClr val="accent2"/>
              </a:solidFill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810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</a:rPr>
              <a:t>1 - Encourage Accurate Comparisons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85800"/>
            <a:ext cx="9144000" cy="61722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Best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  Position along a scale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Position along identical non aligned scales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Good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Length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Angle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Direction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Poor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Area, volume,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Density, curvature,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Gray level, color saturation, hue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777777"/>
                </a:solidFill>
              </a:rPr>
              <a:t>Adapted From Cleveland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6858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Rankings for Perceptual Accuracy of Extraction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9104313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Labeled 1-D plots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 </a:t>
            </a:r>
            <a:r>
              <a:rPr lang="en-US" sz="1800" smtClean="0"/>
              <a:t>Bar plots: scale starts at zero </a:t>
            </a:r>
            <a:endParaRPr lang="en-US" sz="18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      </a:t>
            </a:r>
            <a:r>
              <a:rPr lang="en-US" sz="1600" b="1" smtClean="0">
                <a:solidFill>
                  <a:schemeClr val="accent2"/>
                </a:solidFill>
              </a:rPr>
              <a:t>                   </a:t>
            </a:r>
            <a:r>
              <a:rPr lang="en-US" sz="1800" smtClean="0"/>
              <a:t>stacking degrades bars to a length encoding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       </a:t>
            </a:r>
            <a:r>
              <a:rPr lang="en-US" sz="1800" smtClean="0"/>
              <a:t>Dots, confidence intervals, arrows, and box plots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	                  </a:t>
            </a:r>
            <a:r>
              <a:rPr lang="en-US" sz="1800" smtClean="0"/>
              <a:t>scale focuses on the data range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Scatterplots:  </a:t>
            </a:r>
            <a:r>
              <a:rPr lang="en-US" sz="1800" smtClean="0"/>
              <a:t>scale focuses on the data range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	Enhancements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	      </a:t>
            </a:r>
            <a:r>
              <a:rPr lang="en-US" sz="1800" smtClean="0"/>
              <a:t>Functional relationship:</a:t>
            </a:r>
            <a:r>
              <a:rPr lang="en-US" sz="1800" b="1" smtClean="0">
                <a:solidFill>
                  <a:schemeClr val="accent2"/>
                </a:solidFill>
              </a:rPr>
              <a:t> </a:t>
            </a:r>
            <a:r>
              <a:rPr lang="en-US" sz="1800" smtClean="0"/>
              <a:t>add a model line or non-parametric smooth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	      </a:t>
            </a:r>
            <a:r>
              <a:rPr lang="en-US" sz="1800" smtClean="0"/>
              <a:t>Density patterns: </a:t>
            </a:r>
            <a:r>
              <a:rPr lang="en-US" sz="1800" b="1" smtClean="0">
                <a:solidFill>
                  <a:schemeClr val="accent2"/>
                </a:solidFill>
              </a:rPr>
              <a:t>	      </a:t>
            </a:r>
            <a:r>
              <a:rPr lang="en-US" sz="1800" smtClean="0"/>
              <a:t>avoid overplotting, can compute and show density </a:t>
            </a:r>
            <a:r>
              <a:rPr lang="en-US" sz="1800" b="1" smtClean="0">
                <a:solidFill>
                  <a:schemeClr val="accent2"/>
                </a:solidFill>
              </a:rPr>
              <a:t>Matrices  		      </a:t>
            </a:r>
            <a:r>
              <a:rPr lang="en-US" sz="1800" smtClean="0"/>
              <a:t>linked brushing and conditioned views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Time series plots: </a:t>
            </a:r>
            <a:r>
              <a:rPr lang="en-US" sz="2000" smtClean="0"/>
              <a:t>scale focuses on the data range </a:t>
            </a:r>
            <a:endParaRPr lang="en-US" sz="20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	Stacking: </a:t>
            </a:r>
            <a:r>
              <a:rPr lang="en-US" sz="1800" smtClean="0"/>
              <a:t>degrades encoding to length and emphasizes area</a:t>
            </a:r>
            <a:r>
              <a:rPr lang="en-US" sz="1800" b="1" smtClean="0"/>
              <a:t> </a:t>
            </a:r>
            <a:endParaRPr 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	Focus:      </a:t>
            </a:r>
            <a:r>
              <a:rPr lang="en-US" sz="1800" smtClean="0"/>
              <a:t>logical/perceptual grouping, pan and zoom, fisheye lens</a:t>
            </a:r>
            <a:r>
              <a:rPr lang="en-US" sz="1800" smtClean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/>
              <a:t>     </a:t>
            </a:r>
            <a:r>
              <a:rPr lang="en-US" sz="1800" b="1" smtClean="0">
                <a:solidFill>
                  <a:schemeClr val="accent2"/>
                </a:solidFill>
              </a:rPr>
              <a:t> Labels:    </a:t>
            </a:r>
            <a:r>
              <a:rPr lang="en-US" sz="1800" smtClean="0"/>
              <a:t>proximity or right label (last value most relevant)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6858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Designs Using Position Along A Scale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90600" y="-381000"/>
          <a:ext cx="6400800" cy="7929563"/>
        </p:xfrm>
        <a:graphic>
          <a:graphicData uri="http://schemas.openxmlformats.org/presentationml/2006/ole">
            <p:oleObj spid="_x0000_s8194" name="Graph Sheet" r:id="rId4" imgW="2286000" imgH="3047760" progId="">
              <p:embed/>
            </p:oleObj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629400" y="5867400"/>
            <a:ext cx="198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Comparable Scales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362200" y="6781800"/>
            <a:ext cx="38100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3" cstate="print"/>
          <a:srcRect t="12567" r="23572"/>
          <a:stretch>
            <a:fillRect/>
          </a:stretch>
        </p:blipFill>
        <p:spPr bwMode="auto">
          <a:xfrm>
            <a:off x="819150" y="0"/>
            <a:ext cx="7410450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1447800" y="6400800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http://babynamewizard.com/namevoyager/lnv0105.html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/>
          <p:cNvPicPr>
            <a:picLocks noChangeAspect="1" noChangeArrowheads="1"/>
          </p:cNvPicPr>
          <p:nvPr/>
        </p:nvPicPr>
        <p:blipFill>
          <a:blip r:embed="rId3" cstate="print"/>
          <a:srcRect t="12515" r="23572"/>
          <a:stretch>
            <a:fillRect/>
          </a:stretch>
        </p:blipFill>
        <p:spPr bwMode="auto">
          <a:xfrm>
            <a:off x="819150" y="0"/>
            <a:ext cx="741045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1370013" y="6384925"/>
            <a:ext cx="6403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http://babynamewizard.com/namevoyager/lnv0105.html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85800"/>
            <a:ext cx="9144000" cy="61722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</a:rPr>
              <a:t>Drew many people into analysis and web conversation!</a:t>
            </a:r>
            <a:r>
              <a:rPr lang="en-US" sz="2400" b="1" smtClean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	     </a:t>
            </a:r>
            <a:r>
              <a:rPr lang="en-US" sz="2000" smtClean="0"/>
              <a:t>An important first step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Designer:  Martin Wattenberger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		</a:t>
            </a:r>
            <a:r>
              <a:rPr lang="en-US" sz="1800" smtClean="0">
                <a:solidFill>
                  <a:schemeClr val="accent2"/>
                </a:solidFill>
              </a:rPr>
              <a:t>A person to watch for his graphics designs </a:t>
            </a:r>
            <a:endParaRPr lang="en-US" sz="18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rgbClr val="FF0000"/>
                </a:solidFill>
              </a:rPr>
              <a:t> 		</a:t>
            </a:r>
            <a:endParaRPr lang="en-US" sz="24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 Layered time series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	     </a:t>
            </a:r>
            <a:r>
              <a:rPr lang="en-US" sz="2400" smtClean="0"/>
              <a:t>Avoids overplotting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     Less space than stacking individual plots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/>
              <a:t>    </a:t>
            </a:r>
            <a:r>
              <a:rPr lang="en-US" sz="2400" smtClean="0"/>
              <a:t>Visual assessment involves difference of two curves</a:t>
            </a:r>
            <a:r>
              <a:rPr lang="en-US" sz="2000" b="1" smtClean="0"/>
              <a:t>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/>
              <a:t>    </a:t>
            </a:r>
            <a:r>
              <a:rPr lang="en-US" sz="2400" smtClean="0">
                <a:solidFill>
                  <a:srgbClr val="FF0000"/>
                </a:solidFill>
              </a:rPr>
              <a:t>Kosslyn: for accurate reading avoid layer graphs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 For comparison of two curves show differences explicitly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/>
              <a:t>     </a:t>
            </a:r>
            <a:endParaRPr lang="en-US" sz="2000" b="1" smtClean="0">
              <a:solidFill>
                <a:srgbClr val="777777"/>
              </a:solidFill>
            </a:endParaRP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6858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NameVoyager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60960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tx2"/>
                </a:solidFill>
              </a:rPr>
              <a:t>	</a:t>
            </a:r>
            <a:r>
              <a:rPr lang="en-US" sz="2000" b="1" smtClean="0">
                <a:solidFill>
                  <a:schemeClr val="accent2"/>
                </a:solidFill>
              </a:rPr>
              <a:t>We continuously structure our sensory input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tx2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tx2"/>
                </a:solidFill>
              </a:rPr>
              <a:t>	</a:t>
            </a:r>
            <a:r>
              <a:rPr lang="en-US" sz="2000" b="1" smtClean="0">
                <a:solidFill>
                  <a:schemeClr val="accent2"/>
                </a:solidFill>
              </a:rPr>
              <a:t>The structuring works simultaneously on different scales - Marr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tx2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tx2"/>
                </a:solidFill>
              </a:rPr>
              <a:t>	</a:t>
            </a:r>
            <a:r>
              <a:rPr lang="en-US" sz="2000" b="1" smtClean="0">
                <a:solidFill>
                  <a:schemeClr val="accent2"/>
                </a:solidFill>
              </a:rPr>
              <a:t>We are unaware of many facets of this structuring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	</a:t>
            </a:r>
            <a:r>
              <a:rPr lang="en-US" sz="2000" smtClean="0"/>
              <a:t>The two eyes each have a blind spot.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We do not "see" the blind spots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Blood vessel are in front to the cones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We do not normally see the blood vessels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tx2"/>
                </a:solidFill>
              </a:rPr>
              <a:t>	</a:t>
            </a:r>
            <a:r>
              <a:rPr lang="en-US" sz="2000" b="1" smtClean="0">
                <a:solidFill>
                  <a:schemeClr val="accent2"/>
                </a:solidFill>
              </a:rPr>
              <a:t>"The mind is not a camera."    - Kosslyn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b="1" smtClean="0">
              <a:solidFill>
                <a:schemeClr val="tx2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0" y="0"/>
            <a:ext cx="9140825" cy="7620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latin typeface="+mj-lt"/>
              </a:rPr>
              <a:t>Human Perception is an Active Process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</a:rPr>
              <a:t>Provide intermediate levels of organization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</a:rPr>
              <a:t>	</a:t>
            </a:r>
            <a:r>
              <a:rPr lang="en-US" sz="1600" smtClean="0"/>
              <a:t>Create small perceptual groups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	Layer information with the most important appearing the closest</a:t>
            </a:r>
            <a:r>
              <a:rPr lang="en-US" sz="1600" b="1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</a:rPr>
              <a:t>Use caricatures and hide details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</a:rPr>
              <a:t>Exploit the ease and speed of preattentive vision -  minimize the need for scrutiny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</a:rPr>
              <a:t> 	</a:t>
            </a:r>
            <a:r>
              <a:rPr lang="en-US" sz="1600" smtClean="0"/>
              <a:t>Use easily discriminated symbols and colors</a:t>
            </a:r>
            <a:r>
              <a:rPr lang="en-US" sz="1600" b="1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</a:t>
            </a:r>
            <a:endParaRPr lang="en-US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</a:rPr>
              <a:t>Promote readability and visibility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</a:t>
            </a:r>
            <a:r>
              <a:rPr lang="en-US" sz="1600" smtClean="0"/>
              <a:t>Horizontal text, sufficient size, limit use of capital letters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Address overplotting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</a:rPr>
              <a:t>Limit memory and calculation burdens  </a:t>
            </a:r>
            <a:r>
              <a:rPr lang="en-US" sz="1600" b="1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</a:t>
            </a:r>
            <a:r>
              <a:rPr lang="en-US" sz="1600" smtClean="0"/>
              <a:t>Close proximity labeling are better than linked labels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Links when necessary should be easily remembered (hues</a:t>
            </a:r>
            <a:r>
              <a:rPr lang="en-US" sz="1600" b="1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</a:rPr>
              <a:t>Guide the eyes</a:t>
            </a:r>
            <a:r>
              <a:rPr lang="en-US" sz="1600" b="1" smtClean="0"/>
              <a:t>  </a:t>
            </a:r>
            <a:r>
              <a:rPr lang="en-US" sz="1600" smtClean="0"/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Sort cases to shorten visual traversal paths, limit visual barriers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</a:rPr>
              <a:t>Avoid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 	</a:t>
            </a:r>
            <a:r>
              <a:rPr lang="en-US" sz="1600" smtClean="0"/>
              <a:t>Redundant information, optical vibration, brightness noise, multiple scales on the same axis</a:t>
            </a:r>
            <a:r>
              <a:rPr lang="en-US" sz="1600" b="1" smtClean="0"/>
              <a:t> 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0" y="0"/>
            <a:ext cx="9140825" cy="7620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chemeClr val="tx2"/>
                </a:solidFill>
                <a:latin typeface="Tahoma" pitchFamily="34" charset="0"/>
              </a:rPr>
              <a:t>2 - Simplify Appearance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103188" y="1208088"/>
          <a:ext cx="7212012" cy="5573712"/>
        </p:xfrm>
        <a:graphic>
          <a:graphicData uri="http://schemas.openxmlformats.org/presentationml/2006/ole">
            <p:oleObj spid="_x0000_s9218" name="Graph Sheet" r:id="rId4" imgW="3352680" imgH="2590560" progId="">
              <p:embed/>
            </p:oleObj>
          </a:graphicData>
        </a:graphic>
      </p:graphicFrame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solidFill>
            <a:srgbClr val="DEDEDE"/>
          </a:solidFill>
        </p:spPr>
        <p:txBody>
          <a:bodyPr/>
          <a:lstStyle/>
          <a:p>
            <a:pPr eaLnBrk="1" hangingPunct="1"/>
            <a:endParaRPr lang="en-US" sz="2400" smtClean="0">
              <a:solidFill>
                <a:srgbClr val="B2B2B2"/>
              </a:solidFill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DEDED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>
                <a:solidFill>
                  <a:srgbClr val="B2B2B2"/>
                </a:solidFill>
              </a:rPr>
              <a:t>Big</a:t>
            </a:r>
            <a:r>
              <a:rPr lang="en-US" sz="2400">
                <a:solidFill>
                  <a:srgbClr val="B2B2B2"/>
                </a:solidFill>
              </a:rPr>
              <a:t> </a:t>
            </a:r>
            <a:r>
              <a:rPr lang="en-US">
                <a:solidFill>
                  <a:srgbClr val="B2B2B2"/>
                </a:solidFill>
              </a:rPr>
              <a:t>Picture</a:t>
            </a:r>
            <a:r>
              <a:rPr lang="en-US">
                <a:solidFill>
                  <a:srgbClr val="FF0000"/>
                </a:solidFill>
              </a:rPr>
              <a:t>    </a:t>
            </a:r>
            <a:r>
              <a:rPr lang="en-US">
                <a:solidFill>
                  <a:srgbClr val="B2B2B2"/>
                </a:solidFill>
              </a:rPr>
              <a:t>Expertise  </a:t>
            </a:r>
            <a:r>
              <a:rPr lang="en-US">
                <a:solidFill>
                  <a:schemeClr val="bg2"/>
                </a:solidFill>
              </a:rPr>
              <a:t>Guidelines/Examples </a:t>
            </a:r>
            <a:r>
              <a:rPr lang="en-US">
                <a:solidFill>
                  <a:srgbClr val="B2B2B2"/>
                </a:solidFill>
              </a:rPr>
              <a:t>  Media/Audiences   References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0" y="381000"/>
            <a:ext cx="9140825" cy="8382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4000" dirty="0">
                <a:latin typeface="Tahoma" pitchFamily="34" charset="0"/>
              </a:rPr>
              <a:t>Perceptual Grouping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</a:rPr>
              <a:t>	</a:t>
            </a:r>
            <a:r>
              <a:rPr lang="en-US" sz="2000" b="1" smtClean="0">
                <a:solidFill>
                  <a:schemeClr val="accent2"/>
                </a:solidFill>
              </a:rPr>
              <a:t>Proximity based pattern perception in scatterplots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20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Proximity based labeling in time series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	</a:t>
            </a:r>
            <a:r>
              <a:rPr lang="en-US" sz="2000" smtClean="0"/>
              <a:t>Avoids color and texture linking methods that requires memory</a:t>
            </a:r>
            <a:r>
              <a:rPr lang="en-US" sz="2000" b="1" smtClean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2000" b="1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tx2"/>
                </a:solidFill>
              </a:rPr>
              <a:t>	</a:t>
            </a:r>
            <a:r>
              <a:rPr lang="en-US" sz="2000" b="1" smtClean="0">
                <a:solidFill>
                  <a:schemeClr val="accent2"/>
                </a:solidFill>
              </a:rPr>
              <a:t>Promotes comparisons between groups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20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Panels (enclosure) provide an intermediate layer of organization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smtClean="0">
                <a:solidFill>
                  <a:schemeClr val="tx2"/>
                </a:solidFill>
              </a:rPr>
              <a:t>		Simplifies appearance and reduces visual intimidation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smtClean="0">
                <a:solidFill>
                  <a:schemeClr val="tx2"/>
                </a:solidFill>
              </a:rPr>
              <a:t>		Can create visual entry points in long lists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smtClean="0"/>
              <a:t>		Promotes focused internal comparisons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smtClean="0">
                <a:solidFill>
                  <a:schemeClr val="tx2"/>
                </a:solidFill>
              </a:rPr>
              <a:t>			Performance declines for groups larger than 4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smtClean="0">
                <a:solidFill>
                  <a:schemeClr val="tx2"/>
                </a:solidFill>
                <a:cs typeface="Arial" charset="0"/>
              </a:rPr>
              <a:t>		Allows fast linking across attributes of the same cases</a:t>
            </a:r>
            <a:endParaRPr lang="en-US" sz="2000" b="1" smtClean="0">
              <a:solidFill>
                <a:schemeClr val="tx2"/>
              </a:solidFill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+mj-lt"/>
              </a:rPr>
              <a:t>Perceptual Grouping 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0" y="373063"/>
          <a:ext cx="8391525" cy="6484937"/>
        </p:xfrm>
        <a:graphic>
          <a:graphicData uri="http://schemas.openxmlformats.org/presentationml/2006/ole">
            <p:oleObj spid="_x0000_s10242" name="Graph Sheet" r:id="rId4" imgW="3352680" imgH="2590560" progId="">
              <p:embed/>
            </p:oleObj>
          </a:graphicData>
        </a:graphic>
      </p:graphicFrame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295400" y="1219200"/>
            <a:ext cx="35052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 A panel with six lines</a:t>
            </a:r>
          </a:p>
          <a:p>
            <a:pPr algn="ctr">
              <a:spcBef>
                <a:spcPct val="50000"/>
              </a:spcBef>
            </a:pPr>
            <a:r>
              <a:rPr lang="en-US"/>
              <a:t> looks complex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5181600" y="533400"/>
            <a:ext cx="3581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Two panels with three lines</a:t>
            </a:r>
          </a:p>
          <a:p>
            <a:pPr algn="ctr">
              <a:spcBef>
                <a:spcPct val="50000"/>
              </a:spcBef>
            </a:pPr>
            <a:r>
              <a:rPr lang="en-US"/>
              <a:t>look simple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441325" y="6183313"/>
            <a:ext cx="423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Adapted from Steven Kosslyn, 1994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676400" y="-228600"/>
          <a:ext cx="5722938" cy="7629525"/>
        </p:xfrm>
        <a:graphic>
          <a:graphicData uri="http://schemas.openxmlformats.org/presentationml/2006/ole">
            <p:oleObj spid="_x0000_s11266" name="Graph Sheet" r:id="rId4" imgW="2286000" imgH="3047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Assigns a separate row to represent each case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</a:rPr>
              <a:t>	 </a:t>
            </a:r>
            <a:r>
              <a:rPr lang="en-US" sz="1800" smtClean="0">
                <a:solidFill>
                  <a:schemeClr val="tx2"/>
                </a:solidFill>
              </a:rPr>
              <a:t>The row-label is the case name or id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Horizontal text is good for reading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Represents values of a variable in a column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Estimates, percent change, etc. : dots or bars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Change: arrows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Distributional summaries: box plots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Features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</a:t>
            </a:r>
            <a:r>
              <a:rPr lang="en-US" sz="1800" smtClean="0"/>
              <a:t>Perceptual grouping of rows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Sorting of rows and sometime columns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Scaling for comparability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Extensions based on within panel links such as color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</a:t>
            </a:r>
            <a:r>
              <a:rPr lang="en-US" sz="1800" smtClean="0"/>
              <a:t>Time series plots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Scatter plots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Link micromaps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6858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</a:rPr>
              <a:t>Row-labeled 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-533400"/>
            <a:ext cx="5715000" cy="783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752600" y="-381000"/>
          <a:ext cx="5410200" cy="7620000"/>
        </p:xfrm>
        <a:graphic>
          <a:graphicData uri="http://schemas.openxmlformats.org/presentationml/2006/ole">
            <p:oleObj spid="_x0000_s12290" name="Graph Sheet" r:id="rId4" imgW="2286000" imgH="3047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1800" b="1" smtClean="0">
                <a:solidFill>
                  <a:schemeClr val="tx2"/>
                </a:solidFill>
              </a:rPr>
              <a:t>	</a:t>
            </a:r>
            <a:r>
              <a:rPr lang="en-US" sz="2000" b="1" smtClean="0">
                <a:solidFill>
                  <a:schemeClr val="accent2"/>
                </a:solidFill>
              </a:rPr>
              <a:t>Time series can be sorted by a variable and grouped into panels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        </a:t>
            </a:r>
            <a:r>
              <a:rPr lang="en-US" sz="2000" smtClean="0"/>
              <a:t>Computed variable to use in sorting the series 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smtClean="0"/>
              <a:t>		      Median (Cleveland)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smtClean="0"/>
              <a:t>		      Average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smtClean="0"/>
              <a:t>		      Maximum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smtClean="0"/>
              <a:t>		      Minimal spanning tree traversal-each series a point in p dimensions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smtClean="0"/>
              <a:t>		      First principal component, etc. 	</a:t>
            </a:r>
            <a:r>
              <a:rPr lang="en-US" sz="2000" smtClean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	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Grouping per panel:  4 or less preferable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tx2"/>
                </a:solidFill>
              </a:rPr>
              <a:t>     </a:t>
            </a:r>
            <a:r>
              <a:rPr lang="en-US" sz="2000" b="1" smtClean="0">
                <a:solidFill>
                  <a:schemeClr val="accent2"/>
                </a:solidFill>
              </a:rPr>
              <a:t>Panels scaling issue/tension 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>
                <a:solidFill>
                  <a:schemeClr val="tx2"/>
                </a:solidFill>
              </a:rPr>
              <a:t>	        </a:t>
            </a:r>
            <a:r>
              <a:rPr lang="en-US" sz="2000" smtClean="0"/>
              <a:t>Global scale hides patterns in small range time series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b="1" smtClean="0"/>
              <a:t>		</a:t>
            </a:r>
            <a:r>
              <a:rPr lang="en-US" sz="2000" smtClean="0"/>
              <a:t>Interactive/dynamic scaling and regroup choices are desirable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000" smtClean="0"/>
              <a:t>			</a:t>
            </a:r>
            <a:endParaRPr lang="en-US" sz="20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25000"/>
              <a:buFont typeface="Wingdings" pitchFamily="2" charset="2"/>
              <a:buNone/>
            </a:pPr>
            <a:endParaRPr lang="en-US" sz="2000" b="1" smtClean="0">
              <a:solidFill>
                <a:schemeClr val="tx2"/>
              </a:solidFill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+mj-lt"/>
              </a:rPr>
              <a:t>Time Series:  Sorting and Scaling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-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676400" y="-152400"/>
          <a:ext cx="5486400" cy="7315200"/>
        </p:xfrm>
        <a:graphic>
          <a:graphicData uri="http://schemas.openxmlformats.org/presentationml/2006/ole">
            <p:oleObj spid="_x0000_s13314" name="Graph Sheet" r:id="rId4" imgW="2285665" imgH="3048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-276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981200" y="0"/>
          <a:ext cx="5183188" cy="6710363"/>
        </p:xfrm>
        <a:graphic>
          <a:graphicData uri="http://schemas.openxmlformats.org/presentationml/2006/ole">
            <p:oleObj spid="_x0000_s1026" name="Graph Sheet" r:id="rId4" imgW="2590465" imgH="3352800" progId="">
              <p:embed/>
            </p:oleObj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66800" y="228600"/>
            <a:ext cx="693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99"/>
                </a:solidFill>
              </a:rPr>
              <a:t>Simultaneous Perceptual Grouping at Different Scales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248400" y="5715000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b="1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943600" y="5791200"/>
            <a:ext cx="3200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Adapted from</a:t>
            </a:r>
          </a:p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CC0000"/>
                </a:solidFill>
              </a:rPr>
              <a:t>Jose Marroquin</a:t>
            </a:r>
            <a:r>
              <a:rPr lang="en-US" sz="1600" b="1"/>
              <a:t> 1976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Many issues and details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	</a:t>
            </a:r>
            <a:r>
              <a:rPr lang="en-US" sz="2000" dirty="0" smtClean="0"/>
              <a:t>Color surround influences color perception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Color blindness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Different media are not equally adept at producing colors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Most color pallets don’t have equal perceptual steps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We often want easy discrimination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There are many ways to specify color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An excellent resource:  </a:t>
            </a:r>
            <a:r>
              <a:rPr lang="en-US" sz="2400" b="1" dirty="0" smtClean="0">
                <a:solidFill>
                  <a:srgbClr val="FF0000"/>
                </a:solidFill>
              </a:rPr>
              <a:t>www.colorbrewer.org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Three basic colors schemes: 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Sequential:	Good for ordered data and gray level reproduction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Divergent:	Good for ordered categories with a central category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        (model residuals can have zero as central category)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Qualitative:	Good for a few unordered categories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/>
          </a:p>
        </p:txBody>
      </p:sp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810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chemeClr val="tx2"/>
                </a:solidFill>
                <a:latin typeface="Tahoma" pitchFamily="34" charset="0"/>
              </a:rPr>
              <a:t>Color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753600" cy="698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-61913"/>
            <a:ext cx="9753600" cy="698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-61913"/>
            <a:ext cx="9753600" cy="698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6388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Attentive vision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Scrutiny – Slow serial search by a small aperture of focal attention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Preattentive Vision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Fast parallel processing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Controls foveal attention that then determines what is present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Features Pre-attentively processed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Form: Line orientation	Curvature	    Size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	 Line length	Spatial grouping        Orientation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	 Line width	Added marks	    Crossing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	 Line colinearity	Numerosity	    Enclosure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Shape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Color:       Hue, intensity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Motion:     Flicker rate, direction of motion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Spatial:     2D position, stereoscopic depth, convex/concave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	Position:   shape from shading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Usage:  Highlighting, rapid discrimination, guidance of the eyes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	        Give a dot on a line twice the diameter as the line width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chemeClr val="bg2"/>
                </a:solidFill>
              </a:rPr>
              <a:t>From Ware, Julesz, Kosslyn</a:t>
            </a:r>
            <a:r>
              <a:rPr lang="en-US" sz="160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810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chemeClr val="tx2"/>
                </a:solidFill>
                <a:latin typeface="Tahoma" pitchFamily="34" charset="0"/>
              </a:rPr>
              <a:t>Attentive and Preattentive 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81000" y="457200"/>
          <a:ext cx="8391525" cy="6629400"/>
        </p:xfrm>
        <a:graphic>
          <a:graphicData uri="http://schemas.openxmlformats.org/presentationml/2006/ole">
            <p:oleObj spid="_x0000_s14338" name="Graph Sheet" r:id="rId4" imgW="3352680" imgH="2590560" progId="">
              <p:embed/>
            </p:oleObj>
          </a:graphicData>
        </a:graphic>
      </p:graphicFrame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Preattentive Discrimination:</a:t>
            </a:r>
          </a:p>
          <a:p>
            <a:pPr algn="ctr">
              <a:spcBef>
                <a:spcPct val="50000"/>
              </a:spcBef>
            </a:pPr>
            <a:r>
              <a:rPr lang="en-US"/>
              <a:t>Are you sure there are just two different items in the top left panel?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We respond to some visual encodings wholistically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These are called integral encodings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Integral encodings should show just one variable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	</a:t>
            </a:r>
            <a:r>
              <a:rPr lang="en-US" sz="2000" b="1" smtClean="0">
                <a:solidFill>
                  <a:srgbClr val="FF0000"/>
                </a:solidFill>
              </a:rPr>
              <a:t>Rectangles:</a:t>
            </a:r>
            <a:r>
              <a:rPr lang="en-US" sz="2400" b="1" smtClean="0"/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		</a:t>
            </a:r>
            <a:r>
              <a:rPr lang="en-US" sz="2000" smtClean="0"/>
              <a:t>We respond directly to area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They have length and width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Fix the width so length and area are equivalent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</a:rPr>
              <a:t>Color:</a:t>
            </a:r>
            <a:r>
              <a:rPr lang="en-US" sz="2000" b="1" smtClean="0"/>
              <a:t>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		</a:t>
            </a:r>
            <a:r>
              <a:rPr lang="en-US" sz="2000" smtClean="0"/>
              <a:t>Has 3 dimensions: hue, lightness and saturation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Encode just one variable using color</a:t>
            </a:r>
            <a:endParaRPr lang="en-US" sz="1800" b="1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Separable encodings that work with two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	 </a:t>
            </a:r>
            <a:r>
              <a:rPr lang="en-US" sz="2400" smtClean="0"/>
              <a:t>Symbol</a:t>
            </a:r>
            <a:r>
              <a:rPr lang="en-US" sz="2400" smtClean="0">
                <a:solidFill>
                  <a:schemeClr val="accent2"/>
                </a:solidFill>
              </a:rPr>
              <a:t> </a:t>
            </a:r>
            <a:r>
              <a:rPr lang="en-US" sz="2400" b="1" smtClean="0">
                <a:solidFill>
                  <a:srgbClr val="FF0000"/>
                </a:solidFill>
              </a:rPr>
              <a:t>color</a:t>
            </a:r>
            <a:r>
              <a:rPr lang="en-US" sz="2400" b="1" smtClean="0">
                <a:solidFill>
                  <a:schemeClr val="accent2"/>
                </a:solidFill>
              </a:rPr>
              <a:t> </a:t>
            </a:r>
            <a:r>
              <a:rPr lang="en-US" sz="2400" smtClean="0"/>
              <a:t>and </a:t>
            </a:r>
            <a:r>
              <a:rPr lang="en-US" sz="2400" i="1" smtClean="0"/>
              <a:t>shape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7620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</a:rPr>
              <a:t>Integral versus Separable Encodings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Cover W</a:t>
            </a:r>
            <a:r>
              <a:rPr lang="en-US" sz="2000" b="1" baseline="30000" smtClean="0">
                <a:solidFill>
                  <a:schemeClr val="accent2"/>
                </a:solidFill>
              </a:rPr>
              <a:t>5</a:t>
            </a:r>
            <a:r>
              <a:rPr lang="en-US" sz="2000" b="1" smtClean="0">
                <a:solidFill>
                  <a:schemeClr val="accent2"/>
                </a:solidFill>
              </a:rPr>
              <a:t>H</a:t>
            </a:r>
            <a:r>
              <a:rPr lang="en-US" sz="2000" b="1" baseline="30000" smtClean="0">
                <a:solidFill>
                  <a:schemeClr val="accent2"/>
                </a:solidFill>
              </a:rPr>
              <a:t>2</a:t>
            </a:r>
            <a:r>
              <a:rPr lang="en-US" sz="2800" b="1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Who, what, where, when, why, how and how well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Overview first and then detail on demand – HCI mantra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Use multivariate displays and alternative views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Multiple panel graphics</a:t>
            </a:r>
            <a:r>
              <a:rPr lang="en-US" sz="2000" smtClean="0">
                <a:solidFill>
                  <a:schemeClr val="accent2"/>
                </a:solidFill>
              </a:rPr>
              <a:t>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Linked information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Maps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Competes with showing data and simple appearance</a:t>
            </a: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</a:rPr>
              <a:t>	 </a:t>
            </a:r>
            <a:r>
              <a:rPr lang="en-US" sz="2000" smtClean="0"/>
              <a:t>Tufte says:</a:t>
            </a:r>
            <a:r>
              <a:rPr lang="en-US" sz="2000" smtClean="0">
                <a:solidFill>
                  <a:srgbClr val="FF0000"/>
                </a:solidFill>
              </a:rPr>
              <a:t>  “Above all else show the data”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 Long or legalistic footnotes are a problem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 Metadata can grow exponentially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Recommendations:   Simplify appearance, link to extensive detail</a:t>
            </a:r>
            <a:r>
              <a:rPr lang="en-US" sz="1800" b="1" smtClean="0"/>
              <a:t>    	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7620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3 - Provide Context for Appropriate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0"/>
            <a:ext cx="609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457200" y="2895600"/>
          <a:ext cx="8126413" cy="4179888"/>
        </p:xfrm>
        <a:graphic>
          <a:graphicData uri="http://schemas.openxmlformats.org/presentationml/2006/ole">
            <p:oleObj spid="_x0000_s15362" name="Graph Sheet" r:id="rId4" imgW="2133360" imgH="10972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6019800"/>
          </a:xfrm>
          <a:solidFill>
            <a:srgbClr val="F2F2F2"/>
          </a:solidFill>
        </p:spPr>
        <p:txBody>
          <a:bodyPr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</a:rPr>
              <a:t>	</a:t>
            </a:r>
            <a:r>
              <a:rPr lang="en-US" sz="1800" b="1" smtClean="0">
                <a:solidFill>
                  <a:schemeClr val="accent2"/>
                </a:solidFill>
              </a:rPr>
              <a:t>What is out there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	Human hardware (the senses + carbon-based chip) </a:t>
            </a:r>
            <a:endParaRPr 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	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      Our senses are limited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  See a tiny part of the electromagnetic radiation spectrum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  Wavelengths 400 to 700 nanometers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Our carbon-based chip heavily processes the sensory input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   Optical illusions, negative and positive "hallucinations“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   Respond to change and adaptation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     Our visual, auditory, and kinesthetic memories are tiny, require huge resources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   Hold three simple chunks of information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              Auditory: 2 second sound loop, internal dialogue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Our consciousness awareness is limit and delayed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            Visual input 10</a:t>
            </a:r>
            <a:r>
              <a:rPr lang="en-US" sz="1800" baseline="30000" smtClean="0"/>
              <a:t>7</a:t>
            </a:r>
            <a:r>
              <a:rPr lang="en-US" sz="1800" smtClean="0"/>
              <a:t> bps, Auditory input 10</a:t>
            </a:r>
            <a:r>
              <a:rPr lang="en-US" sz="1800" baseline="30000" smtClean="0"/>
              <a:t>6</a:t>
            </a:r>
            <a:r>
              <a:rPr lang="en-US" sz="1800" smtClean="0"/>
              <a:t> bps,  Motor Output 10</a:t>
            </a:r>
            <a:r>
              <a:rPr lang="en-US" sz="1800" baseline="30000" smtClean="0"/>
              <a:t>7</a:t>
            </a:r>
            <a:r>
              <a:rPr lang="en-US" sz="1800" smtClean="0"/>
              <a:t> bps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             Consciousness 16 bps</a:t>
            </a: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</a:t>
            </a:r>
            <a:r>
              <a:rPr lang="en-US" sz="1400" smtClean="0"/>
              <a:t>	  </a:t>
            </a:r>
            <a:r>
              <a:rPr lang="en-US" sz="1600" smtClean="0"/>
              <a:t>	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</a:rPr>
              <a:t>	</a:t>
            </a:r>
            <a:r>
              <a:rPr lang="en-US" sz="1400" b="1" smtClean="0"/>
              <a:t>	</a:t>
            </a:r>
            <a:endParaRPr lang="en-US" sz="1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10668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latin typeface="+mj-lt"/>
              </a:rPr>
              <a:t>Perception and Cognition 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3200" dirty="0">
                <a:latin typeface="+mj-lt"/>
              </a:rPr>
              <a:t>Depends on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90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152400" y="76200"/>
          <a:ext cx="8839200" cy="6629400"/>
        </p:xfrm>
        <a:graphic>
          <a:graphicData uri="http://schemas.openxmlformats.org/presentationml/2006/ole">
            <p:oleObj spid="_x0000_s16386" name="Graph Sheet" r:id="rId4" imgW="3047760" imgH="2286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Provide content and appearance options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chemeClr val="accent2"/>
                </a:solidFill>
              </a:rPr>
              <a:t>	</a:t>
            </a:r>
            <a:r>
              <a:rPr lang="en-US" sz="1400" dirty="0" smtClean="0"/>
              <a:t>Variable selection,  filtering and sorting, linking, conditioning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Rankings and egocentric views (relative to my state, county, etc.)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Panning, zooming, progressive disclosure, </a:t>
            </a:r>
            <a:r>
              <a:rPr lang="en-US" sz="1400" dirty="0" err="1" smtClean="0"/>
              <a:t>mouseovers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Provide appearance of value added </a:t>
            </a:r>
            <a:r>
              <a:rPr lang="en-US" sz="1800" b="1" dirty="0" smtClean="0">
                <a:solidFill>
                  <a:srgbClr val="FF0000"/>
                </a:solidFill>
              </a:rPr>
              <a:t>(personal opinion)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Embellish but maintain good accuracy and comparability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	Depth via lighting models and shadows – important things go in front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	Color coordination – light green background in the green section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Add visual analytics (statistical feedback and view selection guidance)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Provide output and data analysis management options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/>
              <a:t> 	</a:t>
            </a:r>
            <a:r>
              <a:rPr lang="en-US" sz="1400" dirty="0" smtClean="0"/>
              <a:t>Print friendly output,  import results into other software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Set personal preferences, save comments with graphics, return to previous analysis steps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Education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/>
              <a:t>	</a:t>
            </a:r>
            <a:r>
              <a:rPr lang="en-US" sz="1400" dirty="0" smtClean="0"/>
              <a:t>Link to interpretation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Link to software usage guides or live tutorial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Spoken text is good, hear the word and the definition</a:t>
            </a:r>
            <a:r>
              <a:rPr lang="en-US" sz="1400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Compatible with meaningful comparisons and often with simple appearance</a:t>
            </a:r>
          </a:p>
        </p:txBody>
      </p:sp>
      <p:sp>
        <p:nvSpPr>
          <p:cNvPr id="73731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6858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4 - Engage the Reader or the Analyst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78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678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78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78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78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175" y="211138"/>
            <a:ext cx="9013825" cy="664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0325" y="0"/>
            <a:ext cx="9204325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AutoShape 3"/>
          <p:cNvSpPr>
            <a:spLocks noChangeArrowheads="1"/>
          </p:cNvSpPr>
          <p:nvPr/>
        </p:nvSpPr>
        <p:spPr bwMode="auto">
          <a:xfrm>
            <a:off x="914400" y="1371600"/>
            <a:ext cx="1676400" cy="457200"/>
          </a:xfrm>
          <a:prstGeom prst="wedgeRoundRectCallout">
            <a:avLst>
              <a:gd name="adj1" fmla="val -51894"/>
              <a:gd name="adj2" fmla="val -11388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1800"/>
              <a:t>Branding</a:t>
            </a:r>
          </a:p>
        </p:txBody>
      </p:sp>
      <p:sp>
        <p:nvSpPr>
          <p:cNvPr id="80900" name="AutoShape 4"/>
          <p:cNvSpPr>
            <a:spLocks noChangeArrowheads="1"/>
          </p:cNvSpPr>
          <p:nvPr/>
        </p:nvSpPr>
        <p:spPr bwMode="auto">
          <a:xfrm>
            <a:off x="6096000" y="685800"/>
            <a:ext cx="1219200" cy="762000"/>
          </a:xfrm>
          <a:prstGeom prst="wedgeRoundRectCallout">
            <a:avLst>
              <a:gd name="adj1" fmla="val -144403"/>
              <a:gd name="adj2" fmla="val -10666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1800"/>
              <a:t>Browser</a:t>
            </a:r>
          </a:p>
          <a:p>
            <a:pPr algn="ctr" eaLnBrk="1" hangingPunct="1"/>
            <a:r>
              <a:rPr lang="en-US" sz="1800"/>
              <a:t>Options</a:t>
            </a:r>
          </a:p>
        </p:txBody>
      </p:sp>
      <p:sp>
        <p:nvSpPr>
          <p:cNvPr id="80901" name="AutoShape 5"/>
          <p:cNvSpPr>
            <a:spLocks noChangeArrowheads="1"/>
          </p:cNvSpPr>
          <p:nvPr/>
        </p:nvSpPr>
        <p:spPr bwMode="auto">
          <a:xfrm>
            <a:off x="2133600" y="2590800"/>
            <a:ext cx="2057400" cy="457200"/>
          </a:xfrm>
          <a:prstGeom prst="wedgeRoundRectCallout">
            <a:avLst>
              <a:gd name="adj1" fmla="val -66514"/>
              <a:gd name="adj2" fmla="val -4965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1800"/>
              <a:t>Data Selection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2286000" y="6019800"/>
            <a:ext cx="426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Lost battles for visual real estate and other stories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solidFill>
                  <a:schemeClr val="accent2"/>
                </a:solidFill>
              </a:rPr>
              <a:t>Purpose: hypothesis generation</a:t>
            </a:r>
            <a:r>
              <a:rPr lang="en-US" sz="28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solidFill>
                  <a:schemeClr val="accent2"/>
                </a:solidFill>
              </a:rPr>
              <a:t>Dynamically defines sub-populations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Group regions with similar risk factors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Compare grouped populations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Look for spatial patterns with groups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solidFill>
                  <a:schemeClr val="accent2"/>
                </a:solidFill>
              </a:rPr>
              <a:t>Today’s mortality mapping practice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Controls for race, sex and age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Doesn’t typically control for other risk factors</a:t>
            </a:r>
            <a:r>
              <a:rPr lang="en-US" sz="2400" b="1" smtClean="0">
                <a:solidFill>
                  <a:schemeClr val="accent2"/>
                </a:solidFill>
              </a:rPr>
              <a:t> </a:t>
            </a:r>
            <a:r>
              <a:rPr lang="en-US" sz="2000" b="1" smtClean="0"/>
              <a:t>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solidFill>
                  <a:schemeClr val="accent2"/>
                </a:solidFill>
              </a:rPr>
              <a:t>Exploratory analysis guidance from John Tukey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The unadjusted plot should not be made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7620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</a:rPr>
              <a:t>Dynamically Conditioned </a:t>
            </a:r>
            <a:r>
              <a:rPr lang="en-US" sz="3200" b="1">
                <a:solidFill>
                  <a:schemeClr val="tx2"/>
                </a:solidFill>
              </a:rPr>
              <a:t>Choropleth</a:t>
            </a:r>
            <a:r>
              <a:rPr lang="en-US" sz="2800" b="1">
                <a:solidFill>
                  <a:schemeClr val="tx2"/>
                </a:solidFill>
              </a:rPr>
              <a:t> Maps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676400" y="0"/>
          <a:ext cx="5553075" cy="6677025"/>
        </p:xfrm>
        <a:graphic>
          <a:graphicData uri="http://schemas.openxmlformats.org/presentationml/2006/ole">
            <p:oleObj spid="_x0000_s2050" name="Graph Sheet" r:id="rId4" imgW="2590465" imgH="3352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04325" cy="6904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Dynamic partitioning sliders for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   Maps, QQplots, scatterplots with smoothes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 	Can partition using a data quality variables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Dynamic and guiding statistics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Live Percents and R</a:t>
            </a:r>
            <a:r>
              <a:rPr lang="en-US" sz="2000" baseline="30000" smtClean="0"/>
              <a:t>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Anova views of cells means and interactions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Cognostics for good slider settings</a:t>
            </a:r>
            <a:r>
              <a:rPr lang="en-US" sz="2000" smtClean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Data analysis management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</a:rPr>
              <a:t>	   </a:t>
            </a:r>
            <a:r>
              <a:rPr lang="en-US" sz="2000" smtClean="0"/>
              <a:t>Variable selection from user-provided data files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    Zoom, zoom history and mouseovers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    Annotated snapshoots and live replay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83972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7620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Conditioned Choropleth Maps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/>
              <a:t>Conditioned Maps:</a:t>
            </a:r>
            <a:br>
              <a:rPr lang="en-US" sz="3200" dirty="0" smtClean="0"/>
            </a:br>
            <a:r>
              <a:rPr lang="en-US" sz="3200" dirty="0" smtClean="0"/>
              <a:t>Comparisons Yielding Three Classes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Compare </a:t>
            </a:r>
            <a:r>
              <a:rPr lang="en-US" sz="2000" b="1" dirty="0" smtClean="0">
                <a:solidFill>
                  <a:srgbClr val="0070C0"/>
                </a:solidFill>
              </a:rPr>
              <a:t>a variable’s values to two thresholds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	  </a:t>
            </a:r>
            <a:r>
              <a:rPr lang="en-US" sz="2000" dirty="0" smtClean="0"/>
              <a:t>Classes: low, middle, high</a:t>
            </a:r>
          </a:p>
          <a:p>
            <a:pPr>
              <a:buNone/>
            </a:pPr>
            <a:r>
              <a:rPr lang="en-US" sz="2000" dirty="0" smtClean="0"/>
              <a:t>	  Actions:  adjust slider thresholds, change </a:t>
            </a:r>
            <a:r>
              <a:rPr lang="en-US" sz="2000" dirty="0" smtClean="0"/>
              <a:t>variables</a:t>
            </a: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r>
              <a:rPr lang="en-US" sz="2000" b="1" dirty="0" smtClean="0">
                <a:solidFill>
                  <a:srgbClr val="0070C0"/>
                </a:solidFill>
              </a:rPr>
              <a:t>Compare confidence intervals to a reference value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Classes:     below,  similar to, above</a:t>
            </a:r>
          </a:p>
          <a:p>
            <a:pPr lvl="1">
              <a:buNone/>
            </a:pPr>
            <a:r>
              <a:rPr lang="en-US" sz="2000" dirty="0" smtClean="0"/>
              <a:t>Action:      adjust significance </a:t>
            </a:r>
            <a:r>
              <a:rPr lang="en-US" sz="2000" dirty="0" smtClean="0"/>
              <a:t>levels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000" b="1" dirty="0" smtClean="0">
                <a:solidFill>
                  <a:srgbClr val="0070C0"/>
                </a:solidFill>
              </a:rPr>
              <a:t>Variables can represent</a:t>
            </a:r>
          </a:p>
          <a:p>
            <a:pPr lvl="1">
              <a:buNone/>
            </a:pPr>
            <a:r>
              <a:rPr lang="en-US" sz="2000" dirty="0" smtClean="0"/>
              <a:t>Status</a:t>
            </a:r>
          </a:p>
          <a:p>
            <a:pPr lvl="1">
              <a:buNone/>
            </a:pPr>
            <a:r>
              <a:rPr lang="en-US" sz="2000" dirty="0" smtClean="0"/>
              <a:t>Trends</a:t>
            </a:r>
          </a:p>
          <a:p>
            <a:pPr lvl="1">
              <a:buNone/>
            </a:pPr>
            <a:r>
              <a:rPr lang="en-US" sz="2000" dirty="0" smtClean="0"/>
              <a:t>Uncertainty</a:t>
            </a:r>
          </a:p>
          <a:p>
            <a:pPr lvl="1">
              <a:buNone/>
            </a:pPr>
            <a:r>
              <a:rPr lang="en-US" sz="2000" dirty="0" smtClean="0"/>
              <a:t>Model residuals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1143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0" name="Object 8"/>
          <p:cNvGraphicFramePr>
            <a:graphicFrameLocks noChangeAspect="1"/>
          </p:cNvGraphicFramePr>
          <p:nvPr/>
        </p:nvGraphicFramePr>
        <p:xfrm>
          <a:off x="304800" y="0"/>
          <a:ext cx="8382000" cy="6818313"/>
        </p:xfrm>
        <a:graphic>
          <a:graphicData uri="http://schemas.openxmlformats.org/presentationml/2006/ole">
            <p:oleObj spid="_x0000_s17410" name="Graph Sheet" r:id="rId4" imgW="2438400" imgH="198086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190500"/>
            <a:ext cx="886777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accent2"/>
                </a:solidFill>
              </a:rPr>
              <a:t>	</a:t>
            </a:r>
            <a:r>
              <a:rPr lang="en-US" sz="1800" b="1" dirty="0" smtClean="0">
                <a:solidFill>
                  <a:schemeClr val="accent2"/>
                </a:solidFill>
              </a:rPr>
              <a:t>Advocate for data availability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Address human computational and memory limitations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	</a:t>
            </a:r>
            <a:r>
              <a:rPr lang="en-US" sz="1800" dirty="0" smtClean="0"/>
              <a:t>Provide statistics to shore up loose visual impressions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	Provide constructive transformations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	Provide search tools and navigation aids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Address human physical and education limitations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	</a:t>
            </a:r>
            <a:r>
              <a:rPr lang="en-US" sz="1800" dirty="0" smtClean="0"/>
              <a:t>Provide interface options and educational pathways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	Link </a:t>
            </a:r>
            <a:r>
              <a:rPr lang="en-US" sz="1800" dirty="0" smtClean="0"/>
              <a:t>to knowledge </a:t>
            </a:r>
            <a:r>
              <a:rPr lang="en-US" sz="1800" dirty="0" smtClean="0"/>
              <a:t>bases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Couple data visualization with models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Tufte</a:t>
            </a:r>
            <a:r>
              <a:rPr lang="en-US" sz="1800" dirty="0" smtClean="0"/>
              <a:t>: “Above all else show the data.”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	David Scott:  “often advantageous to visualize data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                            indirectly through the filter of a model”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Promote cognitive research and usability tests for quantitative visualization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Exploit technological advances such as GPUs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	Lean toward sensory over cultural encoding (viewgraphs below)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810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  <a:latin typeface="Tahoma" pitchFamily="34" charset="0"/>
              </a:rPr>
              <a:t>Advocate and Design For Future Generations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Understand without training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  </a:t>
            </a:r>
            <a:r>
              <a:rPr lang="en-US" sz="2000" dirty="0" smtClean="0"/>
              <a:t>Need to know some communication was intended 	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Our visual systems perceive shapes of 3-D surfaces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Perceive patterns/meaning without training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Resistance to instructional bias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Sensory immediacy:  hard-wired, fast, parallel processing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Sensory illusions persist despite knowledge that they are illusionary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Cross cultural validity</a:t>
            </a:r>
          </a:p>
          <a:p>
            <a:pPr lvl="2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Occasional problems =&gt; cultural dictates can counter sensory</a:t>
            </a:r>
          </a:p>
          <a:p>
            <a:pPr lvl="2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                                        encoding </a:t>
            </a:r>
          </a:p>
          <a:p>
            <a:pPr lvl="2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000" dirty="0" smtClean="0"/>
          </a:p>
          <a:p>
            <a:pPr algn="ctr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From Ware 2004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88068" name="Text Box 5"/>
          <p:cNvSpPr txBox="1">
            <a:spLocks noChangeArrowheads="1"/>
          </p:cNvSpPr>
          <p:nvPr/>
        </p:nvSpPr>
        <p:spPr bwMode="auto">
          <a:xfrm>
            <a:off x="0" y="0"/>
            <a:ext cx="9140825" cy="8810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chemeClr val="tx2"/>
                </a:solidFill>
                <a:latin typeface="Tahoma" pitchFamily="34" charset="0"/>
              </a:rPr>
              <a:t>Sensory Representations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Hard to learn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It takes children hundreds of hours to learn to read and write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sz="20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Easy to forget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Unless over-learned and/or continually refreshed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sz="20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Embedded in culture and applications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In the U.S. </a:t>
            </a:r>
            <a:r>
              <a:rPr lang="en-US" sz="2000" b="1" smtClean="0">
                <a:solidFill>
                  <a:srgbClr val="FF0000"/>
                </a:solidFill>
              </a:rPr>
              <a:t>red</a:t>
            </a:r>
            <a:r>
              <a:rPr lang="en-US" sz="2000" smtClean="0"/>
              <a:t> can signal danger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In China </a:t>
            </a:r>
            <a:r>
              <a:rPr lang="en-US" sz="2000" b="1" smtClean="0">
                <a:solidFill>
                  <a:srgbClr val="FF0000"/>
                </a:solidFill>
              </a:rPr>
              <a:t>red</a:t>
            </a:r>
            <a:r>
              <a:rPr lang="en-US" sz="2000" smtClean="0"/>
              <a:t> can symbolized luck and good fortune</a:t>
            </a:r>
            <a:endParaRPr lang="en-US" sz="20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sz="2000" b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Formally powerful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Verbal reasoning systems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Mathematical methods – calculus, etc.</a:t>
            </a:r>
          </a:p>
          <a:p>
            <a:pPr algn="ctr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smtClean="0">
                <a:solidFill>
                  <a:srgbClr val="777777"/>
                </a:solidFill>
              </a:rPr>
              <a:t>From Ware 2004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0" y="0"/>
            <a:ext cx="9140825" cy="685800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Arbitrary Conventional Representations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alibri" pitchFamily="34" charset="0"/>
              </a:rPr>
              <a:t>* </a:t>
            </a:r>
            <a:r>
              <a:rPr lang="en-US" sz="2000" dirty="0" smtClean="0">
                <a:latin typeface="Calibri" pitchFamily="34" charset="0"/>
              </a:rPr>
              <a:t>Suggested reading for this </a:t>
            </a:r>
            <a:r>
              <a:rPr lang="en-US" sz="2000" dirty="0" smtClean="0">
                <a:latin typeface="Calibri" pitchFamily="34" charset="0"/>
              </a:rPr>
              <a:t>class, ** Required text</a:t>
            </a:r>
            <a:endParaRPr lang="en-US" sz="2000" b="1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John R. Anderson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alibri" pitchFamily="34" charset="0"/>
              </a:rPr>
              <a:t>Learning and Memory: An Integrated Approach. 1995.  John Wiley and Sons</a:t>
            </a:r>
            <a:endParaRPr lang="en-US" sz="2000" b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Card, Stuart, Jock </a:t>
            </a:r>
            <a:r>
              <a:rPr lang="en-US" sz="2000" b="1" dirty="0" err="1" smtClean="0">
                <a:solidFill>
                  <a:schemeClr val="accent2"/>
                </a:solidFill>
                <a:latin typeface="Calibri" pitchFamily="34" charset="0"/>
              </a:rPr>
              <a:t>Mackinlay</a:t>
            </a: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 and Ben </a:t>
            </a:r>
            <a:r>
              <a:rPr lang="en-US" sz="2000" b="1" dirty="0" err="1" smtClean="0">
                <a:solidFill>
                  <a:schemeClr val="accent2"/>
                </a:solidFill>
                <a:latin typeface="Calibri" pitchFamily="34" charset="0"/>
              </a:rPr>
              <a:t>Shneiderman</a:t>
            </a: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, Eds.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alibri" pitchFamily="34" charset="0"/>
              </a:rPr>
              <a:t>	  </a:t>
            </a:r>
            <a:r>
              <a:rPr lang="en-US" sz="2000" dirty="0" smtClean="0">
                <a:latin typeface="Calibri" pitchFamily="34" charset="0"/>
              </a:rPr>
              <a:t>Information Visualization:  Using Vision to Think, 1999, Morgan Kaufman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D. B. Carr and L. W. Pickle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	   </a:t>
            </a: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**</a:t>
            </a:r>
            <a:r>
              <a:rPr lang="en-US" sz="2000" dirty="0" smtClean="0">
                <a:latin typeface="Calibri" pitchFamily="34" charset="0"/>
              </a:rPr>
              <a:t>Visualizing Data Pattern with Micromaps, 2010, CRC press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W. S. Cleveland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alibri" pitchFamily="34" charset="0"/>
              </a:rPr>
              <a:t>**</a:t>
            </a:r>
            <a:r>
              <a:rPr lang="en-US" sz="2000" dirty="0" smtClean="0">
                <a:latin typeface="Calibri" pitchFamily="34" charset="0"/>
              </a:rPr>
              <a:t>Visualizing Data, 1993, Hobart Press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alibri" pitchFamily="34" charset="0"/>
              </a:rPr>
              <a:t>*The Elements of Graphing Data, 1994, Hobart Press</a:t>
            </a:r>
            <a:endParaRPr lang="en-US" sz="2000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810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</a:rPr>
              <a:t>Cited and Relevant References </a:t>
            </a:r>
            <a:r>
              <a:rPr lang="en-US" sz="3600" dirty="0">
                <a:solidFill>
                  <a:schemeClr val="tx2"/>
                </a:solidFill>
                <a:latin typeface="Calibri" pitchFamily="34" charset="0"/>
              </a:rPr>
              <a:t>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220200" cy="6019800"/>
          </a:xfrm>
          <a:solidFill>
            <a:srgbClr val="F2F2F2"/>
          </a:solidFill>
        </p:spPr>
        <p:txBody>
          <a:bodyPr lIns="457200" tIns="22860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alibri" pitchFamily="34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Stephen </a:t>
            </a:r>
            <a:r>
              <a:rPr lang="en-US" sz="2000" b="1" dirty="0" err="1" smtClean="0">
                <a:solidFill>
                  <a:schemeClr val="accent2"/>
                </a:solidFill>
                <a:latin typeface="Calibri" pitchFamily="34" charset="0"/>
              </a:rPr>
              <a:t>Kosslyn</a:t>
            </a:r>
            <a:endParaRPr lang="en-US" sz="2000" b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*</a:t>
            </a:r>
            <a:r>
              <a:rPr lang="en-US" sz="2000" dirty="0" smtClean="0">
                <a:latin typeface="Calibri" pitchFamily="34" charset="0"/>
              </a:rPr>
              <a:t>Graph </a:t>
            </a:r>
            <a:r>
              <a:rPr lang="en-US" sz="2000" dirty="0" smtClean="0">
                <a:latin typeface="Calibri" pitchFamily="34" charset="0"/>
              </a:rPr>
              <a:t>Design for the Eye and Mind, 2006.  Oxford University Press</a:t>
            </a:r>
            <a:endParaRPr lang="en-US" sz="2000" b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George </a:t>
            </a:r>
            <a:r>
              <a:rPr lang="en-US" sz="2000" b="1" dirty="0" err="1" smtClean="0">
                <a:solidFill>
                  <a:schemeClr val="accent2"/>
                </a:solidFill>
                <a:latin typeface="Calibri" pitchFamily="34" charset="0"/>
              </a:rPr>
              <a:t>Lakoff</a:t>
            </a: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 and Mark Johnson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alibri" pitchFamily="34" charset="0"/>
              </a:rPr>
              <a:t>Metaphors We Live By. 1980.  University of Chicago Press</a:t>
            </a:r>
            <a:endParaRPr lang="en-US" sz="2000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Richard Mayer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alibri" pitchFamily="34" charset="0"/>
              </a:rPr>
              <a:t>	*Multi-Media Learning.  2001 Cambridge University Press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  <a:cs typeface="Tahoma" pitchFamily="34" charset="0"/>
              </a:rPr>
              <a:t>Stephen Palmer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alibri" pitchFamily="34" charset="0"/>
              </a:rPr>
              <a:t>Vision Science:  Photons to Phenomenology. 1999.  The MIT Press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90116" name="Text Box 5"/>
          <p:cNvSpPr txBox="1">
            <a:spLocks noChangeArrowheads="1"/>
          </p:cNvSpPr>
          <p:nvPr/>
        </p:nvSpPr>
        <p:spPr bwMode="auto">
          <a:xfrm>
            <a:off x="3175" y="0"/>
            <a:ext cx="9140825" cy="8810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Tahoma" pitchFamily="34" charset="0"/>
              </a:rPr>
              <a:t>Cited and Relevant References </a:t>
            </a:r>
            <a:r>
              <a:rPr lang="en-US" sz="3600" dirty="0">
                <a:solidFill>
                  <a:schemeClr val="tx2"/>
                </a:solidFill>
                <a:latin typeface="Calibri" pitchFamily="34" charset="0"/>
                <a:cs typeface="Tahoma" pitchFamily="34" charset="0"/>
              </a:rPr>
              <a:t>- 2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0" y="-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sz="1800"/>
          </a:p>
        </p:txBody>
      </p:sp>
      <p:graphicFrame>
        <p:nvGraphicFramePr>
          <p:cNvPr id="129272" name="Group 248"/>
          <p:cNvGraphicFramePr>
            <a:graphicFrameLocks noGrp="1"/>
          </p:cNvGraphicFramePr>
          <p:nvPr/>
        </p:nvGraphicFramePr>
        <p:xfrm>
          <a:off x="381000" y="1066800"/>
          <a:ext cx="3200400" cy="4343401"/>
        </p:xfrm>
        <a:graphic>
          <a:graphicData uri="http://schemas.openxmlformats.org/drawingml/2006/table">
            <a:tbl>
              <a:tblPr/>
              <a:tblGrid>
                <a:gridCol w="1930400"/>
                <a:gridCol w="1270000"/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Stimuli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Bits/sec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Optical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*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Acoustic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*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Tactile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 *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Thermal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 *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Proprioceptive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*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Olfactory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* 10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Gustatory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* 10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4" name="Rectangle 100"/>
          <p:cNvSpPr>
            <a:spLocks noChangeArrowheads="1"/>
          </p:cNvSpPr>
          <p:nvPr/>
        </p:nvSpPr>
        <p:spPr bwMode="auto">
          <a:xfrm>
            <a:off x="0" y="24987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800"/>
          </a:p>
        </p:txBody>
      </p:sp>
      <p:graphicFrame>
        <p:nvGraphicFramePr>
          <p:cNvPr id="129270" name="Group 246"/>
          <p:cNvGraphicFramePr>
            <a:graphicFrameLocks noGrp="1"/>
          </p:cNvGraphicFramePr>
          <p:nvPr/>
        </p:nvGraphicFramePr>
        <p:xfrm>
          <a:off x="4724400" y="3810000"/>
          <a:ext cx="4114800" cy="2427288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Consciousness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Bits/sec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Eyes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Ears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Skin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Taste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Smell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58" name="Rectangle 175"/>
          <p:cNvSpPr>
            <a:spLocks noChangeArrowheads="1"/>
          </p:cNvSpPr>
          <p:nvPr/>
        </p:nvSpPr>
        <p:spPr bwMode="auto">
          <a:xfrm>
            <a:off x="0" y="5399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sz="1800"/>
          </a:p>
        </p:txBody>
      </p:sp>
      <p:graphicFrame>
        <p:nvGraphicFramePr>
          <p:cNvPr id="129267" name="Group 243"/>
          <p:cNvGraphicFramePr>
            <a:graphicFrameLocks noGrp="1"/>
          </p:cNvGraphicFramePr>
          <p:nvPr/>
        </p:nvGraphicFramePr>
        <p:xfrm>
          <a:off x="4724400" y="1066800"/>
          <a:ext cx="4114800" cy="2286001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Bits/sec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Skeletal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Language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Facial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19%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79" name="Text Box 244"/>
          <p:cNvSpPr txBox="1">
            <a:spLocks noChangeArrowheads="1"/>
          </p:cNvSpPr>
          <p:nvPr/>
        </p:nvSpPr>
        <p:spPr bwMode="auto">
          <a:xfrm>
            <a:off x="609600" y="3048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Human Processing Rates: Adapted from Norretranders</a:t>
            </a:r>
            <a:r>
              <a:rPr lang="en-US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220200" cy="6019800"/>
          </a:xfrm>
          <a:solidFill>
            <a:srgbClr val="F2F2F2"/>
          </a:solidFill>
        </p:spPr>
        <p:txBody>
          <a:bodyPr lIns="457200" tIns="228600" bIns="0"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Ben </a:t>
            </a:r>
            <a:r>
              <a:rPr lang="en-US" sz="2000" b="1" dirty="0" err="1" smtClean="0">
                <a:solidFill>
                  <a:schemeClr val="accent2"/>
                </a:solidFill>
                <a:latin typeface="Calibri" pitchFamily="34" charset="0"/>
              </a:rPr>
              <a:t>Shneiderman</a:t>
            </a: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 and Catherine </a:t>
            </a:r>
            <a:r>
              <a:rPr lang="en-US" sz="2000" b="1" dirty="0" err="1" smtClean="0">
                <a:solidFill>
                  <a:schemeClr val="accent2"/>
                </a:solidFill>
                <a:latin typeface="Calibri" pitchFamily="34" charset="0"/>
              </a:rPr>
              <a:t>Plaisant</a:t>
            </a:r>
            <a:endParaRPr lang="en-US" sz="2000" b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alibri" pitchFamily="34" charset="0"/>
              </a:rPr>
              <a:t>	  Designing the User Interface, Fourth Edition, 2005,  Addison Wesley  </a:t>
            </a:r>
            <a:endParaRPr lang="en-US" sz="2000" b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</a:t>
            </a:r>
            <a:endParaRPr lang="en-US" sz="2000" b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Edward Tufte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alibri" pitchFamily="34" charset="0"/>
              </a:rPr>
              <a:t>The Visual Display of Quantitative Information, 1983, Cheshire Press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alibri" pitchFamily="34" charset="0"/>
              </a:rPr>
              <a:t>Envisioning Information, 1990, Cheshire Press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alibri" pitchFamily="34" charset="0"/>
              </a:rPr>
              <a:t>Visual Explanations, 1997, Cheshire Press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        </a:t>
            </a:r>
            <a:r>
              <a:rPr lang="en-US" sz="2000" dirty="0" smtClean="0">
                <a:latin typeface="Calibri" pitchFamily="34" charset="0"/>
              </a:rPr>
              <a:t>Beautiful Evidence, 2006, Cheshire Press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Leland Wilkinson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alibri" pitchFamily="34" charset="0"/>
              </a:rPr>
              <a:t>The Grammar of Graphics, 2005  Springer</a:t>
            </a:r>
            <a:endParaRPr lang="en-US" sz="2000" b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accent2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</a:rPr>
              <a:t>Colin Ware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alibri" pitchFamily="34" charset="0"/>
              </a:rPr>
              <a:t>Information </a:t>
            </a:r>
            <a:r>
              <a:rPr lang="en-US" sz="2000" dirty="0" smtClean="0">
                <a:latin typeface="Calibri" pitchFamily="34" charset="0"/>
              </a:rPr>
              <a:t>Visualization, Perception for Design, 2013,  Morgan Kaufman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alibri" pitchFamily="34" charset="0"/>
              </a:rPr>
              <a:t>*Visual </a:t>
            </a:r>
            <a:r>
              <a:rPr lang="en-US" sz="2000" dirty="0" smtClean="0">
                <a:latin typeface="Calibri" pitchFamily="34" charset="0"/>
              </a:rPr>
              <a:t>Thinking for Design, 2008, Morgan Kaufman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90116" name="Text Box 5"/>
          <p:cNvSpPr txBox="1">
            <a:spLocks noChangeArrowheads="1"/>
          </p:cNvSpPr>
          <p:nvPr/>
        </p:nvSpPr>
        <p:spPr bwMode="auto">
          <a:xfrm>
            <a:off x="3175" y="0"/>
            <a:ext cx="9217025" cy="881063"/>
          </a:xfrm>
          <a:prstGeom prst="rect">
            <a:avLst/>
          </a:prstGeom>
          <a:solidFill>
            <a:srgbClr val="EDF6F7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82296"/>
          <a:lstStyle/>
          <a:p>
            <a:pPr algn="ctr">
              <a:spcBef>
                <a:spcPct val="50000"/>
              </a:spcBef>
            </a:pPr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Tahoma" pitchFamily="34" charset="0"/>
              </a:rPr>
              <a:t>Cited or Relevant References </a:t>
            </a:r>
            <a:r>
              <a:rPr lang="en-US" sz="3600" dirty="0">
                <a:solidFill>
                  <a:schemeClr val="tx2"/>
                </a:solidFill>
                <a:latin typeface="Calibri" pitchFamily="34" charset="0"/>
                <a:cs typeface="Tahoma" pitchFamily="34" charset="0"/>
              </a:rPr>
              <a:t>- </a:t>
            </a:r>
            <a:r>
              <a:rPr lang="en-US" sz="3600" dirty="0" smtClean="0">
                <a:solidFill>
                  <a:schemeClr val="tx2"/>
                </a:solidFill>
                <a:latin typeface="Calibri" pitchFamily="34" charset="0"/>
                <a:cs typeface="Tahoma" pitchFamily="34" charset="0"/>
              </a:rPr>
              <a:t>3</a:t>
            </a:r>
            <a:endParaRPr lang="en-US" sz="3600" dirty="0">
              <a:solidFill>
                <a:schemeClr val="tx2"/>
              </a:solidFill>
              <a:latin typeface="Calibri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5027</TotalTime>
  <Words>1138</Words>
  <Application>Microsoft Office PowerPoint</Application>
  <PresentationFormat>On-screen Show (4:3)</PresentationFormat>
  <Paragraphs>960</Paragraphs>
  <Slides>90</Slides>
  <Notes>90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2" baseType="lpstr">
      <vt:lpstr>Default Design</vt:lpstr>
      <vt:lpstr>Graph Sheet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Conditioned Maps: Comparisons Yielding Three Classes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</vt:vector>
  </TitlesOfParts>
  <Company>USDA-ERS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Graphics Practices</dc:title>
  <dc:creator>dcarr</dc:creator>
  <cp:lastModifiedBy>dcarr</cp:lastModifiedBy>
  <cp:revision>70</cp:revision>
  <dcterms:created xsi:type="dcterms:W3CDTF">2005-11-15T15:31:27Z</dcterms:created>
  <dcterms:modified xsi:type="dcterms:W3CDTF">2014-02-22T21:43:06Z</dcterms:modified>
</cp:coreProperties>
</file>