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2" r:id="rId2"/>
    <p:sldId id="281" r:id="rId3"/>
    <p:sldId id="278" r:id="rId4"/>
    <p:sldId id="280" r:id="rId5"/>
    <p:sldId id="261" r:id="rId6"/>
    <p:sldId id="263" r:id="rId7"/>
    <p:sldId id="282" r:id="rId8"/>
    <p:sldId id="284" r:id="rId9"/>
    <p:sldId id="283" r:id="rId10"/>
    <p:sldId id="285" r:id="rId11"/>
    <p:sldId id="286" r:id="rId12"/>
    <p:sldId id="268" r:id="rId13"/>
    <p:sldId id="271" r:id="rId14"/>
    <p:sldId id="267" r:id="rId15"/>
    <p:sldId id="264" r:id="rId16"/>
    <p:sldId id="265" r:id="rId17"/>
    <p:sldId id="269" r:id="rId18"/>
    <p:sldId id="275" r:id="rId19"/>
    <p:sldId id="258" r:id="rId20"/>
    <p:sldId id="274" r:id="rId21"/>
    <p:sldId id="291" r:id="rId22"/>
    <p:sldId id="289" r:id="rId23"/>
    <p:sldId id="297" r:id="rId24"/>
    <p:sldId id="298" r:id="rId25"/>
    <p:sldId id="299" r:id="rId26"/>
    <p:sldId id="300" r:id="rId27"/>
    <p:sldId id="295" r:id="rId28"/>
    <p:sldId id="301" r:id="rId29"/>
    <p:sldId id="294" r:id="rId30"/>
    <p:sldId id="288" r:id="rId31"/>
    <p:sldId id="260" r:id="rId32"/>
    <p:sldId id="276" r:id="rId33"/>
    <p:sldId id="273" r:id="rId34"/>
    <p:sldId id="292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BF7"/>
    <a:srgbClr val="CCFFCC"/>
    <a:srgbClr val="008000"/>
    <a:srgbClr val="CC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>
      <p:cViewPr varScale="1">
        <p:scale>
          <a:sx n="70" d="100"/>
          <a:sy n="70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4D214-819E-4E41-B433-6CD50C72717A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C5BE7-47FF-48CA-B03B-E85EC0E6E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76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C805E-95DE-4FD1-AFD3-99E496744AE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56CA8-B5A5-4A2F-9705-1B208F80BF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9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4A2D6-3509-4040-82CC-AC970C18CFE9}" type="slidenum">
              <a:rPr lang="en-US"/>
              <a:pPr/>
              <a:t>29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9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9383-BD0D-42E3-ABE1-43419A71260A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C231-E85B-4C8D-92F9-1F2CBE77D6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9383-BD0D-42E3-ABE1-43419A71260A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C231-E85B-4C8D-92F9-1F2CBE77D6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9383-BD0D-42E3-ABE1-43419A71260A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C231-E85B-4C8D-92F9-1F2CBE77D6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9383-BD0D-42E3-ABE1-43419A71260A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C231-E85B-4C8D-92F9-1F2CBE77D6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9383-BD0D-42E3-ABE1-43419A71260A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C231-E85B-4C8D-92F9-1F2CBE77D6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9383-BD0D-42E3-ABE1-43419A71260A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C231-E85B-4C8D-92F9-1F2CBE77D6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9383-BD0D-42E3-ABE1-43419A71260A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C231-E85B-4C8D-92F9-1F2CBE77D6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9383-BD0D-42E3-ABE1-43419A71260A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C231-E85B-4C8D-92F9-1F2CBE77D6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9383-BD0D-42E3-ABE1-43419A71260A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C231-E85B-4C8D-92F9-1F2CBE77D6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9383-BD0D-42E3-ABE1-43419A71260A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C231-E85B-4C8D-92F9-1F2CBE77D6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9383-BD0D-42E3-ABE1-43419A71260A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C231-E85B-4C8D-92F9-1F2CBE77D6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9383-BD0D-42E3-ABE1-43419A71260A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4C231-E85B-4C8D-92F9-1F2CBE77D6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nces.ed.gov/nationsreportcard/stat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" TargetMode="External"/><Relationship Id="rId2" Type="http://schemas.openxmlformats.org/officeDocument/2006/relationships/hyperlink" Target="http://www.geovista.psu.edu/ESTA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bynamewizard.com/name-mappe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gis.cancer.gov/tools/micromaps/" TargetMode="External"/><Relationship Id="rId2" Type="http://schemas.openxmlformats.org/officeDocument/2006/relationships/hyperlink" Target="http://mason.gmu.edu/~dcarr/Micromap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/www.math.yorku.ca/SCS/sasmac/ccmap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nces.ed.gov/nationsreportcard/state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tatecancerprofiles.cancer.gov/historicaltrend/differences.html" TargetMode="External"/><Relationship Id="rId5" Type="http://schemas.openxmlformats.org/officeDocument/2006/relationships/hyperlink" Target="http://surveillance.cancer.gov/joinpoint/" TargetMode="Externa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1"/>
            <a:ext cx="9144000" cy="2438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Micromap Extensions For </a:t>
            </a:r>
            <a:br>
              <a:rPr lang="en-US" sz="3000" dirty="0" smtClean="0"/>
            </a:br>
            <a:r>
              <a:rPr lang="en-US" sz="3000" dirty="0" smtClean="0"/>
              <a:t>Conditioned Micromaps</a:t>
            </a:r>
            <a:br>
              <a:rPr lang="en-US" sz="3000" dirty="0" smtClean="0"/>
            </a:br>
            <a:r>
              <a:rPr lang="en-US" sz="3000" dirty="0" smtClean="0"/>
              <a:t>and</a:t>
            </a:r>
            <a:br>
              <a:rPr lang="en-US" sz="3000" dirty="0" smtClean="0"/>
            </a:br>
            <a:r>
              <a:rPr lang="en-US" sz="3000" dirty="0" smtClean="0"/>
              <a:t>Comparative Micromap Series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505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Daniel B. Carr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George Mason University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Chunling</a:t>
            </a:r>
            <a:r>
              <a:rPr lang="en-US" dirty="0" smtClean="0">
                <a:solidFill>
                  <a:schemeClr val="tx1"/>
                </a:solidFill>
              </a:rPr>
              <a:t> Zhang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GMU/IBM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June 1, 2011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rth Carolina Cancer Mortal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857" y="1233762"/>
            <a:ext cx="7514286" cy="43904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What About Cancer Mortality in North Carolina?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What About Rates and Trends for other States?</a:t>
            </a:r>
            <a:endParaRPr lang="en-US" sz="2800" dirty="0"/>
          </a:p>
        </p:txBody>
      </p:sp>
      <p:pic>
        <p:nvPicPr>
          <p:cNvPr id="5" name="Picture 4" descr="Pancreas 3x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714" y="757571"/>
            <a:ext cx="7428572" cy="5342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/>
              <a:t>Shifting to Examples for   </a:t>
            </a:r>
            <a:br>
              <a:rPr lang="en-US" sz="3200" dirty="0" smtClean="0"/>
            </a:br>
            <a:r>
              <a:rPr lang="en-US" sz="3200" dirty="0" smtClean="0"/>
              <a:t>National Assessment of Educational Progress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  <a:solidFill>
            <a:schemeClr val="bg1">
              <a:lumMod val="95000"/>
            </a:schemeClr>
          </a:solidFill>
        </p:spPr>
        <p:txBody>
          <a:bodyPr tIns="91440">
            <a:normAutofit/>
          </a:bodyPr>
          <a:lstStyle/>
          <a:p>
            <a:pPr>
              <a:buNone/>
            </a:pPr>
            <a:r>
              <a:rPr lang="en-US" sz="2600" b="1" dirty="0" smtClean="0">
                <a:solidFill>
                  <a:srgbClr val="474BF7"/>
                </a:solidFill>
              </a:rPr>
              <a:t>The National Center For Educational Statistics </a:t>
            </a:r>
          </a:p>
          <a:p>
            <a:pPr>
              <a:buNone/>
            </a:pPr>
            <a:r>
              <a:rPr lang="en-US" sz="2800" dirty="0" smtClean="0"/>
              <a:t>      </a:t>
            </a:r>
            <a:r>
              <a:rPr lang="en-US" sz="2400" u="sng" dirty="0" smtClean="0">
                <a:hlinkClick r:id="rId2"/>
              </a:rPr>
              <a:t>http://nces.ed.gov/nationsreportcard/states</a:t>
            </a:r>
            <a:r>
              <a:rPr lang="en-US" sz="2800" u="sng" dirty="0" smtClean="0">
                <a:hlinkClick r:id="rId2"/>
              </a:rPr>
              <a:t>/</a:t>
            </a:r>
            <a:r>
              <a:rPr lang="en-US" sz="2600" b="1" dirty="0" smtClean="0">
                <a:solidFill>
                  <a:srgbClr val="474BF7"/>
                </a:solidFill>
              </a:rPr>
              <a:t> </a:t>
            </a:r>
          </a:p>
          <a:p>
            <a:pPr>
              <a:buNone/>
            </a:pPr>
            <a:r>
              <a:rPr lang="en-US" sz="2400" dirty="0" smtClean="0"/>
              <a:t>	  Assessment areas:  Mathematics, reading, science and more</a:t>
            </a:r>
          </a:p>
          <a:p>
            <a:pPr>
              <a:buNone/>
            </a:pPr>
            <a:r>
              <a:rPr lang="en-US" sz="2400" dirty="0" smtClean="0"/>
              <a:t>        Categories:              Selected grades, years and population subsets    </a:t>
            </a:r>
          </a:p>
          <a:p>
            <a:pPr>
              <a:buNone/>
            </a:pPr>
            <a:r>
              <a:rPr lang="en-US" sz="2400" dirty="0" smtClean="0"/>
              <a:t>        Statistics:    Averages and select percentiles </a:t>
            </a:r>
          </a:p>
          <a:p>
            <a:pPr>
              <a:buNone/>
            </a:pPr>
            <a:r>
              <a:rPr lang="en-US" sz="2400" dirty="0" smtClean="0"/>
              <a:t>                             Percents in below basic,  basic, proficient and advance</a:t>
            </a:r>
          </a:p>
          <a:p>
            <a:pPr>
              <a:buNone/>
            </a:pPr>
            <a:r>
              <a:rPr lang="en-US" sz="2400" dirty="0" smtClean="0"/>
              <a:t>                                       achievement level categories</a:t>
            </a:r>
          </a:p>
          <a:p>
            <a:pPr>
              <a:buNone/>
            </a:pPr>
            <a:r>
              <a:rPr lang="en-US" sz="2400" dirty="0" smtClean="0"/>
              <a:t>        Reporting:   Maps, statistical graphics and tables including</a:t>
            </a:r>
          </a:p>
          <a:p>
            <a:pPr>
              <a:buNone/>
            </a:pPr>
            <a:r>
              <a:rPr lang="en-US" sz="2400" dirty="0" smtClean="0"/>
              <a:t>                                       hypothesis tests  </a:t>
            </a:r>
          </a:p>
          <a:p>
            <a:pPr>
              <a:buNone/>
            </a:pPr>
            <a:r>
              <a:rPr lang="en-US" dirty="0" smtClean="0"/>
              <a:t>           </a:t>
            </a:r>
          </a:p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t="14969"/>
          <a:stretch>
            <a:fillRect/>
          </a:stretch>
        </p:blipFill>
        <p:spPr bwMode="auto">
          <a:xfrm>
            <a:off x="0" y="0"/>
            <a:ext cx="9168384" cy="732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8384" cy="68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8384" cy="68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8384" cy="68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17963" b="2994"/>
          <a:stretch>
            <a:fillRect/>
          </a:stretch>
        </p:blipFill>
        <p:spPr bwMode="auto">
          <a:xfrm>
            <a:off x="-24384" y="0"/>
            <a:ext cx="9168384" cy="680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190500"/>
            <a:ext cx="886777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190500"/>
            <a:ext cx="886777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3600" dirty="0" smtClean="0"/>
              <a:t>Communicating and Thinking With</a:t>
            </a:r>
            <a:br>
              <a:rPr lang="en-US" sz="3600" dirty="0" smtClean="0"/>
            </a:br>
            <a:r>
              <a:rPr lang="en-US" sz="3600" dirty="0" smtClean="0"/>
              <a:t> Statistical Maps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474BF7"/>
                </a:solidFill>
              </a:rPr>
              <a:t>      Maps are useful for communication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200" dirty="0" smtClean="0"/>
              <a:t>Many people like them</a:t>
            </a:r>
          </a:p>
          <a:p>
            <a:pPr>
              <a:buNone/>
            </a:pPr>
            <a:r>
              <a:rPr lang="en-US" sz="2200" dirty="0" smtClean="0"/>
              <a:t>	Convey spatial context</a:t>
            </a: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474BF7"/>
                </a:solidFill>
              </a:rPr>
              <a:t>      Maps are useful for thinking</a:t>
            </a:r>
          </a:p>
          <a:p>
            <a:pPr>
              <a:buNone/>
            </a:pPr>
            <a:r>
              <a:rPr lang="en-US" sz="2200" dirty="0" smtClean="0"/>
              <a:t>  	 Many people organize information in terms of locations or maps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	       </a:t>
            </a:r>
            <a:r>
              <a:rPr lang="en-US" sz="2200" dirty="0" smtClean="0"/>
              <a:t>Network of connections facilitates memory</a:t>
            </a:r>
          </a:p>
          <a:p>
            <a:pPr>
              <a:buNone/>
            </a:pPr>
            <a:r>
              <a:rPr lang="en-US" sz="2200" dirty="0" smtClean="0"/>
              <a:t>	       Spatial patterns trigger hypothesis generation</a:t>
            </a:r>
          </a:p>
          <a:p>
            <a:pPr>
              <a:buNone/>
            </a:pPr>
            <a:r>
              <a:rPr lang="en-US" sz="2200" dirty="0" smtClean="0"/>
              <a:t>	 Mapping fitted values and residuals can be part of a model criticism tool kit</a:t>
            </a:r>
          </a:p>
          <a:p>
            <a:pPr>
              <a:buNone/>
            </a:pPr>
            <a:r>
              <a:rPr lang="en-US" sz="2200" dirty="0" smtClean="0"/>
              <a:t>             Location provide a surrogate for variables not in a model</a:t>
            </a:r>
            <a:endParaRPr lang="en-US" sz="22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474BF7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474BF7"/>
                </a:solidFill>
              </a:rPr>
              <a:t>      Map viewing designs can be improved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	 </a:t>
            </a:r>
            <a:r>
              <a:rPr lang="en-US" sz="2200" dirty="0" smtClean="0"/>
              <a:t>Make spatial patterns pop out, limit distracters, support focus </a:t>
            </a:r>
            <a:endParaRPr lang="en-US" sz="2200" b="1" dirty="0" smtClean="0"/>
          </a:p>
          <a:p>
            <a:pPr>
              <a:buNone/>
            </a:pPr>
            <a:r>
              <a:rPr lang="en-US" sz="2200" dirty="0" smtClean="0"/>
              <a:t>	 Help people think with more than one variable</a:t>
            </a:r>
          </a:p>
          <a:p>
            <a:pPr>
              <a:buNone/>
            </a:pPr>
            <a:r>
              <a:rPr lang="en-US" sz="2200" dirty="0" smtClean="0"/>
              <a:t>	 Facilitate comparison tasks and address change blindness</a:t>
            </a:r>
          </a:p>
          <a:p>
            <a:pPr>
              <a:buNone/>
            </a:pPr>
            <a:r>
              <a:rPr lang="en-US" sz="2200" dirty="0" smtClean="0"/>
              <a:t>	 Provide interactive options to engage people in thinking with statistics</a:t>
            </a:r>
          </a:p>
          <a:p>
            <a:pPr>
              <a:buNone/>
            </a:pPr>
            <a:r>
              <a:rPr lang="en-US" sz="2200" dirty="0" smtClean="0"/>
              <a:t>       Provide education pathways toward more sophisticated statistical methods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190500"/>
            <a:ext cx="886777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Comparative Micromaps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474BF7"/>
                </a:solidFill>
              </a:rPr>
              <a:t> Shows one- and two-way indexed map series</a:t>
            </a:r>
          </a:p>
          <a:p>
            <a:pPr>
              <a:buNone/>
            </a:pPr>
            <a:r>
              <a:rPr lang="en-US" sz="2200" dirty="0" smtClean="0"/>
              <a:t>       Example indices year, age groups,  categorical variables such as sex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474BF7"/>
                </a:solidFill>
              </a:rPr>
              <a:t>Comparison considerations</a:t>
            </a:r>
          </a:p>
          <a:p>
            <a:pPr>
              <a:buNone/>
              <a:tabLst>
                <a:tab pos="1146175" algn="l"/>
              </a:tabLst>
            </a:pPr>
            <a:r>
              <a:rPr lang="en-US" sz="2200" b="1" dirty="0" smtClean="0">
                <a:solidFill>
                  <a:schemeClr val="accent2"/>
                </a:solidFill>
              </a:rPr>
              <a:t>	 </a:t>
            </a:r>
            <a:r>
              <a:rPr lang="en-US" sz="2200" dirty="0" smtClean="0"/>
              <a:t>Transformations:  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and 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differences, ratios, percent change,</a:t>
            </a:r>
          </a:p>
          <a:p>
            <a:pPr>
              <a:buNone/>
              <a:tabLst>
                <a:tab pos="1146175" algn="l"/>
              </a:tabLst>
            </a:pPr>
            <a:r>
              <a:rPr lang="en-US" sz="2200" dirty="0" smtClean="0"/>
              <a:t>                                      contrasts, </a:t>
            </a:r>
            <a:r>
              <a:rPr lang="en-US" sz="2200" smtClean="0"/>
              <a:t>trend removal, </a:t>
            </a:r>
            <a:r>
              <a:rPr lang="en-US" sz="2200" dirty="0" smtClean="0"/>
              <a:t>standardized mortality ratios</a:t>
            </a:r>
          </a:p>
          <a:p>
            <a:pPr>
              <a:buNone/>
              <a:tabLst>
                <a:tab pos="1146175" algn="l"/>
              </a:tabLst>
            </a:pPr>
            <a:r>
              <a:rPr lang="en-US" sz="2200" dirty="0" smtClean="0"/>
              <a:t>	  Change blindness  </a:t>
            </a:r>
          </a:p>
          <a:p>
            <a:pPr>
              <a:buNone/>
              <a:tabLst>
                <a:tab pos="1146175" algn="l"/>
              </a:tabLst>
            </a:pPr>
            <a:r>
              <a:rPr lang="en-US" sz="2200" dirty="0" smtClean="0"/>
              <a:t>	  *Predictor variables and lags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474BF7"/>
                </a:solidFill>
              </a:rPr>
              <a:t> Implementations and interactive options</a:t>
            </a:r>
            <a:r>
              <a:rPr lang="en-US" sz="1800" dirty="0" smtClean="0">
                <a:solidFill>
                  <a:srgbClr val="474BF7"/>
                </a:solidFill>
              </a:rPr>
              <a:t> </a:t>
            </a:r>
          </a:p>
          <a:p>
            <a:pPr>
              <a:buNone/>
            </a:pPr>
            <a:r>
              <a:rPr lang="en-US" sz="2200" dirty="0" smtClean="0"/>
              <a:t>       R scripts</a:t>
            </a:r>
          </a:p>
          <a:p>
            <a:pPr>
              <a:buNone/>
            </a:pPr>
            <a:r>
              <a:rPr lang="en-US" sz="2200" dirty="0" smtClean="0"/>
              <a:t>	  Java </a:t>
            </a:r>
            <a:r>
              <a:rPr lang="en-US" sz="2200" dirty="0" err="1" smtClean="0"/>
              <a:t>TCmaps</a:t>
            </a:r>
            <a:r>
              <a:rPr lang="en-US" sz="2200" dirty="0" smtClean="0"/>
              <a:t> (Temporal Change maps)                </a:t>
            </a: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7NLA_14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616" y="168312"/>
            <a:ext cx="8557714" cy="59245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1200" y="61722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Carr, D. B. and Pickle, L. W.  2010.  CRC Press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7NLA_12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8557714" cy="59245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0" y="62484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From Carr, D. B. and Pickle, L. W.  2010.  CRC Press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atrinaCrossPl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0786"/>
            <a:ext cx="9144000" cy="6536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nary Row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5680" y="0"/>
            <a:ext cx="731263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urrent Calls Rows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70262"/>
            <a:ext cx="9144000" cy="531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Some Instructive Alternatives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  <a:solidFill>
            <a:schemeClr val="bg1">
              <a:lumMod val="95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ESTAT:  Alan MacEachren and team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300" dirty="0" smtClean="0">
                <a:hlinkClick r:id="rId2"/>
              </a:rPr>
              <a:t>http://www.geovista.psu.edu/ESTAT/ 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           Exploratory </a:t>
            </a:r>
            <a:r>
              <a:rPr lang="en-US" sz="2300" dirty="0" err="1" smtClean="0"/>
              <a:t>Spatio</a:t>
            </a:r>
            <a:r>
              <a:rPr lang="en-US" sz="2300" dirty="0" smtClean="0"/>
              <a:t>-Temporal Analysis Tool Kit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          </a:t>
            </a:r>
            <a:r>
              <a:rPr lang="en-US" sz="2400" dirty="0" smtClean="0"/>
              <a:t>Linked scatterplot, bivariate color map, time series plot, and parallel</a:t>
            </a:r>
          </a:p>
          <a:p>
            <a:pPr>
              <a:buNone/>
            </a:pPr>
            <a:r>
              <a:rPr lang="en-US" sz="2400" dirty="0" smtClean="0"/>
              <a:t>            coordinate plots</a:t>
            </a: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Gapminder:  Hans Rosling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        </a:t>
            </a:r>
            <a:r>
              <a:rPr lang="en-US" sz="2400" dirty="0" smtClean="0">
                <a:solidFill>
                  <a:srgbClr val="0070C0"/>
                </a:solidFill>
              </a:rPr>
              <a:t>  </a:t>
            </a:r>
            <a:r>
              <a:rPr lang="en-US" sz="2400" dirty="0" smtClean="0">
                <a:solidFill>
                  <a:srgbClr val="0070C0"/>
                </a:solidFill>
                <a:hlinkClick r:id="rId3"/>
              </a:rPr>
              <a:t>http://www.gapminder.org/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dirty="0" smtClean="0"/>
              <a:t>            Animated scatterplots and animated bubble map</a:t>
            </a:r>
          </a:p>
          <a:p>
            <a:pPr>
              <a:buNone/>
            </a:pPr>
            <a:r>
              <a:rPr lang="en-US" sz="2400" dirty="0" smtClean="0"/>
              <a:t>	      Scatterplots address change blindness with trails</a:t>
            </a:r>
          </a:p>
          <a:p>
            <a:pPr>
              <a:buNone/>
            </a:pPr>
            <a:r>
              <a:rPr lang="en-US" sz="2400" dirty="0" smtClean="0"/>
              <a:t>            Storytelling supported by focus a few nations, long sweep of time and</a:t>
            </a:r>
          </a:p>
          <a:p>
            <a:pPr>
              <a:buNone/>
            </a:pPr>
            <a:r>
              <a:rPr lang="en-US" sz="2400" dirty="0" smtClean="0"/>
              <a:t>                    constrained variables such as life time, and zero births per woman 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			       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NameMapper</a:t>
            </a:r>
            <a:r>
              <a:rPr lang="en-US" sz="2400" b="1" dirty="0" smtClean="0">
                <a:solidFill>
                  <a:srgbClr val="0070C0"/>
                </a:solidFill>
              </a:rPr>
              <a:t> (Assume Martin Wattenberg)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             </a:t>
            </a:r>
            <a:r>
              <a:rPr lang="en-US" sz="2400" dirty="0" smtClean="0">
                <a:solidFill>
                  <a:srgbClr val="0070C0"/>
                </a:solidFill>
                <a:hlinkClick r:id="rId4"/>
              </a:rPr>
              <a:t>http://www.babynamewizard.com/name-mapper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/>
              <a:t>	    </a:t>
            </a:r>
          </a:p>
          <a:p>
            <a:pPr>
              <a:buNone/>
            </a:pPr>
            <a:r>
              <a:rPr lang="en-US" sz="2200" dirty="0" smtClean="0"/>
              <a:t>                 Maps series (micromaps) with a continuous color saturation encoding,</a:t>
            </a:r>
          </a:p>
          <a:p>
            <a:pPr>
              <a:buNone/>
            </a:pPr>
            <a:r>
              <a:rPr lang="en-US" sz="2200" dirty="0" smtClean="0"/>
              <a:t>                       enlarged view with mouse </a:t>
            </a:r>
            <a:r>
              <a:rPr lang="en-US" sz="2200" dirty="0" err="1" smtClean="0"/>
              <a:t>overs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               Stack panel times series for individual states. </a:t>
            </a:r>
          </a:p>
          <a:p>
            <a:pPr>
              <a:buNone/>
            </a:pPr>
            <a:r>
              <a:rPr lang="en-US" sz="2200" dirty="0" smtClean="0"/>
              <a:t>  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Micromaps Resources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  <a:solidFill>
            <a:schemeClr val="bg1">
              <a:lumMod val="95000"/>
            </a:schemeClr>
          </a:solidFill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Book Resources 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  </a:t>
            </a:r>
            <a:r>
              <a:rPr lang="en-US" dirty="0" smtClean="0">
                <a:hlinkClick r:id="rId2"/>
              </a:rPr>
              <a:t>http://mason.gmu.edu/~dcarr/Micromaps/ </a:t>
            </a:r>
          </a:p>
          <a:p>
            <a:pPr>
              <a:buNone/>
            </a:pPr>
            <a:r>
              <a:rPr lang="en-US" dirty="0" smtClean="0"/>
              <a:t>         R scripts for Linked and Comparative Micromaps: </a:t>
            </a:r>
          </a:p>
          <a:p>
            <a:pPr>
              <a:buNone/>
            </a:pPr>
            <a:r>
              <a:rPr lang="en-US" dirty="0" smtClean="0"/>
              <a:t>         CCmaps (Java) for Conditioned Micromaps </a:t>
            </a:r>
          </a:p>
          <a:p>
            <a:pPr>
              <a:buNone/>
            </a:pPr>
            <a:r>
              <a:rPr lang="en-US" dirty="0" smtClean="0"/>
              <a:t>         Book and Contributed examples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Linked  Micromaps </a:t>
            </a:r>
          </a:p>
          <a:p>
            <a:pPr>
              <a:buNone/>
            </a:pPr>
            <a:r>
              <a:rPr lang="en-US" dirty="0" smtClean="0"/>
              <a:t>          National Cancer Institute: Java </a:t>
            </a:r>
            <a:r>
              <a:rPr lang="en-US" b="1" dirty="0" smtClean="0"/>
              <a:t> </a:t>
            </a:r>
            <a:r>
              <a:rPr lang="en-US" dirty="0" smtClean="0">
                <a:hlinkClick r:id="rId3"/>
              </a:rPr>
              <a:t>http://gis.cancer.gov/tools/micromaps/</a:t>
            </a: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      Jim Pearson:  R Package  (Soon)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Conditioned Micromaps</a:t>
            </a:r>
          </a:p>
          <a:p>
            <a:pPr>
              <a:buNone/>
            </a:pPr>
            <a:r>
              <a:rPr lang="en-US" dirty="0" smtClean="0"/>
              <a:t>          Michael Friendly SAS macro:  </a:t>
            </a:r>
            <a:r>
              <a:rPr lang="en-US" dirty="0" smtClean="0">
                <a:hlinkClick r:id="rId4" action="ppaction://hlinkfile"/>
              </a:rPr>
              <a:t>http//www.math.yorku.ca/SCS/sasmac/ccmap.html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Comparative Micromaps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	     </a:t>
            </a:r>
            <a:r>
              <a:rPr lang="en-US" dirty="0" err="1" smtClean="0"/>
              <a:t>TCmap</a:t>
            </a:r>
            <a:r>
              <a:rPr lang="en-US" dirty="0" smtClean="0"/>
              <a:t>  (Java)  Contact:  Dan Carr  dcarr@gmu.edu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70C0"/>
                </a:solidFill>
              </a:rPr>
              <a:t>Dynamically Partitioned Network </a:t>
            </a:r>
            <a:r>
              <a:rPr lang="en-US" dirty="0" smtClean="0"/>
              <a:t>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	      </a:t>
            </a:r>
            <a:r>
              <a:rPr lang="en-US" dirty="0" err="1" smtClean="0"/>
              <a:t>DPnet</a:t>
            </a:r>
            <a:r>
              <a:rPr lang="en-US" dirty="0" smtClean="0"/>
              <a:t> (Java)  Contact:  Dan  Carr 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             Three variables for streams, roads etc. (similar to CCmaps) </a:t>
            </a:r>
            <a:endParaRPr lang="en-US" sz="2200" dirty="0" smtClean="0"/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solidFill>
            <a:srgbClr val="F2F2F2"/>
          </a:solidFill>
          <a:ln/>
        </p:spPr>
        <p:txBody>
          <a:bodyPr lIns="457200" tIns="228600" bIns="0">
            <a:normAutofit fontScale="85000" lnSpcReduction="20000"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2400" dirty="0" smtClean="0"/>
              <a:t>Carr, D. B. and Pickle L. W., 2010.  </a:t>
            </a:r>
            <a:r>
              <a:rPr lang="en-US" sz="2400" i="1" dirty="0" smtClean="0"/>
              <a:t>Visualization Patterns in Data with Micromaps</a:t>
            </a:r>
            <a:r>
              <a:rPr lang="en-US" sz="2400" dirty="0" smtClean="0"/>
              <a:t>,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dirty="0" smtClean="0"/>
              <a:t>            Chapman &amp; Hall/CRC Press, Boca Raton, Fl. 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      </a:t>
            </a:r>
            <a:endParaRPr lang="en-US" sz="2400" b="1" dirty="0" smtClean="0">
              <a:solidFill>
                <a:srgbClr val="474BF7"/>
              </a:solidFill>
            </a:endParaRPr>
          </a:p>
          <a:p>
            <a:pPr>
              <a:buFontTx/>
              <a:buNone/>
            </a:pPr>
            <a:r>
              <a:rPr lang="en-US" sz="2400" dirty="0" smtClean="0"/>
              <a:t>   </a:t>
            </a:r>
            <a:r>
              <a:rPr lang="en-US" sz="2400" b="1" dirty="0" smtClean="0"/>
              <a:t>Ware, C. 2008.  Visual Thinking For Design.  Morgan Kaufmann, New York.  </a:t>
            </a:r>
            <a:r>
              <a:rPr lang="en-US" sz="2400" dirty="0" smtClean="0"/>
              <a:t>  </a:t>
            </a:r>
          </a:p>
          <a:p>
            <a:pPr>
              <a:buFontTx/>
              <a:buNone/>
            </a:pPr>
            <a:r>
              <a:rPr lang="en-US" sz="2400" dirty="0" smtClean="0"/>
              <a:t>       </a:t>
            </a:r>
          </a:p>
          <a:p>
            <a:pPr>
              <a:buFontTx/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Symanzik</a:t>
            </a:r>
            <a:r>
              <a:rPr lang="en-US" sz="2400" dirty="0" smtClean="0"/>
              <a:t>, J. and D. B. Carr.  2008 Interactive linked micromap plots for</a:t>
            </a:r>
          </a:p>
          <a:p>
            <a:pPr>
              <a:buFontTx/>
              <a:buNone/>
            </a:pPr>
            <a:r>
              <a:rPr lang="en-US" sz="2400" dirty="0" smtClean="0"/>
              <a:t>             interactive display of geographically referenced data.  </a:t>
            </a:r>
            <a:r>
              <a:rPr lang="en-US" sz="2400" i="1" dirty="0" smtClean="0"/>
              <a:t>Handbook of Data</a:t>
            </a:r>
          </a:p>
          <a:p>
            <a:pPr>
              <a:buFontTx/>
              <a:buNone/>
            </a:pPr>
            <a:r>
              <a:rPr lang="en-US" sz="2400" i="1" dirty="0" smtClean="0"/>
              <a:t>             Visualization</a:t>
            </a:r>
            <a:r>
              <a:rPr lang="en-US" sz="2400" dirty="0" smtClean="0"/>
              <a:t>. Eds. / C Chen, W </a:t>
            </a:r>
            <a:r>
              <a:rPr lang="en-US" sz="2400" dirty="0" err="1" smtClean="0"/>
              <a:t>Hardle</a:t>
            </a:r>
            <a:r>
              <a:rPr lang="en-US" sz="2400" dirty="0" smtClean="0"/>
              <a:t> and A </a:t>
            </a:r>
            <a:r>
              <a:rPr lang="en-US" sz="2400" dirty="0" err="1" smtClean="0"/>
              <a:t>Unwin</a:t>
            </a:r>
            <a:r>
              <a:rPr lang="en-US" sz="2400" dirty="0" smtClean="0"/>
              <a:t> 267-294. Springer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    Carr, D. B., D. White, and A. M. </a:t>
            </a:r>
            <a:r>
              <a:rPr lang="en-US" sz="2400" dirty="0" err="1" smtClean="0"/>
              <a:t>MacEachren</a:t>
            </a:r>
            <a:r>
              <a:rPr lang="en-US" sz="2400" dirty="0" smtClean="0"/>
              <a:t>. 2005.  Conditioned Choropleth</a:t>
            </a:r>
          </a:p>
          <a:p>
            <a:pPr>
              <a:buFontTx/>
              <a:buNone/>
            </a:pPr>
            <a:r>
              <a:rPr lang="en-US" sz="2400" dirty="0" smtClean="0"/>
              <a:t>              Maps And Hypothesis Generation, </a:t>
            </a:r>
            <a:r>
              <a:rPr lang="en-US" sz="2400" i="1" dirty="0" smtClean="0"/>
              <a:t>Annals of Geography</a:t>
            </a:r>
            <a:r>
              <a:rPr lang="en-US" sz="2400" dirty="0" smtClean="0"/>
              <a:t>, 95(1), 32-53.</a:t>
            </a:r>
            <a:endParaRPr lang="en-US" sz="2400" b="1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en-US" sz="2400" b="1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     </a:t>
            </a:r>
            <a:r>
              <a:rPr lang="en-US" sz="2400" dirty="0" smtClean="0"/>
              <a:t>Carr</a:t>
            </a:r>
            <a:r>
              <a:rPr lang="en-US" sz="2400" dirty="0"/>
              <a:t>, D. B, J. F. </a:t>
            </a:r>
            <a:r>
              <a:rPr lang="en-US" sz="2400" dirty="0" err="1"/>
              <a:t>Wallin</a:t>
            </a:r>
            <a:r>
              <a:rPr lang="en-US" sz="2400" dirty="0"/>
              <a:t>, and D. A. Carr.  2000.  "Two New Templates </a:t>
            </a:r>
            <a:r>
              <a:rPr lang="en-US" sz="2400" dirty="0" smtClean="0"/>
              <a:t>for</a:t>
            </a:r>
          </a:p>
          <a:p>
            <a:pPr>
              <a:buFontTx/>
              <a:buNone/>
            </a:pPr>
            <a:r>
              <a:rPr lang="en-US" sz="2400" dirty="0" smtClean="0"/>
              <a:t>               Epidemiology </a:t>
            </a:r>
            <a:r>
              <a:rPr lang="en-US" sz="2400" dirty="0"/>
              <a:t>Applications:  Linked Micromap Plots and </a:t>
            </a:r>
            <a:r>
              <a:rPr lang="en-US" sz="2400" dirty="0" smtClean="0"/>
              <a:t>Conditioned</a:t>
            </a:r>
          </a:p>
          <a:p>
            <a:pPr>
              <a:buFontTx/>
              <a:buNone/>
            </a:pPr>
            <a:r>
              <a:rPr lang="en-US" sz="2400" dirty="0" smtClean="0"/>
              <a:t>               Choropleth </a:t>
            </a:r>
            <a:r>
              <a:rPr lang="en-US" sz="2400" dirty="0"/>
              <a:t>Maps," </a:t>
            </a:r>
            <a:r>
              <a:rPr lang="en-US" sz="2400" i="1" dirty="0"/>
              <a:t>Statistics In Medicine</a:t>
            </a:r>
            <a:r>
              <a:rPr lang="en-US" sz="2400" dirty="0"/>
              <a:t>, Vol. 19, John Wiley &amp; Sons, </a:t>
            </a: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               pp</a:t>
            </a:r>
            <a:r>
              <a:rPr lang="en-US" sz="2400" dirty="0"/>
              <a:t>. 2521-2538.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endParaRPr lang="en-US" sz="1800" dirty="0"/>
          </a:p>
          <a:p>
            <a:pPr>
              <a:buFontTx/>
              <a:buNone/>
            </a:pPr>
            <a:r>
              <a:rPr lang="en-US" sz="1800" dirty="0" smtClean="0"/>
              <a:t>	</a:t>
            </a:r>
            <a:endParaRPr lang="en-US" sz="2000" dirty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dirty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dirty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000">
              <a:latin typeface="Tahoma" pitchFamily="34" charset="0"/>
            </a:endParaRPr>
          </a:p>
        </p:txBody>
      </p:sp>
      <p:sp>
        <p:nvSpPr>
          <p:cNvPr id="371717" name="Text Box 5"/>
          <p:cNvSpPr txBox="1">
            <a:spLocks noChangeArrowheads="1"/>
          </p:cNvSpPr>
          <p:nvPr/>
        </p:nvSpPr>
        <p:spPr bwMode="auto">
          <a:xfrm>
            <a:off x="0" y="1"/>
            <a:ext cx="9140825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tIns="82296"/>
          <a:lstStyle/>
          <a:p>
            <a:pPr algn="ctr" eaLnBrk="0" hangingPunct="0">
              <a:spcBef>
                <a:spcPct val="50000"/>
              </a:spcBef>
            </a:pPr>
            <a:r>
              <a:rPr lang="en-US" sz="3600" dirty="0"/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Micromaps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474BF7"/>
                </a:solidFill>
              </a:rPr>
              <a:t>     Micromap definition</a:t>
            </a:r>
          </a:p>
          <a:p>
            <a:pPr>
              <a:buNone/>
            </a:pPr>
            <a:r>
              <a:rPr lang="en-US" sz="2000" dirty="0" smtClean="0"/>
              <a:t>      Graphics using an organized set of small maps to help in representing statistics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474BF7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474BF7"/>
                </a:solidFill>
              </a:rPr>
              <a:t>      Small map redesign suggestions for regions</a:t>
            </a:r>
          </a:p>
          <a:p>
            <a:pPr>
              <a:buNone/>
              <a:tabLst>
                <a:tab pos="1146175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	 </a:t>
            </a:r>
            <a:r>
              <a:rPr lang="en-US" sz="2000" dirty="0" smtClean="0"/>
              <a:t>Simplify boundaries:   Generalizations or caricatures of common maps</a:t>
            </a:r>
          </a:p>
          <a:p>
            <a:pPr>
              <a:buNone/>
              <a:tabLst>
                <a:tab pos="1146175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	 </a:t>
            </a:r>
            <a:r>
              <a:rPr lang="en-US" sz="2000" dirty="0" smtClean="0"/>
              <a:t>Preserve recognition:  Keep region neighbors</a:t>
            </a:r>
          </a:p>
          <a:p>
            <a:pPr>
              <a:buNone/>
              <a:tabLst>
                <a:tab pos="1146175" algn="l"/>
              </a:tabLst>
            </a:pPr>
            <a:r>
              <a:rPr lang="en-US" sz="2000" dirty="0" smtClean="0"/>
              <a:t>                                                Keep distinctive facet(s) of shape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pPr>
              <a:buNone/>
              <a:tabLst>
                <a:tab pos="1146175" algn="l"/>
              </a:tabLst>
            </a:pPr>
            <a:r>
              <a:rPr lang="en-US" sz="2000" dirty="0" smtClean="0"/>
              <a:t>       Visibility: Enlarge small regions</a:t>
            </a:r>
          </a:p>
          <a:p>
            <a:pPr>
              <a:buNone/>
              <a:tabLst>
                <a:tab pos="1146175" algn="l"/>
              </a:tabLst>
            </a:pPr>
            <a:r>
              <a:rPr lang="en-US" sz="2000" b="1" dirty="0" smtClean="0">
                <a:solidFill>
                  <a:schemeClr val="accent2"/>
                </a:solidFill>
              </a:rPr>
              <a:t>                        </a:t>
            </a:r>
            <a:r>
              <a:rPr lang="en-US" sz="2000" dirty="0" smtClean="0"/>
              <a:t>Use more saturated color for encodings  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474BF7"/>
                </a:solidFill>
              </a:rPr>
              <a:t>      Map encodings</a:t>
            </a:r>
          </a:p>
          <a:p>
            <a:pPr>
              <a:buNone/>
            </a:pPr>
            <a:r>
              <a:rPr lang="en-US" sz="2200" dirty="0" smtClean="0"/>
              <a:t>       Regions as polygons, </a:t>
            </a:r>
            <a:r>
              <a:rPr lang="en-US" sz="2000" dirty="0" smtClean="0"/>
              <a:t>networks as polylines, places as points</a:t>
            </a:r>
            <a:r>
              <a:rPr lang="en-US" sz="2200" dirty="0" smtClean="0"/>
              <a:t>                </a:t>
            </a: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/>
              <a:t>Data Access Recipe: State to Nation Comparisons </a:t>
            </a:r>
            <a:br>
              <a:rPr lang="en-US" sz="3200" dirty="0" smtClean="0"/>
            </a:br>
            <a:r>
              <a:rPr lang="en-US" sz="3200" u="sng" dirty="0" smtClean="0">
                <a:hlinkClick r:id="rId2"/>
              </a:rPr>
              <a:t>http://nces.ed.gov/nationsreportcard/states/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  <a:solidFill>
            <a:schemeClr val="bg1">
              <a:lumMod val="95000"/>
            </a:schemeClr>
          </a:solidFill>
        </p:spPr>
        <p:txBody>
          <a:bodyPr tIns="91440"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 1.  Select Virginia or other State</a:t>
            </a:r>
          </a:p>
          <a:p>
            <a:pPr>
              <a:buNone/>
            </a:pPr>
            <a:r>
              <a:rPr lang="en-US" dirty="0" smtClean="0"/>
              <a:t>     Graphics on top right are interactive</a:t>
            </a:r>
          </a:p>
          <a:p>
            <a:pPr marL="514350" indent="-514350">
              <a:buNone/>
            </a:pPr>
            <a:r>
              <a:rPr lang="en-US" dirty="0" smtClean="0"/>
              <a:t>     </a:t>
            </a:r>
          </a:p>
          <a:p>
            <a:pPr marL="514350" indent="-514350">
              <a:buNone/>
            </a:pPr>
            <a:r>
              <a:rPr lang="en-US" dirty="0" smtClean="0"/>
              <a:t>2.  Bottom left table:  Select accessible version below table on bottom right </a:t>
            </a:r>
          </a:p>
          <a:p>
            <a:pPr>
              <a:buNone/>
            </a:pPr>
            <a:r>
              <a:rPr lang="en-US" dirty="0" smtClean="0"/>
              <a:t>                                        (Default is more graphics shown below)</a:t>
            </a:r>
          </a:p>
          <a:p>
            <a:pPr>
              <a:buNone/>
            </a:pPr>
            <a:r>
              <a:rPr lang="en-US" dirty="0" smtClean="0"/>
              <a:t>                                        Now Select variable by clicking Compare button </a:t>
            </a:r>
          </a:p>
          <a:p>
            <a:pPr>
              <a:buNone/>
            </a:pPr>
            <a:r>
              <a:rPr lang="en-US" dirty="0" smtClean="0"/>
              <a:t>                                        </a:t>
            </a:r>
          </a:p>
          <a:p>
            <a:pPr>
              <a:buNone/>
            </a:pPr>
            <a:r>
              <a:rPr lang="en-US" dirty="0" smtClean="0"/>
              <a:t>3.  In the interactive table:  Mouse on Nation Public row  to change comparison</a:t>
            </a:r>
          </a:p>
          <a:p>
            <a:pPr>
              <a:buNone/>
            </a:pPr>
            <a:r>
              <a:rPr lang="en-US" dirty="0" smtClean="0"/>
              <a:t>                                                 Above  the table after BACK, left click on Print/Export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  Next window:  Check Box State Comparison Table</a:t>
            </a:r>
          </a:p>
          <a:p>
            <a:pPr>
              <a:buNone/>
            </a:pPr>
            <a:r>
              <a:rPr lang="en-US" dirty="0" smtClean="0"/>
              <a:t>                                 Chose the Radio Button for Excel</a:t>
            </a:r>
          </a:p>
          <a:p>
            <a:pPr>
              <a:buNone/>
            </a:pPr>
            <a:r>
              <a:rPr lang="en-US" dirty="0" smtClean="0"/>
              <a:t>                                 Click Done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5.  Open with .</a:t>
            </a:r>
            <a:r>
              <a:rPr lang="en-US" dirty="0" err="1" smtClean="0"/>
              <a:t>xls</a:t>
            </a:r>
            <a:r>
              <a:rPr lang="en-US" dirty="0" smtClean="0"/>
              <a:t> file (Excel) despite file type mismatch</a:t>
            </a:r>
          </a:p>
          <a:p>
            <a:pPr>
              <a:buNone/>
            </a:pPr>
            <a:r>
              <a:rPr lang="en-US" dirty="0" smtClean="0"/>
              <a:t>                         Possibly hand delete unwanted rows   (header, footer)  </a:t>
            </a:r>
          </a:p>
          <a:p>
            <a:pPr>
              <a:buNone/>
            </a:pPr>
            <a:r>
              <a:rPr lang="en-US" dirty="0" smtClean="0"/>
              <a:t>                         Save as a .</a:t>
            </a:r>
            <a:r>
              <a:rPr lang="en-US" dirty="0" err="1" smtClean="0"/>
              <a:t>csv</a:t>
            </a:r>
            <a:r>
              <a:rPr lang="en-US" dirty="0" smtClean="0"/>
              <a:t> file with a name like NationMath2009G8.csv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6.  Read this and other variable files to process with R or other Software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190500"/>
            <a:ext cx="886777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190500"/>
            <a:ext cx="886777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190500"/>
            <a:ext cx="886777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0" y="3175"/>
          <a:ext cx="9750425" cy="685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Graph Sheet" r:id="rId3" imgW="3047760" imgH="2286000" progId="">
                  <p:embed/>
                </p:oleObj>
              </mc:Choice>
              <mc:Fallback>
                <p:oleObj name="Graph Sheet" r:id="rId3" imgW="3047760" imgH="2286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75"/>
                        <a:ext cx="9750425" cy="685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F Crossplo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0468" y="0"/>
            <a:ext cx="680306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666" name="Picture 2"/>
          <p:cNvPicPr>
            <a:picLocks noChangeAspect="1" noChangeArrowheads="1"/>
          </p:cNvPicPr>
          <p:nvPr/>
        </p:nvPicPr>
        <p:blipFill>
          <a:blip r:embed="rId2" cstate="print"/>
          <a:srcRect t="15738" b="20030"/>
          <a:stretch>
            <a:fillRect/>
          </a:stretch>
        </p:blipFill>
        <p:spPr bwMode="auto">
          <a:xfrm>
            <a:off x="533400" y="2300051"/>
            <a:ext cx="3968496" cy="254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9667" name="Picture 3"/>
          <p:cNvPicPr>
            <a:picLocks noChangeAspect="1" noChangeArrowheads="1"/>
          </p:cNvPicPr>
          <p:nvPr/>
        </p:nvPicPr>
        <p:blipFill>
          <a:blip r:embed="rId3" cstate="print"/>
          <a:srcRect l="9333" t="14573" r="6667" b="12751"/>
          <a:stretch>
            <a:fillRect/>
          </a:stretch>
        </p:blipFill>
        <p:spPr bwMode="auto">
          <a:xfrm>
            <a:off x="4419600" y="2702976"/>
            <a:ext cx="3283610" cy="207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1828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Continental US State map</a:t>
            </a:r>
          </a:p>
          <a:p>
            <a:pPr algn="ctr"/>
            <a:r>
              <a:rPr lang="en-US" dirty="0" smtClean="0"/>
              <a:t>Longitude and latitude projection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1828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State Visibility Map </a:t>
            </a:r>
          </a:p>
          <a:p>
            <a:pPr algn="ctr"/>
            <a:r>
              <a:rPr lang="en-US" dirty="0" smtClean="0"/>
              <a:t>Adapted from Mark </a:t>
            </a:r>
            <a:r>
              <a:rPr lang="en-US" dirty="0" err="1" smtClean="0"/>
              <a:t>Monmonier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4572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Small maps can be caricatures </a:t>
            </a:r>
          </a:p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of maps having high resolution boundaries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 Kinds of Micromaps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594360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600" b="1" dirty="0" smtClean="0">
                <a:solidFill>
                  <a:srgbClr val="474BF7"/>
                </a:solidFill>
              </a:rPr>
              <a:t>Linked Micromaps </a:t>
            </a:r>
          </a:p>
          <a:p>
            <a:pPr>
              <a:lnSpc>
                <a:spcPct val="80000"/>
              </a:lnSpc>
              <a:spcAft>
                <a:spcPts val="0"/>
              </a:spcAft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200" dirty="0" smtClean="0"/>
              <a:t>       Sorts and groups regions to create small multiples </a:t>
            </a:r>
          </a:p>
          <a:p>
            <a:pPr>
              <a:lnSpc>
                <a:spcPct val="80000"/>
              </a:lnSpc>
              <a:spcAft>
                <a:spcPts val="0"/>
              </a:spcAft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200" dirty="0" smtClean="0"/>
              <a:t>       Links region statistics in graphics panels to map locations</a:t>
            </a:r>
          </a:p>
          <a:p>
            <a:pPr>
              <a:lnSpc>
                <a:spcPct val="80000"/>
              </a:lnSpc>
              <a:spcAft>
                <a:spcPts val="0"/>
              </a:spcAft>
              <a:buClr>
                <a:schemeClr val="accent2"/>
              </a:buClr>
              <a:buSzPct val="125000"/>
              <a:buFont typeface="Wingdings" pitchFamily="2" charset="2"/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       </a:t>
            </a:r>
            <a:r>
              <a:rPr lang="en-US" sz="2200" b="1" dirty="0" smtClean="0">
                <a:solidFill>
                  <a:srgbClr val="474BF7"/>
                </a:solidFill>
              </a:rPr>
              <a:t>Purpose:  Adding context for communication and data exploration</a:t>
            </a:r>
          </a:p>
          <a:p>
            <a:pPr>
              <a:buNone/>
            </a:pPr>
            <a:r>
              <a:rPr lang="en-US" sz="2200" dirty="0" smtClean="0"/>
              <a:t> 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474BF7"/>
                </a:solidFill>
              </a:rPr>
              <a:t>Conditioned Micromaps </a:t>
            </a:r>
          </a:p>
          <a:p>
            <a:pPr>
              <a:buNone/>
            </a:pPr>
            <a:r>
              <a:rPr lang="en-US" sz="2200" dirty="0" smtClean="0"/>
              <a:t>       Two sliders partition regions into a 3 x 3 grid of  maps</a:t>
            </a:r>
          </a:p>
          <a:p>
            <a:pPr>
              <a:buNone/>
            </a:pPr>
            <a:r>
              <a:rPr lang="en-US" sz="2200" dirty="0" smtClean="0"/>
              <a:t>       One slider controls region color. 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       </a:t>
            </a:r>
            <a:r>
              <a:rPr lang="en-US" sz="2200" b="1" dirty="0" smtClean="0">
                <a:solidFill>
                  <a:srgbClr val="474BF7"/>
                </a:solidFill>
              </a:rPr>
              <a:t>Purpose:  Data exploration and hypothesis generation using 3 variables</a:t>
            </a:r>
          </a:p>
          <a:p>
            <a:pPr>
              <a:spcBef>
                <a:spcPts val="1800"/>
              </a:spcBef>
              <a:buNone/>
            </a:pPr>
            <a:r>
              <a:rPr lang="en-US" sz="2200" dirty="0" smtClean="0"/>
              <a:t>	 </a:t>
            </a:r>
            <a:r>
              <a:rPr lang="en-US" sz="2200" b="1" dirty="0" smtClean="0">
                <a:solidFill>
                  <a:srgbClr val="FF0000"/>
                </a:solidFill>
              </a:rPr>
              <a:t>Hypothesis test partitioning of regions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474BF7"/>
                </a:solidFill>
              </a:rPr>
              <a:t>       Purpose:  Communicate status and trends based on hypothesis tests</a:t>
            </a: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600" b="1" dirty="0" smtClean="0">
                <a:solidFill>
                  <a:srgbClr val="474BF7"/>
                </a:solidFill>
              </a:rPr>
              <a:t>Comparative Micromaps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	</a:t>
            </a:r>
            <a:r>
              <a:rPr lang="en-US" sz="2200" dirty="0" smtClean="0"/>
              <a:t>Show one- or two-way indexed map series and </a:t>
            </a:r>
            <a:r>
              <a:rPr lang="en-US" sz="2200" b="1" dirty="0" smtClean="0">
                <a:solidFill>
                  <a:srgbClr val="FF0000"/>
                </a:solidFill>
              </a:rPr>
              <a:t>change map variants </a:t>
            </a:r>
          </a:p>
          <a:p>
            <a:pPr>
              <a:buNone/>
            </a:pPr>
            <a:r>
              <a:rPr lang="en-US" sz="2200" dirty="0" smtClean="0"/>
              <a:t>       One slider controls global series color for </a:t>
            </a:r>
            <a:r>
              <a:rPr lang="en-US" sz="2200" b="1" dirty="0" smtClean="0">
                <a:solidFill>
                  <a:srgbClr val="FF0000"/>
                </a:solidFill>
              </a:rPr>
              <a:t>many layouts     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474BF7"/>
                </a:solidFill>
              </a:rPr>
              <a:t>       Purpose:  Emphasize spatial context,  address change blindness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Conditions Yielding Three Classes</a:t>
            </a:r>
            <a:br>
              <a:rPr lang="en-US" sz="3600" dirty="0" smtClean="0"/>
            </a:br>
            <a:r>
              <a:rPr lang="en-US" sz="3600" dirty="0" smtClean="0"/>
              <a:t> For Comparisons 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474BF7"/>
                </a:solidFill>
              </a:rPr>
              <a:t>        Why three?</a:t>
            </a:r>
          </a:p>
          <a:p>
            <a:pPr>
              <a:buNone/>
            </a:pPr>
            <a:r>
              <a:rPr lang="en-US" sz="2400" dirty="0" smtClean="0"/>
              <a:t>        We can only handle 3 or 4 simple items in working memory</a:t>
            </a:r>
          </a:p>
          <a:p>
            <a:pPr>
              <a:buNone/>
            </a:pPr>
            <a:r>
              <a:rPr lang="en-US" sz="2400" dirty="0" smtClean="0"/>
              <a:t>	  Easy to describe and think</a:t>
            </a: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474BF7"/>
                </a:solidFill>
              </a:rPr>
              <a:t>        Compare region values to two thresholds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  </a:t>
            </a:r>
            <a:r>
              <a:rPr lang="en-US" sz="2400" dirty="0" smtClean="0"/>
              <a:t>Classes:  low, middle, high</a:t>
            </a:r>
          </a:p>
          <a:p>
            <a:pPr>
              <a:buNone/>
            </a:pPr>
            <a:r>
              <a:rPr lang="en-US" sz="2400" dirty="0" smtClean="0"/>
              <a:t>	  Action: Adjust thresholds  - conditioning sliders</a:t>
            </a:r>
          </a:p>
          <a:p>
            <a:pPr>
              <a:buNone/>
            </a:pPr>
            <a:endParaRPr lang="en-US" sz="2400" dirty="0" smtClean="0">
              <a:solidFill>
                <a:srgbClr val="474BF7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474BF7"/>
                </a:solidFill>
              </a:rPr>
              <a:t>        Hypothesis tests comparing values to a reference value </a:t>
            </a:r>
          </a:p>
          <a:p>
            <a:pPr lvl="1">
              <a:buNone/>
            </a:pPr>
            <a:r>
              <a:rPr lang="en-US" sz="2400" dirty="0" smtClean="0"/>
              <a:t>Compare state values to the national value, preferred state value,  or chosen   value</a:t>
            </a:r>
          </a:p>
          <a:p>
            <a:pPr lvl="1">
              <a:buNone/>
            </a:pPr>
            <a:r>
              <a:rPr lang="en-US" sz="2400" dirty="0" smtClean="0"/>
              <a:t>Classes:  Below, Similar To , Above</a:t>
            </a:r>
          </a:p>
          <a:p>
            <a:pPr lvl="1">
              <a:buNone/>
            </a:pPr>
            <a:r>
              <a:rPr lang="en-US" sz="2400" dirty="0" smtClean="0"/>
              <a:t>Action:  Select value, adjust significance level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474BF7"/>
                </a:solidFill>
              </a:rPr>
              <a:t>         Practical significance tests based on differences or ratios</a:t>
            </a:r>
            <a:endParaRPr lang="en-US" sz="2400" dirty="0" smtClean="0">
              <a:solidFill>
                <a:srgbClr val="474BF7"/>
              </a:solidFill>
            </a:endParaRPr>
          </a:p>
          <a:p>
            <a:pPr lvl="1">
              <a:buNone/>
            </a:pPr>
            <a:r>
              <a:rPr lang="en-US" sz="2400" dirty="0" smtClean="0"/>
              <a:t>Classes: Below, Similar To, Above</a:t>
            </a:r>
          </a:p>
          <a:p>
            <a:pPr lvl="1">
              <a:buNone/>
            </a:pPr>
            <a:r>
              <a:rPr lang="en-US" sz="2400" dirty="0" smtClean="0"/>
              <a:t>Action:   Seek community consensus for thresholds    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3000" y="762000"/>
          <a:ext cx="6324599" cy="5953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1150"/>
                <a:gridCol w="1385946"/>
                <a:gridCol w="1509867"/>
                <a:gridCol w="1847636"/>
              </a:tblGrid>
              <a:tr h="555866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/>
                        <a:t>Lung &amp; Bronchus Cancer Death Rates and Trends: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/>
                        <a:t>Females, All Races, 2005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585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Above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Similar to US Rate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Below  US Rate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2094364"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Rising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Tend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Arkansas</a:t>
                      </a:r>
                    </a:p>
                    <a:p>
                      <a:pPr algn="ctr"/>
                      <a:r>
                        <a:rPr lang="en-US" sz="1100" dirty="0" smtClean="0"/>
                        <a:t>Indiana</a:t>
                      </a:r>
                    </a:p>
                    <a:p>
                      <a:pPr algn="ctr"/>
                      <a:r>
                        <a:rPr lang="en-US" sz="1100" dirty="0" smtClean="0"/>
                        <a:t>Kansas</a:t>
                      </a:r>
                    </a:p>
                    <a:p>
                      <a:pPr algn="ctr"/>
                      <a:r>
                        <a:rPr lang="en-US" sz="1100" dirty="0" smtClean="0"/>
                        <a:t>Kentucky</a:t>
                      </a:r>
                    </a:p>
                    <a:p>
                      <a:pPr algn="ctr"/>
                      <a:r>
                        <a:rPr lang="en-US" sz="1100" dirty="0" smtClean="0"/>
                        <a:t>Louisiana</a:t>
                      </a:r>
                    </a:p>
                    <a:p>
                      <a:pPr algn="ctr"/>
                      <a:r>
                        <a:rPr lang="en-US" sz="1100" dirty="0" smtClean="0"/>
                        <a:t>Maine</a:t>
                      </a:r>
                    </a:p>
                    <a:p>
                      <a:pPr algn="ctr"/>
                      <a:r>
                        <a:rPr lang="en-US" sz="1100" dirty="0" smtClean="0"/>
                        <a:t>Ohio</a:t>
                      </a:r>
                    </a:p>
                    <a:p>
                      <a:pPr algn="ctr"/>
                      <a:r>
                        <a:rPr lang="en-US" sz="1100" dirty="0" smtClean="0"/>
                        <a:t>Oklahoma</a:t>
                      </a:r>
                    </a:p>
                    <a:p>
                      <a:pPr algn="ctr"/>
                      <a:r>
                        <a:rPr lang="en-US" sz="1100" dirty="0" smtClean="0"/>
                        <a:t>Tennessee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Alabama</a:t>
                      </a:r>
                    </a:p>
                    <a:p>
                      <a:pPr algn="ctr"/>
                      <a:r>
                        <a:rPr lang="en-US" sz="1100" dirty="0" smtClean="0"/>
                        <a:t>Georgia</a:t>
                      </a:r>
                    </a:p>
                    <a:p>
                      <a:pPr algn="ctr"/>
                      <a:r>
                        <a:rPr lang="en-US" sz="1100" dirty="0" smtClean="0"/>
                        <a:t>Iowa</a:t>
                      </a:r>
                    </a:p>
                    <a:p>
                      <a:pPr algn="ctr"/>
                      <a:r>
                        <a:rPr lang="en-US" sz="1100" dirty="0" smtClean="0"/>
                        <a:t>Michigan</a:t>
                      </a:r>
                    </a:p>
                    <a:p>
                      <a:pPr algn="ctr"/>
                      <a:r>
                        <a:rPr lang="en-US" sz="1100" dirty="0" smtClean="0"/>
                        <a:t>Mississippi</a:t>
                      </a:r>
                    </a:p>
                    <a:p>
                      <a:pPr algn="ctr"/>
                      <a:r>
                        <a:rPr lang="en-US" sz="1100" dirty="0" smtClean="0"/>
                        <a:t>Montana</a:t>
                      </a:r>
                    </a:p>
                    <a:p>
                      <a:pPr algn="ctr"/>
                      <a:r>
                        <a:rPr lang="en-US" sz="1100" dirty="0" smtClean="0"/>
                        <a:t>Nebraska</a:t>
                      </a:r>
                    </a:p>
                    <a:p>
                      <a:pPr algn="ctr"/>
                      <a:r>
                        <a:rPr lang="en-US" sz="1100" dirty="0" smtClean="0"/>
                        <a:t>North</a:t>
                      </a:r>
                      <a:r>
                        <a:rPr lang="en-US" sz="1100" baseline="0" dirty="0" smtClean="0"/>
                        <a:t> Carolina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Pennsylvania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South Carolina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South Dakota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Wisconsin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Colorado</a:t>
                      </a:r>
                    </a:p>
                    <a:p>
                      <a:pPr algn="ctr"/>
                      <a:r>
                        <a:rPr lang="en-US" sz="1100" dirty="0" smtClean="0"/>
                        <a:t>Hawaii</a:t>
                      </a:r>
                    </a:p>
                    <a:p>
                      <a:pPr algn="ctr"/>
                      <a:r>
                        <a:rPr lang="en-US" sz="1100" dirty="0" smtClean="0"/>
                        <a:t>Idaho</a:t>
                      </a:r>
                    </a:p>
                    <a:p>
                      <a:pPr algn="ctr"/>
                      <a:r>
                        <a:rPr lang="en-US" sz="1100" dirty="0" smtClean="0"/>
                        <a:t>Minnesota</a:t>
                      </a:r>
                    </a:p>
                    <a:p>
                      <a:pPr algn="ctr"/>
                      <a:r>
                        <a:rPr lang="en-US" sz="1100" dirty="0" smtClean="0"/>
                        <a:t>North</a:t>
                      </a:r>
                      <a:r>
                        <a:rPr lang="en-US" sz="1100" baseline="0" dirty="0" smtClean="0"/>
                        <a:t> Dakota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Utah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44152"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b="1" dirty="0" smtClean="0"/>
                        <a:t>Stable</a:t>
                      </a:r>
                      <a:r>
                        <a:rPr lang="en-US" sz="1400" b="1" baseline="0" dirty="0" smtClean="0"/>
                        <a:t> Trend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Delaware</a:t>
                      </a:r>
                    </a:p>
                    <a:p>
                      <a:pPr algn="ctr"/>
                      <a:r>
                        <a:rPr lang="en-US" sz="1100" dirty="0" smtClean="0"/>
                        <a:t>Missouri</a:t>
                      </a:r>
                    </a:p>
                    <a:p>
                      <a:pPr algn="ctr"/>
                      <a:r>
                        <a:rPr lang="en-US" sz="1100" dirty="0" smtClean="0"/>
                        <a:t>Nevada</a:t>
                      </a:r>
                    </a:p>
                    <a:p>
                      <a:pPr algn="ctr"/>
                      <a:r>
                        <a:rPr lang="en-US" sz="1100" dirty="0" smtClean="0"/>
                        <a:t>Oregon</a:t>
                      </a:r>
                    </a:p>
                    <a:p>
                      <a:pPr algn="ctr"/>
                      <a:r>
                        <a:rPr lang="en-US" sz="1100" dirty="0" smtClean="0"/>
                        <a:t>West</a:t>
                      </a:r>
                      <a:r>
                        <a:rPr lang="en-US" sz="1100" baseline="0" dirty="0" smtClean="0"/>
                        <a:t> Virginia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Alaska</a:t>
                      </a:r>
                    </a:p>
                    <a:p>
                      <a:pPr algn="ctr"/>
                      <a:r>
                        <a:rPr lang="en-US" sz="1100" dirty="0" smtClean="0"/>
                        <a:t>Connecticut</a:t>
                      </a:r>
                    </a:p>
                    <a:p>
                      <a:pPr algn="ctr"/>
                      <a:r>
                        <a:rPr lang="en-US" sz="1100" dirty="0" smtClean="0"/>
                        <a:t>Florida</a:t>
                      </a:r>
                    </a:p>
                    <a:p>
                      <a:pPr algn="ctr"/>
                      <a:r>
                        <a:rPr lang="en-US" sz="1100" dirty="0" smtClean="0"/>
                        <a:t>Illinois</a:t>
                      </a:r>
                    </a:p>
                    <a:p>
                      <a:pPr algn="ctr"/>
                      <a:r>
                        <a:rPr lang="en-US" sz="1100" dirty="0" smtClean="0"/>
                        <a:t>Maryland</a:t>
                      </a:r>
                    </a:p>
                    <a:p>
                      <a:pPr algn="ctr"/>
                      <a:r>
                        <a:rPr lang="en-US" sz="1100" dirty="0" smtClean="0"/>
                        <a:t>Massachusetts</a:t>
                      </a:r>
                    </a:p>
                    <a:p>
                      <a:pPr algn="ctr"/>
                      <a:r>
                        <a:rPr lang="en-US" sz="1100" dirty="0" smtClean="0"/>
                        <a:t>New Hampshire</a:t>
                      </a:r>
                    </a:p>
                    <a:p>
                      <a:pPr algn="ctr"/>
                      <a:r>
                        <a:rPr lang="en-US" sz="1100" dirty="0" smtClean="0"/>
                        <a:t>New</a:t>
                      </a:r>
                      <a:r>
                        <a:rPr lang="en-US" sz="1100" baseline="0" dirty="0" smtClean="0"/>
                        <a:t> Jersey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Rhode Island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Vermont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Virginia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Wyoming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Arizona</a:t>
                      </a:r>
                    </a:p>
                    <a:p>
                      <a:pPr algn="ctr"/>
                      <a:r>
                        <a:rPr lang="en-US" sz="1100" dirty="0" smtClean="0"/>
                        <a:t>New</a:t>
                      </a:r>
                      <a:r>
                        <a:rPr lang="en-US" sz="1100" baseline="0" dirty="0" smtClean="0"/>
                        <a:t> Mexico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25459"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b="1" dirty="0" smtClean="0"/>
                        <a:t>Falling</a:t>
                      </a:r>
                      <a:r>
                        <a:rPr lang="en-US" sz="1400" b="1" baseline="0" dirty="0" smtClean="0"/>
                        <a:t> Trend</a:t>
                      </a:r>
                      <a:endParaRPr lang="en-US" sz="1400" b="1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Distric</a:t>
                      </a:r>
                      <a:r>
                        <a:rPr lang="en-US" sz="1100" baseline="0" dirty="0" smtClean="0"/>
                        <a:t>t of Columbia </a:t>
                      </a:r>
                      <a:endParaRPr lang="en-US" sz="1100" dirty="0" smtClean="0"/>
                    </a:p>
                    <a:p>
                      <a:pPr algn="ctr"/>
                      <a:r>
                        <a:rPr lang="en-US" sz="1100" dirty="0" smtClean="0"/>
                        <a:t>New</a:t>
                      </a:r>
                      <a:r>
                        <a:rPr lang="en-US" sz="1100" baseline="0" dirty="0" smtClean="0"/>
                        <a:t> York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Texas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Washington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California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State Cancer Profiles:  Hypothesis Test Partitioning  of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11ActionPrior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592832"/>
            <a:ext cx="6893714" cy="571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57800" y="6248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Carr and Pickle 2010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Conditioned Maps Can Show the Spatial Patterns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0" y="10668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cs typeface="Arial" pitchFamily="34" charset="0"/>
              </a:rPr>
              <a:t>Trend</a:t>
            </a:r>
            <a:r>
              <a:rPr lang="en-US" baseline="30000" dirty="0" smtClean="0">
                <a:cs typeface="Arial" pitchFamily="34" charset="0"/>
              </a:rPr>
              <a:t>2</a:t>
            </a:r>
            <a:r>
              <a:rPr lang="en-US" dirty="0" smtClean="0"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0000"/>
                </a:solidFill>
                <a:cs typeface="Arial" pitchFamily="34" charset="0"/>
              </a:rPr>
              <a:t>     Rising</a:t>
            </a:r>
            <a:r>
              <a:rPr lang="en-US" dirty="0" smtClean="0">
                <a:cs typeface="Arial" pitchFamily="34" charset="0"/>
              </a:rPr>
              <a:t>       when 95% confidence interval of average annual percent change is above 0.</a:t>
            </a:r>
            <a:br>
              <a:rPr lang="en-US" dirty="0" smtClean="0">
                <a:cs typeface="Arial" pitchFamily="34" charset="0"/>
              </a:rPr>
            </a:br>
            <a:r>
              <a:rPr lang="en-US" dirty="0" smtClean="0">
                <a:cs typeface="Arial" pitchFamily="34" charset="0"/>
              </a:rPr>
              <a:t>     </a:t>
            </a:r>
            <a:r>
              <a:rPr lang="en-US" b="1" dirty="0" smtClean="0">
                <a:solidFill>
                  <a:srgbClr val="000000"/>
                </a:solidFill>
                <a:cs typeface="Arial" pitchFamily="34" charset="0"/>
              </a:rPr>
              <a:t>Stable</a:t>
            </a:r>
            <a:r>
              <a:rPr lang="en-US" dirty="0" smtClean="0">
                <a:cs typeface="Arial" pitchFamily="34" charset="0"/>
              </a:rPr>
              <a:t>      when 95% confidence interval of average annual percent change includes 0.</a:t>
            </a:r>
            <a:br>
              <a:rPr lang="en-US" dirty="0" smtClean="0">
                <a:cs typeface="Arial" pitchFamily="34" charset="0"/>
              </a:rPr>
            </a:br>
            <a:r>
              <a:rPr lang="en-US" dirty="0" smtClean="0">
                <a:cs typeface="Arial" pitchFamily="34" charset="0"/>
              </a:rPr>
              <a:t>     </a:t>
            </a:r>
            <a:r>
              <a:rPr lang="en-US" b="1" dirty="0" smtClean="0">
                <a:solidFill>
                  <a:srgbClr val="008000"/>
                </a:solidFill>
                <a:cs typeface="Arial" pitchFamily="34" charset="0"/>
              </a:rPr>
              <a:t>Falling</a:t>
            </a:r>
            <a:r>
              <a:rPr lang="en-US" dirty="0" smtClean="0">
                <a:cs typeface="Arial" pitchFamily="34" charset="0"/>
              </a:rPr>
              <a:t>      when 95% confidence interval of average annual percent change is below 0. </a:t>
            </a:r>
          </a:p>
        </p:txBody>
      </p:sp>
      <p:pic>
        <p:nvPicPr>
          <p:cNvPr id="35847" name="Picture 7" descr="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888" y="3346936"/>
            <a:ext cx="76200" cy="161925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0" y="24384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Rate Comparison</a:t>
            </a:r>
            <a:br>
              <a:rPr lang="en-US" dirty="0" smtClean="0"/>
            </a:br>
            <a:r>
              <a:rPr lang="en-US" dirty="0" smtClean="0"/>
              <a:t>     </a:t>
            </a:r>
            <a:r>
              <a:rPr lang="en-US" b="1" dirty="0" smtClean="0">
                <a:solidFill>
                  <a:srgbClr val="FF0000"/>
                </a:solidFill>
              </a:rPr>
              <a:t>Above</a:t>
            </a:r>
            <a:r>
              <a:rPr lang="en-US" dirty="0" smtClean="0"/>
              <a:t>       when 95% confident the rate is above and Rate Ratio</a:t>
            </a:r>
            <a:r>
              <a:rPr lang="en-US" baseline="30000" dirty="0" smtClean="0"/>
              <a:t>3</a:t>
            </a:r>
            <a:r>
              <a:rPr lang="en-US" dirty="0" smtClean="0"/>
              <a:t> &gt; 1.10</a:t>
            </a:r>
            <a:br>
              <a:rPr lang="en-US" dirty="0" smtClean="0"/>
            </a:br>
            <a:r>
              <a:rPr lang="en-US" dirty="0" smtClean="0"/>
              <a:t>     </a:t>
            </a:r>
            <a:r>
              <a:rPr lang="en-US" b="1" dirty="0" smtClean="0">
                <a:solidFill>
                  <a:srgbClr val="000000"/>
                </a:solidFill>
              </a:rPr>
              <a:t>Similar</a:t>
            </a:r>
            <a:r>
              <a:rPr lang="en-US" dirty="0" smtClean="0"/>
              <a:t> =  when unable to conclude above or below with confidence.</a:t>
            </a:r>
            <a:br>
              <a:rPr lang="en-US" dirty="0" smtClean="0"/>
            </a:br>
            <a:r>
              <a:rPr lang="en-US" dirty="0" smtClean="0"/>
              <a:t>     </a:t>
            </a:r>
            <a:r>
              <a:rPr lang="en-US" b="1" dirty="0" smtClean="0">
                <a:solidFill>
                  <a:srgbClr val="008000"/>
                </a:solidFill>
              </a:rPr>
              <a:t>Below</a:t>
            </a:r>
            <a:r>
              <a:rPr lang="en-US" dirty="0" smtClean="0"/>
              <a:t>       when 95% confident the rate is below and Rate Ratio</a:t>
            </a:r>
            <a:r>
              <a:rPr lang="en-US" baseline="30000" dirty="0" smtClean="0"/>
              <a:t>3</a:t>
            </a:r>
            <a:r>
              <a:rPr lang="en-US" dirty="0" smtClean="0"/>
              <a:t> &lt; 0.90 </a:t>
            </a:r>
            <a:endParaRPr lang="en-US" dirty="0"/>
          </a:p>
        </p:txBody>
      </p:sp>
      <p:pic>
        <p:nvPicPr>
          <p:cNvPr id="35852" name="Picture 12" descr="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7576" y="1449448"/>
            <a:ext cx="76200" cy="161925"/>
          </a:xfrm>
          <a:prstGeom prst="rect">
            <a:avLst/>
          </a:prstGeom>
          <a:noFill/>
        </p:spPr>
      </p:pic>
      <p:pic>
        <p:nvPicPr>
          <p:cNvPr id="35861" name="Picture 21" descr="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792" y="1971944"/>
            <a:ext cx="76200" cy="161924"/>
          </a:xfrm>
          <a:prstGeom prst="rect">
            <a:avLst/>
          </a:prstGeom>
          <a:noFill/>
        </p:spPr>
      </p:pic>
      <p:pic>
        <p:nvPicPr>
          <p:cNvPr id="26" name="Picture 12" descr="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829448"/>
            <a:ext cx="76200" cy="161925"/>
          </a:xfrm>
          <a:prstGeom prst="rect">
            <a:avLst/>
          </a:prstGeom>
          <a:noFill/>
        </p:spPr>
      </p:pic>
      <p:pic>
        <p:nvPicPr>
          <p:cNvPr id="35864" name="Picture 24" descr=" 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648" y="1762648"/>
            <a:ext cx="161925" cy="85725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152400" y="1143001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     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43000" y="3733800"/>
            <a:ext cx="6477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aseline="30000" dirty="0" smtClean="0"/>
          </a:p>
          <a:p>
            <a:r>
              <a:rPr lang="en-US" baseline="30000" dirty="0" smtClean="0"/>
              <a:t>2</a:t>
            </a:r>
            <a:r>
              <a:rPr lang="en-US" dirty="0" smtClean="0"/>
              <a:t> Recent trend in death rates is Average Annual Percent Change (AAPC) based on the APCs calculated by </a:t>
            </a:r>
            <a:r>
              <a:rPr lang="en-US" dirty="0" err="1" smtClean="0">
                <a:hlinkClick r:id="rId5"/>
              </a:rPr>
              <a:t>Joinpoint</a:t>
            </a:r>
            <a:r>
              <a:rPr lang="en-US" dirty="0" smtClean="0">
                <a:hlinkClick r:id="rId5"/>
              </a:rPr>
              <a:t> Regression Program</a:t>
            </a:r>
            <a:r>
              <a:rPr lang="en-US" dirty="0" smtClean="0"/>
              <a:t>. Due to data availability issues, the time period used in the calculation of the </a:t>
            </a:r>
            <a:r>
              <a:rPr lang="en-US" dirty="0" err="1" smtClean="0"/>
              <a:t>joinpoint</a:t>
            </a:r>
            <a:r>
              <a:rPr lang="en-US" dirty="0" smtClean="0"/>
              <a:t> regression model may </a:t>
            </a:r>
            <a:r>
              <a:rPr lang="en-US" dirty="0" smtClean="0">
                <a:hlinkClick r:id="rId6"/>
              </a:rPr>
              <a:t>differ</a:t>
            </a:r>
            <a:r>
              <a:rPr lang="en-US" dirty="0" smtClean="0"/>
              <a:t> for selected racial groups or counties.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aseline="30000" dirty="0" smtClean="0"/>
              <a:t>3</a:t>
            </a:r>
            <a:r>
              <a:rPr lang="en-US" dirty="0" smtClean="0"/>
              <a:t> Rate ratio is the county rate divided by the US rate.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State Cancer Profiles Documentation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" y="62484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See  http://statecancerprofiles.cancer.gov/rt_choice.html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755</Words>
  <Application>Microsoft Office PowerPoint</Application>
  <PresentationFormat>On-screen Show (4:3)</PresentationFormat>
  <Paragraphs>275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Tahoma</vt:lpstr>
      <vt:lpstr>Times New Roman</vt:lpstr>
      <vt:lpstr>Wingdings</vt:lpstr>
      <vt:lpstr>Office Theme</vt:lpstr>
      <vt:lpstr>Graph Sheet</vt:lpstr>
      <vt:lpstr>Micromap Extensions For  Conditioned Micromaps and Comparative Micromap Series</vt:lpstr>
      <vt:lpstr>Communicating and Thinking With  Statistical Maps</vt:lpstr>
      <vt:lpstr>Micromaps Overview</vt:lpstr>
      <vt:lpstr>PowerPoint Presentation</vt:lpstr>
      <vt:lpstr> Kinds of Micromaps</vt:lpstr>
      <vt:lpstr>Conditions Yielding Three Classes  For Comparisons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Shifting to Examples for    National Assessment of Educational Progress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Comparative Micromaps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Instructive Alternatives </vt:lpstr>
      <vt:lpstr>Micromaps Resources </vt:lpstr>
      <vt:lpstr>PowerPoint Presentation</vt:lpstr>
      <vt:lpstr>Data Access Recipe: State to Nation Comparisons  http://nces.ed.gov/nationsreportcard/states/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State Data with  Three-Class Conditioned Micromaps</dc:title>
  <dc:creator>dcarr</dc:creator>
  <cp:lastModifiedBy>Christine Harvey</cp:lastModifiedBy>
  <cp:revision>26</cp:revision>
  <dcterms:created xsi:type="dcterms:W3CDTF">2010-11-15T12:29:12Z</dcterms:created>
  <dcterms:modified xsi:type="dcterms:W3CDTF">2014-12-03T22:43:37Z</dcterms:modified>
</cp:coreProperties>
</file>