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3"/>
  </p:handoutMasterIdLst>
  <p:sldIdLst>
    <p:sldId id="258" r:id="rId2"/>
    <p:sldId id="271" r:id="rId3"/>
    <p:sldId id="272" r:id="rId4"/>
    <p:sldId id="259" r:id="rId5"/>
    <p:sldId id="281" r:id="rId6"/>
    <p:sldId id="273" r:id="rId7"/>
    <p:sldId id="267" r:id="rId8"/>
    <p:sldId id="262" r:id="rId9"/>
    <p:sldId id="276" r:id="rId10"/>
    <p:sldId id="270" r:id="rId11"/>
    <p:sldId id="274" r:id="rId12"/>
    <p:sldId id="257" r:id="rId13"/>
    <p:sldId id="263" r:id="rId14"/>
    <p:sldId id="268" r:id="rId15"/>
    <p:sldId id="269" r:id="rId16"/>
    <p:sldId id="264" r:id="rId17"/>
    <p:sldId id="265" r:id="rId18"/>
    <p:sldId id="280" r:id="rId19"/>
    <p:sldId id="279" r:id="rId20"/>
    <p:sldId id="278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3333FF"/>
    <a:srgbClr val="CCFFCC"/>
    <a:srgbClr val="008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6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FDE22-B27A-47B8-B3DC-9CECAF60F555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610C6-7E4C-4E63-ACE6-BBBEB6F31E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2C96-6DEA-40BC-9934-54F0DDFDF218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331A-31F7-482F-8F6F-DF516DA480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2C96-6DEA-40BC-9934-54F0DDFDF218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331A-31F7-482F-8F6F-DF516DA480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2C96-6DEA-40BC-9934-54F0DDFDF218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331A-31F7-482F-8F6F-DF516DA480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2C96-6DEA-40BC-9934-54F0DDFDF218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331A-31F7-482F-8F6F-DF516DA480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2C96-6DEA-40BC-9934-54F0DDFDF218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331A-31F7-482F-8F6F-DF516DA480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2C96-6DEA-40BC-9934-54F0DDFDF218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331A-31F7-482F-8F6F-DF516DA480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2C96-6DEA-40BC-9934-54F0DDFDF218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331A-31F7-482F-8F6F-DF516DA480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2C96-6DEA-40BC-9934-54F0DDFDF218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331A-31F7-482F-8F6F-DF516DA480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2C96-6DEA-40BC-9934-54F0DDFDF218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331A-31F7-482F-8F6F-DF516DA480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2C96-6DEA-40BC-9934-54F0DDFDF218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331A-31F7-482F-8F6F-DF516DA480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2C96-6DEA-40BC-9934-54F0DDFDF218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331A-31F7-482F-8F6F-DF516DA480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22C96-6DEA-40BC-9934-54F0DDFDF218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3331A-31F7-482F-8F6F-DF516DA480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Random Forest Documentation</a:t>
            </a:r>
          </a:p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http://www.stat.berkeley.edu/~breiman/RandomForests/cc_home.htm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1143000"/>
            <a:ext cx="7924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 Random  Forest  description  for the link above is clear.</a:t>
            </a:r>
          </a:p>
          <a:p>
            <a:endParaRPr lang="en-US" dirty="0" smtClean="0"/>
          </a:p>
          <a:p>
            <a:r>
              <a:rPr lang="en-US" dirty="0" smtClean="0"/>
              <a:t>The website also has many links to pursue.  For example see </a:t>
            </a:r>
          </a:p>
          <a:p>
            <a:r>
              <a:rPr lang="en-US" dirty="0" smtClean="0"/>
              <a:t>    http://www.stat.berkeley.edu/~breiman/RandomForests/ENAR_files/frame.htm    </a:t>
            </a:r>
          </a:p>
          <a:p>
            <a:r>
              <a:rPr lang="en-US" dirty="0" smtClean="0"/>
              <a:t>    Topics include </a:t>
            </a:r>
          </a:p>
          <a:p>
            <a:r>
              <a:rPr lang="en-US" dirty="0" smtClean="0"/>
              <a:t>            Fast and then  better imputation of missing values.</a:t>
            </a:r>
          </a:p>
          <a:p>
            <a:r>
              <a:rPr lang="en-US" dirty="0" smtClean="0"/>
              <a:t>            Some data examples  </a:t>
            </a:r>
          </a:p>
          <a:p>
            <a:r>
              <a:rPr lang="en-US" dirty="0" smtClean="0"/>
              <a:t>            Weak learners and the power averaging independent learns</a:t>
            </a:r>
          </a:p>
          <a:p>
            <a:r>
              <a:rPr lang="en-US" dirty="0" smtClean="0"/>
              <a:t>             Finding outliers via proximities    </a:t>
            </a:r>
          </a:p>
          <a:p>
            <a:endParaRPr lang="en-US" dirty="0" smtClean="0"/>
          </a:p>
          <a:p>
            <a:r>
              <a:rPr lang="en-US" dirty="0" smtClean="0"/>
              <a:t> Much of text below is from document with the above link.    </a:t>
            </a:r>
            <a:r>
              <a:rPr lang="en-US" dirty="0" smtClean="0"/>
              <a:t>I </a:t>
            </a:r>
            <a:r>
              <a:rPr lang="en-US" dirty="0" smtClean="0"/>
              <a:t>should add</a:t>
            </a:r>
          </a:p>
          <a:p>
            <a:r>
              <a:rPr lang="en-US" dirty="0" smtClean="0"/>
              <a:t>more quotes below. My own wording below may not be as good.  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My good  is </a:t>
            </a:r>
            <a:r>
              <a:rPr lang="en-US" dirty="0" err="1" smtClean="0"/>
              <a:t>tp</a:t>
            </a:r>
            <a:r>
              <a:rPr lang="en-US" dirty="0" smtClean="0"/>
              <a:t> </a:t>
            </a:r>
            <a:r>
              <a:rPr lang="en-US" dirty="0" smtClean="0"/>
              <a:t>draw </a:t>
            </a:r>
            <a:r>
              <a:rPr lang="en-US" dirty="0" smtClean="0"/>
              <a:t>more attention to their work, not take credit for it.  </a:t>
            </a:r>
          </a:p>
          <a:p>
            <a:r>
              <a:rPr lang="en-US" dirty="0" smtClean="0"/>
              <a:t>         </a:t>
            </a:r>
          </a:p>
          <a:p>
            <a:r>
              <a:rPr lang="en-US" dirty="0" smtClean="0"/>
              <a:t>Most of  graphics here use functions from the R </a:t>
            </a:r>
            <a:r>
              <a:rPr lang="en-US" dirty="0" err="1" smtClean="0"/>
              <a:t>randomForest</a:t>
            </a:r>
            <a:r>
              <a:rPr lang="en-US" dirty="0" smtClean="0"/>
              <a:t> package.</a:t>
            </a:r>
          </a:p>
          <a:p>
            <a:r>
              <a:rPr lang="en-US" dirty="0" smtClean="0"/>
              <a:t>There are many ways to look at the results provided by Random Forests.  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Three Categorical Splitting Criteria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1371600"/>
          <a:ext cx="60960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Label: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Hostile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900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N=1000</a:t>
                      </a:r>
                      <a:endParaRPr lang="en-US" dirty="0"/>
                    </a:p>
                  </a:txBody>
                  <a:tcPr/>
                </a:tc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Proportion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Pi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 = 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r>
                        <a:rPr lang="en-US" baseline="-25000" dirty="0" smtClean="0"/>
                        <a:t>2 </a:t>
                      </a:r>
                      <a:r>
                        <a:rPr lang="en-US" baseline="0" dirty="0" smtClean="0"/>
                        <a:t>= 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r>
                        <a:rPr lang="en-US" b="0" baseline="-25000" dirty="0" smtClean="0"/>
                        <a:t>3</a:t>
                      </a:r>
                      <a:r>
                        <a:rPr lang="en-US" dirty="0" smtClean="0"/>
                        <a:t>=.90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838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Suppose  the node has people in three classes:   Hostile, Unstable, and Safe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3276600"/>
            <a:ext cx="8153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                  Three Criteria</a:t>
            </a:r>
          </a:p>
          <a:p>
            <a:endParaRPr lang="en-US" dirty="0" smtClean="0"/>
          </a:p>
          <a:p>
            <a:r>
              <a:rPr lang="en-US" dirty="0" smtClean="0"/>
              <a:t>RF </a:t>
            </a:r>
            <a:r>
              <a:rPr lang="en-US" dirty="0" err="1" smtClean="0"/>
              <a:t>Gini</a:t>
            </a:r>
            <a:r>
              <a:rPr lang="en-US" dirty="0" smtClean="0"/>
              <a:t>  Index:       1 – ∑ Pi **2 =  1 -  (.02**2 + .08**2 + .9**2) </a:t>
            </a:r>
            <a:r>
              <a:rPr lang="en-US" dirty="0" smtClean="0"/>
              <a:t> = 0.1832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Multinomial log likelihood:  ∑ Ni*log(Pi) </a:t>
            </a:r>
          </a:p>
          <a:p>
            <a:r>
              <a:rPr lang="en-US" dirty="0" smtClean="0"/>
              <a:t>Entropy                                   ∑ Pi*log(Pi)     </a:t>
            </a:r>
          </a:p>
          <a:p>
            <a:endParaRPr lang="en-US" dirty="0" smtClean="0"/>
          </a:p>
          <a:p>
            <a:r>
              <a:rPr lang="en-US" dirty="0" smtClean="0"/>
              <a:t>        Note 1:  Terms with Ni or Pi = 0  are excluded from the computation </a:t>
            </a:r>
          </a:p>
          <a:p>
            <a:r>
              <a:rPr lang="en-US" dirty="0" smtClean="0"/>
              <a:t>        Note 2:  Since Pi = Ni/N the last two criteria yield equivalent results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Gini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Impurity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Example: Iris Data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209800"/>
            <a:ext cx="3886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/>
          </a:p>
          <a:p>
            <a:r>
              <a:rPr lang="en-US" sz="1600" dirty="0" err="1" smtClean="0"/>
              <a:t>Gini</a:t>
            </a:r>
            <a:r>
              <a:rPr lang="en-US" sz="1600" dirty="0" smtClean="0"/>
              <a:t> &lt;- function(x) 1- (x/sum(x))**2</a:t>
            </a:r>
            <a:endParaRPr lang="en-US" sz="1600" dirty="0" smtClean="0"/>
          </a:p>
          <a:p>
            <a:r>
              <a:rPr lang="en-US" sz="1600" dirty="0" smtClean="0"/>
              <a:t>class &lt;- iris[, 5]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# </a:t>
            </a:r>
            <a:r>
              <a:rPr lang="en-US" sz="1600" dirty="0" smtClean="0"/>
              <a:t>Node 1</a:t>
            </a:r>
          </a:p>
          <a:p>
            <a:r>
              <a:rPr lang="en-US" sz="1600" dirty="0" smtClean="0"/>
              <a:t>tab </a:t>
            </a:r>
            <a:r>
              <a:rPr lang="en-US" sz="1600" dirty="0" smtClean="0"/>
              <a:t>&lt;- </a:t>
            </a:r>
            <a:r>
              <a:rPr lang="en-US" sz="1600" dirty="0" smtClean="0"/>
              <a:t>table(</a:t>
            </a:r>
            <a:r>
              <a:rPr lang="en-US" sz="1600" dirty="0" smtClean="0"/>
              <a:t>class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tab </a:t>
            </a:r>
          </a:p>
          <a:p>
            <a:r>
              <a:rPr lang="en-US" sz="1600" b="1" dirty="0" err="1" smtClean="0">
                <a:solidFill>
                  <a:srgbClr val="3333FF"/>
                </a:solidFill>
              </a:rPr>
              <a:t>setosa</a:t>
            </a:r>
            <a:r>
              <a:rPr lang="en-US" sz="1600" b="1" dirty="0" smtClean="0">
                <a:solidFill>
                  <a:srgbClr val="3333FF"/>
                </a:solidFill>
              </a:rPr>
              <a:t> </a:t>
            </a:r>
            <a:r>
              <a:rPr lang="en-US" sz="1600" b="1" dirty="0" err="1" smtClean="0">
                <a:solidFill>
                  <a:srgbClr val="3333FF"/>
                </a:solidFill>
              </a:rPr>
              <a:t>versicolor</a:t>
            </a:r>
            <a:r>
              <a:rPr lang="en-US" sz="1600" b="1" dirty="0" smtClean="0">
                <a:solidFill>
                  <a:srgbClr val="3333FF"/>
                </a:solidFill>
              </a:rPr>
              <a:t>  </a:t>
            </a:r>
            <a:r>
              <a:rPr lang="en-US" sz="1600" b="1" dirty="0" err="1" smtClean="0">
                <a:solidFill>
                  <a:srgbClr val="3333FF"/>
                </a:solidFill>
              </a:rPr>
              <a:t>virginica</a:t>
            </a:r>
            <a:r>
              <a:rPr lang="en-US" sz="1600" b="1" dirty="0" smtClean="0">
                <a:solidFill>
                  <a:srgbClr val="3333FF"/>
                </a:solidFill>
              </a:rPr>
              <a:t> </a:t>
            </a:r>
          </a:p>
          <a:p>
            <a:r>
              <a:rPr lang="en-US" sz="1600" b="1" dirty="0" smtClean="0">
                <a:solidFill>
                  <a:srgbClr val="3333FF"/>
                </a:solidFill>
              </a:rPr>
              <a:t>        50         50         50 </a:t>
            </a:r>
            <a:endParaRPr lang="en-US" sz="1600" b="1" dirty="0" smtClean="0">
              <a:solidFill>
                <a:srgbClr val="3333FF"/>
              </a:solidFill>
            </a:endParaRPr>
          </a:p>
          <a:p>
            <a:r>
              <a:rPr lang="en-US" sz="1600" dirty="0" err="1" smtClean="0"/>
              <a:t>G</a:t>
            </a:r>
            <a:r>
              <a:rPr lang="en-US" sz="1600" dirty="0" err="1" smtClean="0"/>
              <a:t>ini</a:t>
            </a:r>
            <a:r>
              <a:rPr lang="en-US" sz="1600" dirty="0" smtClean="0"/>
              <a:t>(tab)  # </a:t>
            </a:r>
            <a:r>
              <a:rPr lang="en-US" sz="1600" dirty="0" smtClean="0">
                <a:solidFill>
                  <a:srgbClr val="3333FF"/>
                </a:solidFill>
              </a:rPr>
              <a:t>0.6666667</a:t>
            </a:r>
            <a:endParaRPr lang="en-US" sz="1600" dirty="0" smtClean="0">
              <a:solidFill>
                <a:srgbClr val="3333FF"/>
              </a:solidFill>
            </a:endParaRPr>
          </a:p>
          <a:p>
            <a:endParaRPr lang="en-US" sz="1600" dirty="0" smtClean="0"/>
          </a:p>
          <a:p>
            <a:r>
              <a:rPr lang="en-US" sz="1600" dirty="0" smtClean="0"/>
              <a:t># Node 2: left </a:t>
            </a:r>
            <a:r>
              <a:rPr lang="en-US" sz="1600" dirty="0" smtClean="0"/>
              <a:t>child</a:t>
            </a:r>
          </a:p>
          <a:p>
            <a:r>
              <a:rPr lang="en-US" sz="1600" dirty="0" smtClean="0"/>
              <a:t># table  value .80  was rounded</a:t>
            </a:r>
            <a:endParaRPr lang="en-US" sz="1600" dirty="0" smtClean="0"/>
          </a:p>
          <a:p>
            <a:r>
              <a:rPr lang="en-US" sz="1600" dirty="0" smtClean="0"/>
              <a:t>g1 &lt;- iris[, 4</a:t>
            </a:r>
            <a:r>
              <a:rPr lang="en-US" sz="1600" dirty="0" smtClean="0"/>
              <a:t>] &lt;= </a:t>
            </a:r>
            <a:r>
              <a:rPr lang="en-US" sz="1600" dirty="0" smtClean="0"/>
              <a:t>.801 </a:t>
            </a:r>
          </a:p>
          <a:p>
            <a:r>
              <a:rPr lang="en-US" sz="1600" dirty="0" smtClean="0"/>
              <a:t>table( class[g1])  </a:t>
            </a:r>
          </a:p>
          <a:p>
            <a:r>
              <a:rPr lang="en-US" sz="1600" b="1" dirty="0" err="1" smtClean="0">
                <a:solidFill>
                  <a:srgbClr val="3333FF"/>
                </a:solidFill>
              </a:rPr>
              <a:t>setosa</a:t>
            </a:r>
            <a:r>
              <a:rPr lang="en-US" sz="1600" b="1" dirty="0" smtClean="0">
                <a:solidFill>
                  <a:srgbClr val="3333FF"/>
                </a:solidFill>
              </a:rPr>
              <a:t> </a:t>
            </a:r>
            <a:r>
              <a:rPr lang="en-US" sz="1600" b="1" dirty="0" err="1" smtClean="0">
                <a:solidFill>
                  <a:srgbClr val="3333FF"/>
                </a:solidFill>
              </a:rPr>
              <a:t>versicolor</a:t>
            </a:r>
            <a:r>
              <a:rPr lang="en-US" sz="1600" b="1" dirty="0" smtClean="0">
                <a:solidFill>
                  <a:srgbClr val="3333FF"/>
                </a:solidFill>
              </a:rPr>
              <a:t>  </a:t>
            </a:r>
            <a:r>
              <a:rPr lang="en-US" sz="1600" b="1" dirty="0" err="1" smtClean="0">
                <a:solidFill>
                  <a:srgbClr val="3333FF"/>
                </a:solidFill>
              </a:rPr>
              <a:t>virginica</a:t>
            </a:r>
            <a:r>
              <a:rPr lang="en-US" sz="1600" b="1" dirty="0" smtClean="0">
                <a:solidFill>
                  <a:srgbClr val="3333FF"/>
                </a:solidFill>
              </a:rPr>
              <a:t> </a:t>
            </a:r>
          </a:p>
          <a:p>
            <a:r>
              <a:rPr lang="en-US" sz="1600" b="1" dirty="0" smtClean="0">
                <a:solidFill>
                  <a:srgbClr val="3333FF"/>
                </a:solidFill>
              </a:rPr>
              <a:t>        50          0          0 </a:t>
            </a:r>
          </a:p>
          <a:p>
            <a:r>
              <a:rPr lang="en-US" sz="1600" dirty="0" smtClean="0"/>
              <a:t># </a:t>
            </a:r>
            <a:r>
              <a:rPr lang="en-US" sz="1600" dirty="0" err="1" smtClean="0"/>
              <a:t>Gini</a:t>
            </a:r>
            <a:r>
              <a:rPr lang="en-US" sz="1600" dirty="0" smtClean="0"/>
              <a:t> = 0 </a:t>
            </a:r>
            <a:endParaRPr lang="en-US" sz="1600" dirty="0" smtClean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600200" y="685800"/>
          <a:ext cx="56388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685800"/>
                <a:gridCol w="762000"/>
                <a:gridCol w="609600"/>
                <a:gridCol w="685800"/>
                <a:gridCol w="990600"/>
                <a:gridCol w="1143000"/>
              </a:tblGrid>
              <a:tr h="6142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Node</a:t>
                      </a:r>
                    </a:p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Left</a:t>
                      </a:r>
                    </a:p>
                    <a:p>
                      <a:pPr algn="ctr"/>
                      <a:r>
                        <a:rPr lang="en-US" dirty="0" smtClean="0"/>
                        <a:t>Child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Right</a:t>
                      </a:r>
                    </a:p>
                    <a:p>
                      <a:pPr algn="ctr"/>
                      <a:r>
                        <a:rPr lang="en-US" dirty="0" smtClean="0"/>
                        <a:t>Child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</a:p>
                    <a:p>
                      <a:pPr algn="ctr"/>
                      <a:r>
                        <a:rPr lang="en-US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</a:p>
                    <a:p>
                      <a:pPr algn="ctr"/>
                      <a:r>
                        <a:rPr lang="en-US" dirty="0" smtClean="0"/>
                        <a:t>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Status</a:t>
                      </a:r>
                    </a:p>
                    <a:p>
                      <a:pPr algn="ctr"/>
                      <a:r>
                        <a:rPr lang="en-US" dirty="0" smtClean="0"/>
                        <a:t>-1 = Leaf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ctr"/>
                      <a:r>
                        <a:rPr lang="en-US" baseline="0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  <a:tr h="3217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 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0.80 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 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17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0.00</a:t>
                      </a:r>
                      <a:endParaRPr 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-1</a:t>
                      </a:r>
                      <a:endParaRPr 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3217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1.65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38600" y="2514600"/>
            <a:ext cx="39624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# </a:t>
            </a:r>
            <a:r>
              <a:rPr lang="en-US" sz="1600" dirty="0" smtClean="0"/>
              <a:t>Node 3: right child</a:t>
            </a:r>
            <a:endParaRPr lang="en-US" sz="1600" dirty="0" smtClean="0"/>
          </a:p>
          <a:p>
            <a:r>
              <a:rPr lang="en-US" sz="1600" dirty="0" smtClean="0"/>
              <a:t>t</a:t>
            </a:r>
            <a:r>
              <a:rPr lang="en-US" sz="1600" dirty="0" smtClean="0"/>
              <a:t>ab &lt;- table</a:t>
            </a:r>
            <a:r>
              <a:rPr lang="en-US" sz="1600" dirty="0" smtClean="0"/>
              <a:t>( </a:t>
            </a:r>
            <a:r>
              <a:rPr lang="en-US" sz="1600" dirty="0" smtClean="0"/>
              <a:t>class[!g1])  </a:t>
            </a:r>
            <a:endParaRPr lang="en-US" sz="1600" dirty="0" smtClean="0"/>
          </a:p>
          <a:p>
            <a:r>
              <a:rPr lang="en-US" sz="1600" b="1" dirty="0" smtClean="0">
                <a:solidFill>
                  <a:srgbClr val="3333FF"/>
                </a:solidFill>
              </a:rPr>
              <a:t> </a:t>
            </a:r>
            <a:r>
              <a:rPr lang="en-US" sz="1600" b="1" dirty="0" err="1" smtClean="0">
                <a:solidFill>
                  <a:srgbClr val="3333FF"/>
                </a:solidFill>
              </a:rPr>
              <a:t>setosa</a:t>
            </a:r>
            <a:r>
              <a:rPr lang="en-US" sz="1600" b="1" dirty="0" smtClean="0">
                <a:solidFill>
                  <a:srgbClr val="3333FF"/>
                </a:solidFill>
              </a:rPr>
              <a:t>  </a:t>
            </a:r>
            <a:r>
              <a:rPr lang="en-US" sz="1600" b="1" dirty="0" err="1" smtClean="0">
                <a:solidFill>
                  <a:srgbClr val="3333FF"/>
                </a:solidFill>
              </a:rPr>
              <a:t>versicolor</a:t>
            </a:r>
            <a:r>
              <a:rPr lang="en-US" sz="1600" b="1" dirty="0" smtClean="0">
                <a:solidFill>
                  <a:srgbClr val="3333FF"/>
                </a:solidFill>
              </a:rPr>
              <a:t>  </a:t>
            </a:r>
            <a:r>
              <a:rPr lang="en-US" sz="1600" b="1" dirty="0" err="1" smtClean="0">
                <a:solidFill>
                  <a:srgbClr val="3333FF"/>
                </a:solidFill>
              </a:rPr>
              <a:t>virginica</a:t>
            </a:r>
            <a:r>
              <a:rPr lang="en-US" sz="1600" b="1" dirty="0" smtClean="0">
                <a:solidFill>
                  <a:srgbClr val="3333FF"/>
                </a:solidFill>
              </a:rPr>
              <a:t> </a:t>
            </a:r>
          </a:p>
          <a:p>
            <a:r>
              <a:rPr lang="en-US" sz="1600" b="1" dirty="0" smtClean="0">
                <a:solidFill>
                  <a:srgbClr val="3333FF"/>
                </a:solidFill>
              </a:rPr>
              <a:t> </a:t>
            </a:r>
            <a:r>
              <a:rPr lang="en-US" sz="1600" b="1" dirty="0" smtClean="0">
                <a:solidFill>
                  <a:srgbClr val="3333FF"/>
                </a:solidFill>
              </a:rPr>
              <a:t>      0            50              50 </a:t>
            </a:r>
            <a:endParaRPr lang="en-US" sz="1600" b="1" dirty="0" smtClean="0">
              <a:solidFill>
                <a:srgbClr val="3333FF"/>
              </a:solidFill>
            </a:endParaRPr>
          </a:p>
          <a:p>
            <a:r>
              <a:rPr lang="en-US" sz="1600" dirty="0" err="1" smtClean="0"/>
              <a:t>Gini</a:t>
            </a:r>
            <a:r>
              <a:rPr lang="en-US" sz="1600" dirty="0" smtClean="0"/>
              <a:t>(tab)</a:t>
            </a:r>
          </a:p>
          <a:p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3333FF"/>
                </a:solidFill>
              </a:rPr>
              <a:t>0.5 </a:t>
            </a:r>
          </a:p>
          <a:p>
            <a:r>
              <a:rPr lang="en-US" sz="1600" dirty="0" smtClean="0"/>
              <a:t>#  </a:t>
            </a:r>
            <a:r>
              <a:rPr lang="en-US" sz="1600" b="1" dirty="0" smtClean="0">
                <a:solidFill>
                  <a:srgbClr val="3333FF"/>
                </a:solidFill>
              </a:rPr>
              <a:t>0.5 + 0 &lt; .6666667</a:t>
            </a:r>
          </a:p>
          <a:p>
            <a:endParaRPr lang="en-US" sz="1600" dirty="0" smtClean="0"/>
          </a:p>
          <a:p>
            <a:r>
              <a:rPr lang="en-US" sz="1600" dirty="0" smtClean="0"/>
              <a:t>#  Node 4</a:t>
            </a:r>
            <a:r>
              <a:rPr lang="en-US" sz="1600" dirty="0" smtClean="0"/>
              <a:t>: left  child of Node 3</a:t>
            </a:r>
            <a:endParaRPr lang="en-US" sz="1600" dirty="0" smtClean="0"/>
          </a:p>
          <a:p>
            <a:r>
              <a:rPr lang="en-US" sz="1600" dirty="0" smtClean="0"/>
              <a:t>g</a:t>
            </a:r>
            <a:r>
              <a:rPr lang="en-US" sz="1600" dirty="0" smtClean="0"/>
              <a:t>3  &lt;- !g1 &amp; iris</a:t>
            </a:r>
            <a:r>
              <a:rPr lang="en-US" sz="1600" dirty="0" smtClean="0"/>
              <a:t>[,4] </a:t>
            </a:r>
            <a:r>
              <a:rPr lang="en-US" sz="1600" dirty="0" smtClean="0"/>
              <a:t> &lt;= 1.65  </a:t>
            </a:r>
            <a:endParaRPr lang="en-US" sz="1600" dirty="0" smtClean="0"/>
          </a:p>
          <a:p>
            <a:r>
              <a:rPr lang="en-US" sz="1600" dirty="0" smtClean="0"/>
              <a:t>tab &lt;- table( </a:t>
            </a:r>
            <a:r>
              <a:rPr lang="en-US" sz="1600" dirty="0" smtClean="0"/>
              <a:t>class[g3] )</a:t>
            </a:r>
            <a:endParaRPr lang="en-US" sz="1600" dirty="0" smtClean="0"/>
          </a:p>
          <a:p>
            <a:r>
              <a:rPr lang="en-US" sz="1600" dirty="0" smtClean="0"/>
              <a:t>t</a:t>
            </a:r>
            <a:r>
              <a:rPr lang="en-US" sz="1600" dirty="0" smtClean="0"/>
              <a:t>ab</a:t>
            </a:r>
            <a:endParaRPr lang="en-US" sz="1600" dirty="0" smtClean="0"/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setosa</a:t>
            </a:r>
            <a:r>
              <a:rPr lang="en-US" sz="1600" dirty="0" smtClean="0"/>
              <a:t> </a:t>
            </a:r>
            <a:r>
              <a:rPr lang="en-US" sz="1600" dirty="0" err="1" smtClean="0"/>
              <a:t>versicolor</a:t>
            </a:r>
            <a:r>
              <a:rPr lang="en-US" sz="1600" dirty="0" smtClean="0"/>
              <a:t>  </a:t>
            </a:r>
            <a:r>
              <a:rPr lang="en-US" sz="1600" dirty="0" err="1" smtClean="0"/>
              <a:t>virginica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         0         48          4 </a:t>
            </a:r>
          </a:p>
          <a:p>
            <a:r>
              <a:rPr lang="en-US" sz="1600" dirty="0" err="1" smtClean="0"/>
              <a:t>Gini</a:t>
            </a:r>
            <a:r>
              <a:rPr lang="en-US" sz="1600" dirty="0" smtClean="0"/>
              <a:t>(tab)</a:t>
            </a:r>
          </a:p>
          <a:p>
            <a:r>
              <a:rPr lang="en-US" sz="1600" b="1" dirty="0" smtClean="0">
                <a:solidFill>
                  <a:srgbClr val="3333FF"/>
                </a:solidFill>
              </a:rPr>
              <a:t> 0.142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809625"/>
            <a:ext cx="5695950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Classification: 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Iris Variable Importance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Proximities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914400"/>
            <a:ext cx="8610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  <a:cs typeface="Arial" pitchFamily="34" charset="0"/>
              </a:rPr>
              <a:t>Proximities are one of the most useful tools in random forests. </a:t>
            </a:r>
          </a:p>
          <a:p>
            <a:endParaRPr lang="en-US" dirty="0">
              <a:latin typeface="+mj-lt"/>
              <a:cs typeface="Arial" pitchFamily="34" charset="0"/>
            </a:endParaRPr>
          </a:p>
          <a:p>
            <a:r>
              <a:rPr lang="en-US" dirty="0" smtClean="0">
                <a:latin typeface="+mj-lt"/>
                <a:cs typeface="Arial" pitchFamily="34" charset="0"/>
              </a:rPr>
              <a:t>The proximities originally formed a N x N matrix.  </a:t>
            </a:r>
          </a:p>
          <a:p>
            <a:endParaRPr lang="en-US" dirty="0">
              <a:latin typeface="+mj-lt"/>
              <a:cs typeface="Arial" pitchFamily="34" charset="0"/>
            </a:endParaRPr>
          </a:p>
          <a:p>
            <a:r>
              <a:rPr lang="en-US" dirty="0" smtClean="0">
                <a:latin typeface="+mj-lt"/>
                <a:cs typeface="Arial" pitchFamily="34" charset="0"/>
              </a:rPr>
              <a:t>After a tree is grown, put all of the data, both training and </a:t>
            </a:r>
            <a:r>
              <a:rPr lang="en-US" dirty="0" err="1" smtClean="0">
                <a:latin typeface="+mj-lt"/>
                <a:cs typeface="Arial" pitchFamily="34" charset="0"/>
              </a:rPr>
              <a:t>oob</a:t>
            </a:r>
            <a:r>
              <a:rPr lang="en-US" dirty="0" smtClean="0">
                <a:latin typeface="+mj-lt"/>
                <a:cs typeface="Arial" pitchFamily="34" charset="0"/>
              </a:rPr>
              <a:t>, down the tree.  If cases k and n are in the same terminal node increase their proximity by one. At the end, normalize the proximities by dividing by the number of trees.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048000"/>
            <a:ext cx="9144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Prototypes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" y="3505200"/>
            <a:ext cx="906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Arial" pitchFamily="34" charset="0"/>
              </a:rPr>
              <a:t>Prototypes are a way of getting a picture of how the variables relate to the classification. </a:t>
            </a:r>
          </a:p>
          <a:p>
            <a:endParaRPr lang="en-US" dirty="0">
              <a:cs typeface="Arial" pitchFamily="34" charset="0"/>
            </a:endParaRPr>
          </a:p>
          <a:p>
            <a:r>
              <a:rPr lang="en-US" dirty="0" smtClean="0">
                <a:cs typeface="Arial" pitchFamily="34" charset="0"/>
              </a:rPr>
              <a:t>For the </a:t>
            </a:r>
            <a:r>
              <a:rPr lang="en-US" dirty="0" err="1" smtClean="0">
                <a:cs typeface="Arial" pitchFamily="34" charset="0"/>
              </a:rPr>
              <a:t>j</a:t>
            </a:r>
            <a:r>
              <a:rPr lang="en-US" baseline="30000" dirty="0" err="1" smtClean="0">
                <a:cs typeface="Arial" pitchFamily="34" charset="0"/>
              </a:rPr>
              <a:t>th</a:t>
            </a:r>
            <a:r>
              <a:rPr lang="en-US" baseline="30000" dirty="0" smtClean="0">
                <a:cs typeface="Arial" pitchFamily="34" charset="0"/>
              </a:rPr>
              <a:t> </a:t>
            </a:r>
            <a:r>
              <a:rPr lang="en-US" dirty="0" smtClean="0">
                <a:cs typeface="Arial" pitchFamily="34" charset="0"/>
              </a:rPr>
              <a:t>class, find the case that has the largest number of class j cases among its k nearest neighbors, determined using the proximities.  Among these k cases we find the median, 25th percentile, and 75th percentile for each variable. The medians are the prototype for class j and the quartiles give an estimate of its stability. </a:t>
            </a:r>
            <a:endParaRPr lang="en-US" dirty="0"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732091"/>
            <a:ext cx="5771007" cy="6125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Multidimensional scaling of points into 2D based proximity matrix. </a:t>
            </a:r>
          </a:p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Many red points are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overplotted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2565" y="457200"/>
            <a:ext cx="5842254" cy="620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Prototype Example</a:t>
            </a: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295400"/>
            <a:ext cx="5069396" cy="5383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52400" y="68580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The outlier measure for a case is computed as n/sum(squared proximity),</a:t>
            </a:r>
          </a:p>
          <a:p>
            <a:pPr algn="ctr"/>
            <a:r>
              <a:rPr lang="en-US" sz="2000" dirty="0" smtClean="0">
                <a:latin typeface="+mj-lt"/>
              </a:rPr>
              <a:t>normalized by subtracting the median and divided by the MAD, within each class.</a:t>
            </a:r>
            <a:endParaRPr lang="en-US" sz="2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Outlier Measure</a:t>
            </a: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883348"/>
            <a:ext cx="5628513" cy="5974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Margin Plot for Cases</a:t>
            </a:r>
          </a:p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Fraction of votes for Correct Class  – Fraction for 2</a:t>
            </a:r>
            <a:r>
              <a:rPr lang="en-US" sz="2000" baseline="30000" dirty="0" smtClean="0">
                <a:latin typeface="Arial" pitchFamily="34" charset="0"/>
                <a:cs typeface="Arial" pitchFamily="34" charset="0"/>
              </a:rPr>
              <a:t>nd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Highest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lass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Regression  Example:  Node Predicted Value Is the Mean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464820"/>
            <a:ext cx="6400800" cy="6393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Regression:  Node Splitting Based on  Residual Sum of Squares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52600" y="1447800"/>
          <a:ext cx="5791199" cy="3962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62"/>
                <a:gridCol w="947651"/>
                <a:gridCol w="1052945"/>
                <a:gridCol w="1072342"/>
                <a:gridCol w="928254"/>
                <a:gridCol w="1052945"/>
              </a:tblGrid>
              <a:tr h="64233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Left</a:t>
                      </a:r>
                    </a:p>
                    <a:p>
                      <a:pPr algn="ctr"/>
                      <a:r>
                        <a:rPr lang="en-US" sz="1800" dirty="0" smtClean="0"/>
                        <a:t>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Left</a:t>
                      </a:r>
                    </a:p>
                    <a:p>
                      <a:pPr algn="ctr"/>
                      <a:r>
                        <a:rPr lang="en-US" sz="1800" dirty="0" smtClean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Left</a:t>
                      </a:r>
                    </a:p>
                    <a:p>
                      <a:pPr algn="ctr"/>
                      <a:r>
                        <a:rPr lang="en-US" sz="1800" dirty="0" smtClean="0"/>
                        <a:t>RSS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Right</a:t>
                      </a:r>
                    </a:p>
                    <a:p>
                      <a:pPr algn="ctr"/>
                      <a:r>
                        <a:rPr lang="en-US" sz="1800" dirty="0" smtClean="0"/>
                        <a:t>Mean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Right</a:t>
                      </a:r>
                    </a:p>
                    <a:p>
                      <a:pPr algn="ctr"/>
                      <a:r>
                        <a:rPr lang="en-US" sz="1800" dirty="0" smtClean="0"/>
                        <a:t>RSS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Total</a:t>
                      </a:r>
                    </a:p>
                    <a:p>
                      <a:pPr algn="ctr"/>
                      <a:r>
                        <a:rPr lang="en-US" sz="1800" dirty="0" smtClean="0"/>
                        <a:t>RSS</a:t>
                      </a:r>
                      <a:endParaRPr lang="en-US" sz="1800" dirty="0"/>
                    </a:p>
                  </a:txBody>
                  <a:tcPr/>
                </a:tc>
              </a:tr>
              <a:tr h="368009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10.3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.00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12.7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85.39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85.39</a:t>
                      </a:r>
                      <a:endParaRPr lang="en-US" sz="1800" dirty="0"/>
                    </a:p>
                  </a:txBody>
                  <a:tcPr/>
                </a:tc>
              </a:tr>
              <a:tr h="367046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1:2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10.1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.05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77.38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77.43</a:t>
                      </a:r>
                      <a:endParaRPr lang="en-US" sz="1800" dirty="0"/>
                    </a:p>
                  </a:txBody>
                  <a:tcPr/>
                </a:tc>
              </a:tr>
              <a:tr h="367046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1:3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10.1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.05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13.4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67.67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67.72</a:t>
                      </a:r>
                      <a:endParaRPr lang="en-US" sz="1800" dirty="0"/>
                    </a:p>
                  </a:txBody>
                  <a:tcPr/>
                </a:tc>
              </a:tr>
              <a:tr h="367046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1:4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10.1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.06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14.0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54.76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54.82</a:t>
                      </a:r>
                      <a:endParaRPr lang="en-US" sz="1800" dirty="0"/>
                    </a:p>
                  </a:txBody>
                  <a:tcPr/>
                </a:tc>
              </a:tr>
              <a:tr h="367287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1:5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10.1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.06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14.7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37.55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37.61</a:t>
                      </a:r>
                      <a:endParaRPr lang="en-US" sz="1800" dirty="0"/>
                    </a:p>
                  </a:txBody>
                  <a:tcPr/>
                </a:tc>
              </a:tr>
              <a:tr h="38250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1:6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10.2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.40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15.7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18.04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18.44</a:t>
                      </a:r>
                      <a:endParaRPr lang="en-US" sz="1800" dirty="0"/>
                    </a:p>
                  </a:txBody>
                  <a:tcPr/>
                </a:tc>
              </a:tr>
              <a:tr h="367046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1:7</a:t>
                      </a:r>
                      <a:endParaRPr lang="en-US" sz="18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10.5</a:t>
                      </a:r>
                      <a:endParaRPr lang="en-US" sz="18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3.19</a:t>
                      </a:r>
                      <a:endParaRPr lang="en-US" sz="18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16.9</a:t>
                      </a:r>
                      <a:endParaRPr lang="en-US" sz="18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.09</a:t>
                      </a:r>
                      <a:endParaRPr lang="en-US" sz="18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3.29</a:t>
                      </a:r>
                      <a:endParaRPr lang="en-US" sz="18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367046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1:8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11.3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36.71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17.1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.00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36.71</a:t>
                      </a:r>
                      <a:endParaRPr lang="en-US" sz="1800" dirty="0"/>
                    </a:p>
                  </a:txBody>
                  <a:tcPr/>
                </a:tc>
              </a:tr>
              <a:tr h="367046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1:9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11.9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66.35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17.1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.00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66.35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Overview:  Tree Growth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609600"/>
            <a:ext cx="7924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RF mean Random Forests.  The  data is a training data set.   </a:t>
            </a:r>
          </a:p>
          <a:p>
            <a:endParaRPr lang="en-US" b="1" dirty="0" smtClean="0">
              <a:solidFill>
                <a:srgbClr val="3333FF"/>
              </a:solidFill>
            </a:endParaRPr>
          </a:p>
          <a:p>
            <a:r>
              <a:rPr lang="en-US" b="1" dirty="0" smtClean="0">
                <a:solidFill>
                  <a:srgbClr val="3333FF"/>
                </a:solidFill>
              </a:rPr>
              <a:t>Case sampling for each tree</a:t>
            </a:r>
            <a:endParaRPr lang="en-US" dirty="0" smtClean="0"/>
          </a:p>
          <a:p>
            <a:r>
              <a:rPr lang="en-US" dirty="0" smtClean="0"/>
              <a:t>   RF samples cases with replacement leaving out about one-third of the cases.    </a:t>
            </a:r>
          </a:p>
          <a:p>
            <a:r>
              <a:rPr lang="en-US" dirty="0" smtClean="0"/>
              <a:t>   RF calls not-selected cases out-of-bag (oob) cases.  These are use for: </a:t>
            </a:r>
          </a:p>
          <a:p>
            <a:r>
              <a:rPr lang="en-US" dirty="0" smtClean="0"/>
              <a:t>        1) unbiased estimates of classification errors as trees are added to the forest  </a:t>
            </a:r>
          </a:p>
          <a:p>
            <a:r>
              <a:rPr lang="en-US" dirty="0" smtClean="0"/>
              <a:t>        2) variable importance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3333FF"/>
                </a:solidFill>
              </a:rPr>
              <a:t>Variable sampling for each node</a:t>
            </a:r>
          </a:p>
          <a:p>
            <a:r>
              <a:rPr lang="en-US" i="1" dirty="0" smtClean="0"/>
              <a:t>     </a:t>
            </a:r>
            <a:r>
              <a:rPr lang="en-US" dirty="0" smtClean="0"/>
              <a:t>RF randomly selects m of the M variables in the data set</a:t>
            </a:r>
          </a:p>
          <a:p>
            <a:r>
              <a:rPr lang="en-US" dirty="0" smtClean="0"/>
              <a:t>         to assess </a:t>
            </a:r>
            <a:r>
              <a:rPr lang="en-US" dirty="0" smtClean="0"/>
              <a:t>the </a:t>
            </a:r>
            <a:r>
              <a:rPr lang="en-US" dirty="0" smtClean="0"/>
              <a:t>splitting of cases at each </a:t>
            </a:r>
            <a:r>
              <a:rPr lang="en-US" dirty="0" smtClean="0"/>
              <a:t>a </a:t>
            </a:r>
            <a:r>
              <a:rPr lang="en-US" dirty="0" smtClean="0"/>
              <a:t>node of the tree   </a:t>
            </a:r>
            <a:endParaRPr lang="en-US" dirty="0" smtClean="0"/>
          </a:p>
          <a:p>
            <a:r>
              <a:rPr lang="en-US" dirty="0" smtClean="0"/>
              <a:t>    RF selects the best split: both the variable and the value </a:t>
            </a:r>
          </a:p>
          <a:p>
            <a:r>
              <a:rPr lang="en-US" dirty="0" smtClean="0"/>
              <a:t>    The number m is constant for all trees and nodes.   </a:t>
            </a:r>
          </a:p>
          <a:p>
            <a:r>
              <a:rPr lang="en-US" dirty="0" smtClean="0"/>
              <a:t>    R’s RF function has an argument m with default values.</a:t>
            </a:r>
          </a:p>
          <a:p>
            <a:r>
              <a:rPr lang="en-US" dirty="0" smtClean="0"/>
              <a:t>          Classification: m ≈ </a:t>
            </a:r>
            <a:r>
              <a:rPr lang="en-US" dirty="0" err="1" smtClean="0"/>
              <a:t>sqrt</a:t>
            </a:r>
            <a:r>
              <a:rPr lang="en-US" dirty="0" smtClean="0"/>
              <a:t>(M),  Regression: </a:t>
            </a:r>
            <a:r>
              <a:rPr lang="en-US" dirty="0" smtClean="0">
                <a:solidFill>
                  <a:srgbClr val="FF3300"/>
                </a:solidFill>
              </a:rPr>
              <a:t>m ≈ </a:t>
            </a:r>
            <a:r>
              <a:rPr lang="en-US" dirty="0" smtClean="0">
                <a:solidFill>
                  <a:srgbClr val="FF3300"/>
                </a:solidFill>
              </a:rPr>
              <a:t>M/3 (need to verify)</a:t>
            </a:r>
            <a:endParaRPr lang="en-US" dirty="0" smtClean="0">
              <a:solidFill>
                <a:srgbClr val="FF3300"/>
              </a:solidFill>
            </a:endParaRPr>
          </a:p>
          <a:p>
            <a:endParaRPr lang="en-US" dirty="0" smtClean="0"/>
          </a:p>
          <a:p>
            <a:r>
              <a:rPr lang="en-US" b="1" dirty="0" smtClean="0">
                <a:solidFill>
                  <a:srgbClr val="3333FF"/>
                </a:solidFill>
              </a:rPr>
              <a:t>Tree growth</a:t>
            </a:r>
          </a:p>
          <a:p>
            <a:r>
              <a:rPr lang="en-US" dirty="0" smtClean="0"/>
              <a:t>    RF grows each classification tree to the largest extent possible.  </a:t>
            </a:r>
          </a:p>
          <a:p>
            <a:r>
              <a:rPr lang="en-US" dirty="0" smtClean="0"/>
              <a:t>         *Regression trees have a default minimum leaf node size of 5.   </a:t>
            </a:r>
          </a:p>
          <a:p>
            <a:r>
              <a:rPr lang="en-US" dirty="0" smtClean="0"/>
              <a:t>    There is no pruning. 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Regression:  Node Splitting Based on  Residual Sum of Squares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464820"/>
            <a:ext cx="6400800" cy="6393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Regression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Variable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Importance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6800" y="762000"/>
            <a:ext cx="70104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Mean square error </a:t>
            </a:r>
          </a:p>
          <a:p>
            <a:pPr algn="ctr"/>
            <a:endParaRPr lang="en-US" b="1" dirty="0" smtClean="0"/>
          </a:p>
          <a:p>
            <a:r>
              <a:rPr lang="en-US" dirty="0" smtClean="0"/>
              <a:t> “</a:t>
            </a:r>
            <a:r>
              <a:rPr lang="en-US" dirty="0" smtClean="0"/>
              <a:t>For each tree, the prediction error on the out-of-bag portion of the data is </a:t>
            </a:r>
            <a:r>
              <a:rPr lang="en-US" dirty="0" smtClean="0"/>
              <a:t>recorded</a:t>
            </a:r>
            <a:r>
              <a:rPr lang="en-US" dirty="0" smtClean="0"/>
              <a:t>.  </a:t>
            </a:r>
            <a:r>
              <a:rPr lang="en-US" dirty="0" smtClean="0"/>
              <a:t>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Then </a:t>
            </a:r>
            <a:r>
              <a:rPr lang="en-US" b="1" dirty="0" smtClean="0">
                <a:solidFill>
                  <a:srgbClr val="FF0000"/>
                </a:solidFill>
              </a:rPr>
              <a:t>the same is done after permuting each predictor variable</a:t>
            </a:r>
            <a:r>
              <a:rPr lang="en-US" dirty="0" smtClean="0"/>
              <a:t>. </a:t>
            </a:r>
            <a:r>
              <a:rPr lang="en-US" dirty="0" smtClean="0"/>
              <a:t>“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each predictor variable </a:t>
            </a:r>
            <a:r>
              <a:rPr lang="en-US" dirty="0" smtClean="0"/>
              <a:t>difference </a:t>
            </a:r>
            <a:r>
              <a:rPr lang="en-US" dirty="0" smtClean="0"/>
              <a:t>between </a:t>
            </a:r>
            <a:r>
              <a:rPr lang="en-US" dirty="0" smtClean="0"/>
              <a:t>permuted and original </a:t>
            </a:r>
            <a:r>
              <a:rPr lang="en-US" dirty="0" smtClean="0"/>
              <a:t>prediction errors are </a:t>
            </a:r>
            <a:r>
              <a:rPr lang="en-US" dirty="0" smtClean="0"/>
              <a:t>averaged </a:t>
            </a:r>
            <a:r>
              <a:rPr lang="en-US" dirty="0" smtClean="0"/>
              <a:t>over all </a:t>
            </a:r>
            <a:r>
              <a:rPr lang="en-US" dirty="0" smtClean="0"/>
              <a:t>trees, and normalized </a:t>
            </a:r>
            <a:r>
              <a:rPr lang="en-US" dirty="0" smtClean="0"/>
              <a:t>by the standard deviation of the differences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( </a:t>
            </a:r>
            <a:r>
              <a:rPr lang="en-US" dirty="0" smtClean="0"/>
              <a:t>If </a:t>
            </a:r>
            <a:r>
              <a:rPr lang="en-US" dirty="0" smtClean="0"/>
              <a:t>the standard deviation of the differences is equal to 0 for a variable, the division is not done </a:t>
            </a:r>
            <a:r>
              <a:rPr lang="en-US" dirty="0" smtClean="0"/>
              <a:t>but </a:t>
            </a:r>
            <a:r>
              <a:rPr lang="en-US" dirty="0" smtClean="0"/>
              <a:t>the average is almost always equal to 0 in that case). </a:t>
            </a:r>
          </a:p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Residual sum of squares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This used </a:t>
            </a:r>
            <a:r>
              <a:rPr lang="en-US" dirty="0" smtClean="0"/>
              <a:t> </a:t>
            </a:r>
            <a:r>
              <a:rPr lang="en-US" dirty="0" smtClean="0"/>
              <a:t>total decrease in node impurities from splitting on the variable, averaged over all trees. </a:t>
            </a:r>
            <a:r>
              <a:rPr lang="en-US" dirty="0" smtClean="0"/>
              <a:t> For </a:t>
            </a:r>
            <a:r>
              <a:rPr lang="en-US" dirty="0" smtClean="0"/>
              <a:t>regression, </a:t>
            </a:r>
            <a:r>
              <a:rPr lang="en-US" dirty="0" err="1" smtClean="0"/>
              <a:t>impuritity</a:t>
            </a:r>
            <a:r>
              <a:rPr lang="en-US" dirty="0" smtClean="0"/>
              <a:t> is the </a:t>
            </a:r>
            <a:r>
              <a:rPr lang="en-US" b="1" dirty="0" smtClean="0">
                <a:solidFill>
                  <a:srgbClr val="3333FF"/>
                </a:solidFill>
              </a:rPr>
              <a:t>residual </a:t>
            </a:r>
            <a:r>
              <a:rPr lang="en-US" b="1" dirty="0" smtClean="0">
                <a:solidFill>
                  <a:srgbClr val="3333FF"/>
                </a:solidFill>
              </a:rPr>
              <a:t>sum of squares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Iris Data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Set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609600"/>
            <a:ext cx="792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iris data set has 150 cases.  </a:t>
            </a:r>
          </a:p>
          <a:p>
            <a:r>
              <a:rPr lang="en-US" dirty="0" smtClean="0"/>
              <a:t> It has 5 variables, 4 predictors and the iris species variable with 3 classes </a:t>
            </a:r>
          </a:p>
          <a:p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Sepal.Length</a:t>
            </a:r>
            <a:r>
              <a:rPr lang="en-US" dirty="0" smtClean="0"/>
              <a:t>   </a:t>
            </a:r>
            <a:r>
              <a:rPr lang="en-US" dirty="0" err="1" smtClean="0"/>
              <a:t>Sepal.Width</a:t>
            </a:r>
            <a:r>
              <a:rPr lang="en-US" dirty="0" smtClean="0"/>
              <a:t>   </a:t>
            </a:r>
            <a:r>
              <a:rPr lang="en-US" dirty="0" err="1" smtClean="0"/>
              <a:t>Petal.Length</a:t>
            </a:r>
            <a:r>
              <a:rPr lang="en-US" dirty="0" smtClean="0"/>
              <a:t>   </a:t>
            </a:r>
            <a:r>
              <a:rPr lang="en-US" dirty="0" err="1" smtClean="0"/>
              <a:t>Petal.Width</a:t>
            </a:r>
            <a:r>
              <a:rPr lang="en-US" dirty="0" smtClean="0"/>
              <a:t>       Species</a:t>
            </a:r>
          </a:p>
          <a:p>
            <a:r>
              <a:rPr lang="en-US" dirty="0" smtClean="0"/>
              <a:t>    1          5.1                    3.5                  1.4                   0.2                setosa</a:t>
            </a:r>
          </a:p>
          <a:p>
            <a:r>
              <a:rPr lang="en-US" dirty="0" smtClean="0"/>
              <a:t>    2          4.9                    3.0                  1.4                   0.2                setosa</a:t>
            </a:r>
          </a:p>
          <a:p>
            <a:r>
              <a:rPr lang="en-US" dirty="0" smtClean="0"/>
              <a:t>    3          4.7                    3.2                  1.3                   0.2                </a:t>
            </a:r>
            <a:r>
              <a:rPr lang="en-US" dirty="0" err="1" smtClean="0"/>
              <a:t>setosa</a:t>
            </a:r>
            <a:endParaRPr lang="en-US" dirty="0" smtClean="0"/>
          </a:p>
          <a:p>
            <a:r>
              <a:rPr lang="en-US" dirty="0" smtClean="0"/>
              <a:t>  51          7.0                    3.2                  4.7                   1.4                </a:t>
            </a:r>
            <a:r>
              <a:rPr lang="en-US" dirty="0" err="1" smtClean="0"/>
              <a:t>versicolor</a:t>
            </a:r>
            <a:endParaRPr lang="en-US" dirty="0" smtClean="0"/>
          </a:p>
          <a:p>
            <a:r>
              <a:rPr lang="en-US" dirty="0" smtClean="0"/>
              <a:t>101          6.3                    3.3                  6.0                   2.5                </a:t>
            </a:r>
            <a:r>
              <a:rPr lang="en-US" dirty="0" err="1" smtClean="0"/>
              <a:t>virginica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4025" y="404813"/>
            <a:ext cx="5695950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Example R script for a Classification Model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609600"/>
            <a:ext cx="792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In R’s RF function we specify the predictors variables using the x argument.</a:t>
            </a:r>
          </a:p>
          <a:p>
            <a:r>
              <a:rPr lang="en-US" dirty="0" smtClean="0"/>
              <a:t>We specify the class variable with the y argument.</a:t>
            </a:r>
          </a:p>
          <a:p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irisRf</a:t>
            </a:r>
            <a:r>
              <a:rPr lang="en-US" dirty="0" smtClean="0"/>
              <a:t> &lt;- </a:t>
            </a:r>
            <a:r>
              <a:rPr lang="en-US" dirty="0" err="1" smtClean="0"/>
              <a:t>randomForest</a:t>
            </a:r>
            <a:r>
              <a:rPr lang="en-US" dirty="0" smtClean="0"/>
              <a:t>( x = iris[,  -5], y = iris[, 5],</a:t>
            </a:r>
          </a:p>
          <a:p>
            <a:r>
              <a:rPr lang="en-US" dirty="0" smtClean="0"/>
              <a:t>                      </a:t>
            </a:r>
            <a:r>
              <a:rPr lang="en-US" dirty="0" err="1" smtClean="0"/>
              <a:t>keepForest</a:t>
            </a:r>
            <a:r>
              <a:rPr lang="en-US" dirty="0" smtClean="0"/>
              <a:t> = TRUE, proximity = TRUE)</a:t>
            </a:r>
          </a:p>
          <a:p>
            <a:endParaRPr lang="en-US" dirty="0" smtClean="0"/>
          </a:p>
          <a:p>
            <a:r>
              <a:rPr lang="en-US" dirty="0" smtClean="0"/>
              <a:t>    As indicated above the class variable is the 5</a:t>
            </a:r>
            <a:r>
              <a:rPr lang="en-US" baseline="30000" dirty="0" smtClean="0"/>
              <a:t>th</a:t>
            </a:r>
            <a:r>
              <a:rPr lang="en-US" dirty="0" smtClean="0"/>
              <a:t> variable in the iris data matrix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smtClean="0"/>
              <a:t>I </a:t>
            </a:r>
            <a:r>
              <a:rPr lang="en-US" dirty="0" smtClean="0"/>
              <a:t>chose to keep the forest to show the first tree as an example below. </a:t>
            </a:r>
          </a:p>
          <a:p>
            <a:r>
              <a:rPr lang="en-US" dirty="0" smtClean="0"/>
              <a:t>        </a:t>
            </a:r>
            <a:endParaRPr lang="en-US" dirty="0" smtClean="0"/>
          </a:p>
          <a:p>
            <a:r>
              <a:rPr lang="en-US" dirty="0" smtClean="0"/>
              <a:t>   I </a:t>
            </a:r>
            <a:r>
              <a:rPr lang="en-US" dirty="0" smtClean="0"/>
              <a:t>fairly often choose to keep the proximity matrix for later use.</a:t>
            </a:r>
          </a:p>
          <a:p>
            <a:r>
              <a:rPr lang="en-US" dirty="0" smtClean="0"/>
              <a:t>       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lang="en-US" dirty="0" smtClean="0"/>
              <a:t>Other </a:t>
            </a:r>
            <a:r>
              <a:rPr lang="en-US" dirty="0" smtClean="0"/>
              <a:t>useful options are to obtain variable and local variable importance.    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One Iris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Tree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able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of the 500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76400" y="381000"/>
          <a:ext cx="5638800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685800"/>
                <a:gridCol w="762000"/>
                <a:gridCol w="609600"/>
                <a:gridCol w="685800"/>
                <a:gridCol w="990600"/>
                <a:gridCol w="1143000"/>
              </a:tblGrid>
              <a:tr h="6142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Node</a:t>
                      </a:r>
                    </a:p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Left</a:t>
                      </a:r>
                    </a:p>
                    <a:p>
                      <a:pPr algn="ctr"/>
                      <a:r>
                        <a:rPr lang="en-US" dirty="0" smtClean="0"/>
                        <a:t>Child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Right</a:t>
                      </a:r>
                    </a:p>
                    <a:p>
                      <a:pPr algn="ctr"/>
                      <a:r>
                        <a:rPr lang="en-US" dirty="0" smtClean="0"/>
                        <a:t>Child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</a:p>
                    <a:p>
                      <a:pPr algn="ctr"/>
                      <a:r>
                        <a:rPr lang="en-US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</a:p>
                    <a:p>
                      <a:pPr algn="ctr"/>
                      <a:r>
                        <a:rPr lang="en-US" dirty="0" smtClean="0"/>
                        <a:t>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Status</a:t>
                      </a:r>
                    </a:p>
                    <a:p>
                      <a:pPr algn="ctr"/>
                      <a:r>
                        <a:rPr lang="en-US" dirty="0" smtClean="0"/>
                        <a:t>-1 = Leaf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ctr"/>
                      <a:r>
                        <a:rPr lang="en-US" baseline="0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  <a:tr h="3217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 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0.80 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 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17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0.00</a:t>
                      </a:r>
                      <a:endParaRPr 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-1</a:t>
                      </a:r>
                      <a:endParaRPr 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3217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1.65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17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1.35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17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6.05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17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0.00</a:t>
                      </a:r>
                      <a:endParaRPr 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-1</a:t>
                      </a:r>
                      <a:endParaRPr 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3217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4.95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17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4.85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17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0.00</a:t>
                      </a:r>
                      <a:endParaRPr 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-1</a:t>
                      </a:r>
                      <a:endParaRPr 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3217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0.00</a:t>
                      </a: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-1</a:t>
                      </a:r>
                      <a:endParaRPr 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3217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0.00</a:t>
                      </a: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-1</a:t>
                      </a:r>
                      <a:endParaRPr 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3217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5.40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17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</a:t>
                      </a:r>
                      <a:endParaRPr lang="en-US" sz="16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0.00</a:t>
                      </a: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-1</a:t>
                      </a:r>
                      <a:endParaRPr 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3217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0.00</a:t>
                      </a:r>
                      <a:endParaRPr 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-1</a:t>
                      </a:r>
                      <a:endParaRPr 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3217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0.00</a:t>
                      </a: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-1</a:t>
                      </a:r>
                      <a:endParaRPr 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76400" y="61722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Variables:  1 = </a:t>
            </a:r>
            <a:r>
              <a:rPr lang="en-US" dirty="0" err="1" smtClean="0"/>
              <a:t>Sepal.L</a:t>
            </a:r>
            <a:r>
              <a:rPr lang="en-US" dirty="0" smtClean="0"/>
              <a:t>,  2 = </a:t>
            </a:r>
            <a:r>
              <a:rPr lang="en-US" dirty="0" err="1" smtClean="0"/>
              <a:t>Sepal.W</a:t>
            </a:r>
            <a:r>
              <a:rPr lang="en-US" dirty="0" smtClean="0"/>
              <a:t>,     3 = </a:t>
            </a:r>
            <a:r>
              <a:rPr lang="en-US" dirty="0" err="1" smtClean="0"/>
              <a:t>Petal.L</a:t>
            </a:r>
            <a:r>
              <a:rPr lang="en-US" dirty="0" smtClean="0"/>
              <a:t>,   4 = </a:t>
            </a:r>
            <a:r>
              <a:rPr lang="en-US" dirty="0" err="1" smtClean="0"/>
              <a:t>Petal.W</a:t>
            </a:r>
            <a:endParaRPr lang="en-US" dirty="0" smtClean="0"/>
          </a:p>
          <a:p>
            <a:r>
              <a:rPr lang="en-US" dirty="0" smtClean="0"/>
              <a:t>Classes:     1 = Setosa,   2 = </a:t>
            </a:r>
            <a:r>
              <a:rPr lang="en-US" dirty="0" err="1" smtClean="0"/>
              <a:t>Versicolor</a:t>
            </a:r>
            <a:r>
              <a:rPr lang="en-US" dirty="0" smtClean="0"/>
              <a:t>,  3= Virginia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1371600"/>
            <a:ext cx="1447800" cy="369332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Leaf Nodes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990600"/>
            <a:ext cx="16002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1= Root Node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74345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>
                <a:cs typeface="Arial" pitchFamily="34" charset="0"/>
              </a:rPr>
              <a:t>   RF puts each oob case for the </a:t>
            </a:r>
            <a:r>
              <a:rPr lang="en-US" dirty="0" err="1" smtClean="0">
                <a:cs typeface="Arial" pitchFamily="34" charset="0"/>
              </a:rPr>
              <a:t>k</a:t>
            </a:r>
            <a:r>
              <a:rPr lang="en-US" baseline="30000" dirty="0" err="1" smtClean="0">
                <a:cs typeface="Arial" pitchFamily="34" charset="0"/>
              </a:rPr>
              <a:t>th</a:t>
            </a:r>
            <a:r>
              <a:rPr lang="en-US" baseline="30000" dirty="0" smtClean="0">
                <a:cs typeface="Arial" pitchFamily="34" charset="0"/>
              </a:rPr>
              <a:t>  </a:t>
            </a:r>
            <a:r>
              <a:rPr lang="en-US" dirty="0" smtClean="0">
                <a:cs typeface="Arial" pitchFamily="34" charset="0"/>
              </a:rPr>
              <a:t>tree down the </a:t>
            </a:r>
            <a:r>
              <a:rPr lang="en-US" dirty="0" err="1" smtClean="0">
                <a:cs typeface="Arial" pitchFamily="34" charset="0"/>
              </a:rPr>
              <a:t>k</a:t>
            </a:r>
            <a:r>
              <a:rPr lang="en-US" baseline="30000" dirty="0" err="1" smtClean="0">
                <a:cs typeface="Arial" pitchFamily="34" charset="0"/>
              </a:rPr>
              <a:t>th</a:t>
            </a:r>
            <a:r>
              <a:rPr lang="en-US" dirty="0" smtClean="0">
                <a:cs typeface="Arial" pitchFamily="34" charset="0"/>
              </a:rPr>
              <a:t> tree to get a its classification . </a:t>
            </a:r>
          </a:p>
          <a:p>
            <a:r>
              <a:rPr lang="en-US" dirty="0" smtClean="0">
                <a:cs typeface="Arial" pitchFamily="34" charset="0"/>
              </a:rPr>
              <a:t>   RF will classify each case in about one-third of the trees  </a:t>
            </a:r>
          </a:p>
          <a:p>
            <a:r>
              <a:rPr lang="en-US" dirty="0" smtClean="0">
                <a:cs typeface="Arial" pitchFamily="34" charset="0"/>
              </a:rPr>
              <a:t>   For each case let j be the class that gets most votes when the case is oob.</a:t>
            </a:r>
          </a:p>
          <a:p>
            <a:endParaRPr lang="en-US" dirty="0" smtClean="0">
              <a:cs typeface="Arial" pitchFamily="34" charset="0"/>
            </a:endParaRPr>
          </a:p>
          <a:p>
            <a:r>
              <a:rPr lang="en-US" dirty="0" smtClean="0">
                <a:cs typeface="Arial" pitchFamily="34" charset="0"/>
              </a:rPr>
              <a:t>   OOB error rate estimate is the proportion cases with j not equal to the true class </a:t>
            </a:r>
          </a:p>
          <a:p>
            <a:r>
              <a:rPr lang="en-US" dirty="0" smtClean="0">
                <a:cs typeface="Arial" pitchFamily="34" charset="0"/>
              </a:rPr>
              <a:t>   RF also computes the </a:t>
            </a:r>
            <a:r>
              <a:rPr lang="en-US" dirty="0" err="1" smtClean="0">
                <a:cs typeface="Arial" pitchFamily="34" charset="0"/>
              </a:rPr>
              <a:t>class.error</a:t>
            </a:r>
            <a:r>
              <a:rPr lang="en-US" dirty="0" smtClean="0">
                <a:cs typeface="Arial" pitchFamily="34" charset="0"/>
              </a:rPr>
              <a:t> rates using the class specific cases</a:t>
            </a:r>
          </a:p>
          <a:p>
            <a:endParaRPr lang="en-US" dirty="0">
              <a:cs typeface="Arial" pitchFamily="34" charset="0"/>
            </a:endParaRPr>
          </a:p>
          <a:p>
            <a:r>
              <a:rPr lang="en-US" dirty="0" smtClean="0">
                <a:cs typeface="Arial" pitchFamily="34" charset="0"/>
              </a:rPr>
              <a:t>   “This has proven to be unbiased in many tests.” </a:t>
            </a:r>
          </a:p>
          <a:p>
            <a:endParaRPr lang="en-US" dirty="0" smtClean="0">
              <a:cs typeface="Arial" pitchFamily="34" charset="0"/>
            </a:endParaRPr>
          </a:p>
          <a:p>
            <a:r>
              <a:rPr lang="en-US" dirty="0" smtClean="0">
                <a:cs typeface="Arial" pitchFamily="34" charset="0"/>
              </a:rPr>
              <a:t>   Below rows are the training data classes  and columns are predicted classes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The out-of-bag 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oob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error estimate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6400" y="3886200"/>
            <a:ext cx="5562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Iris Data, 500 trees</a:t>
            </a:r>
          </a:p>
          <a:p>
            <a:r>
              <a:rPr lang="en-US" dirty="0" smtClean="0"/>
              <a:t>                 OOB estimate of  error rate: 4.67%</a:t>
            </a:r>
          </a:p>
          <a:p>
            <a:r>
              <a:rPr lang="en-US" dirty="0" smtClean="0"/>
              <a:t>                               Confusion matrix: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setosa</a:t>
            </a:r>
            <a:r>
              <a:rPr lang="en-US" dirty="0" smtClean="0"/>
              <a:t>   </a:t>
            </a:r>
            <a:r>
              <a:rPr lang="en-US" dirty="0" err="1" smtClean="0"/>
              <a:t>versicolor</a:t>
            </a:r>
            <a:r>
              <a:rPr lang="en-US" dirty="0" smtClean="0"/>
              <a:t>  </a:t>
            </a:r>
            <a:r>
              <a:rPr lang="en-US" dirty="0" err="1" smtClean="0"/>
              <a:t>virginica</a:t>
            </a:r>
            <a:r>
              <a:rPr lang="en-US" dirty="0" smtClean="0"/>
              <a:t>   </a:t>
            </a:r>
            <a:r>
              <a:rPr lang="en-US" dirty="0" err="1" smtClean="0"/>
              <a:t>class.error</a:t>
            </a:r>
            <a:endParaRPr lang="en-US" dirty="0" smtClean="0"/>
          </a:p>
          <a:p>
            <a:r>
              <a:rPr lang="en-US" dirty="0" err="1" smtClean="0"/>
              <a:t>setosa</a:t>
            </a:r>
            <a:r>
              <a:rPr lang="en-US" dirty="0" smtClean="0"/>
              <a:t>          50             0                0             0.00</a:t>
            </a:r>
          </a:p>
          <a:p>
            <a:r>
              <a:rPr lang="en-US" dirty="0" err="1" smtClean="0"/>
              <a:t>versicolor</a:t>
            </a:r>
            <a:r>
              <a:rPr lang="en-US" dirty="0" smtClean="0"/>
              <a:t>      0           47               </a:t>
            </a:r>
            <a:r>
              <a:rPr lang="en-US" b="1" dirty="0" smtClean="0">
                <a:solidFill>
                  <a:srgbClr val="FF0000"/>
                </a:solidFill>
              </a:rPr>
              <a:t> 3             </a:t>
            </a:r>
            <a:r>
              <a:rPr lang="en-US" dirty="0" smtClean="0"/>
              <a:t>0.06</a:t>
            </a:r>
          </a:p>
          <a:p>
            <a:r>
              <a:rPr lang="en-US" dirty="0" err="1" smtClean="0"/>
              <a:t>virginica</a:t>
            </a:r>
            <a:r>
              <a:rPr lang="en-US" dirty="0" smtClean="0"/>
              <a:t>        0             </a:t>
            </a:r>
            <a:r>
              <a:rPr lang="en-US" b="1" dirty="0" smtClean="0">
                <a:solidFill>
                  <a:srgbClr val="FF0000"/>
                </a:solidFill>
              </a:rPr>
              <a:t> 4             </a:t>
            </a:r>
            <a:r>
              <a:rPr lang="en-US" dirty="0" smtClean="0"/>
              <a:t>46             0.08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33400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Classification Accuracy</a:t>
            </a: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every tree grown in the forest, put down the oob cases and count the number of votes cast for the correct class. 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Now randomly permute the values of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variable m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in the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oob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cases and put these cases down the tree. 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Subtract the number of votes for the correct class in the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variable-m-permuted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oob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data from the number of votes for the correct class in the untouched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oob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data. 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average of this number over all trees in the forest is the raw importance score for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variable 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Classification Variable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Importance 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648200"/>
            <a:ext cx="9067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Arial" pitchFamily="34" charset="0"/>
                <a:cs typeface="Arial" pitchFamily="34" charset="0"/>
              </a:rPr>
              <a:t>Gini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impurity </a:t>
            </a: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Every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time a split of a node is made on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variable m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Gini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impurity criterion for the two descendent nodes is less than the parent node. 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Adding up the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Gini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decreases for each individual variable over all trees in the forest gives a fast assessment variable importance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Gini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Impurity and Categorical Variable Deviance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57200"/>
            <a:ext cx="9144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        </a:t>
            </a:r>
          </a:p>
          <a:p>
            <a:pPr algn="ctr"/>
            <a:r>
              <a:rPr lang="en-US" b="1" dirty="0" smtClean="0"/>
              <a:t>    </a:t>
            </a:r>
            <a:r>
              <a:rPr lang="en-US" b="1" dirty="0" smtClean="0">
                <a:solidFill>
                  <a:srgbClr val="3333FF"/>
                </a:solidFill>
              </a:rPr>
              <a:t>The decision tree learning </a:t>
            </a:r>
            <a:r>
              <a:rPr lang="en-US" b="1" dirty="0" err="1" smtClean="0">
                <a:solidFill>
                  <a:srgbClr val="3333FF"/>
                </a:solidFill>
              </a:rPr>
              <a:t>Gini</a:t>
            </a:r>
            <a:r>
              <a:rPr lang="en-US" b="1" dirty="0" smtClean="0">
                <a:solidFill>
                  <a:srgbClr val="3333FF"/>
                </a:solidFill>
              </a:rPr>
              <a:t> impurity measure</a:t>
            </a:r>
          </a:p>
          <a:p>
            <a:r>
              <a:rPr lang="en-US" dirty="0" smtClean="0"/>
              <a:t>                </a:t>
            </a:r>
          </a:p>
          <a:p>
            <a:r>
              <a:rPr lang="en-US" dirty="0" smtClean="0"/>
              <a:t>    We  will not discuss the general </a:t>
            </a:r>
            <a:r>
              <a:rPr lang="en-US" dirty="0" err="1" smtClean="0"/>
              <a:t>Gini</a:t>
            </a:r>
            <a:r>
              <a:rPr lang="en-US" dirty="0" smtClean="0"/>
              <a:t> index used for other purposes</a:t>
            </a:r>
          </a:p>
          <a:p>
            <a:r>
              <a:rPr lang="en-US" dirty="0" smtClean="0"/>
              <a:t>   </a:t>
            </a:r>
          </a:p>
          <a:p>
            <a:r>
              <a:rPr lang="en-US" dirty="0" smtClean="0"/>
              <a:t>    We can interpret the </a:t>
            </a:r>
            <a:r>
              <a:rPr lang="en-US" dirty="0" err="1" smtClean="0"/>
              <a:t>Gini</a:t>
            </a:r>
            <a:r>
              <a:rPr lang="en-US" dirty="0" smtClean="0"/>
              <a:t> impurity as the probability of being wrong if we</a:t>
            </a:r>
          </a:p>
          <a:p>
            <a:r>
              <a:rPr lang="en-US" dirty="0" smtClean="0"/>
              <a:t>    randomly predict a case classes based on the fraction of cases in each class. </a:t>
            </a:r>
          </a:p>
          <a:p>
            <a:r>
              <a:rPr lang="en-US" dirty="0" smtClean="0"/>
              <a:t>   </a:t>
            </a:r>
          </a:p>
          <a:p>
            <a:r>
              <a:rPr lang="en-US" dirty="0" smtClean="0"/>
              <a:t>    For each class </a:t>
            </a:r>
            <a:r>
              <a:rPr lang="en-US" dirty="0" err="1" smtClean="0"/>
              <a:t>i</a:t>
            </a:r>
            <a:r>
              <a:rPr lang="en-US" dirty="0" smtClean="0"/>
              <a:t>, let  Pi be the fraction of cases in class </a:t>
            </a:r>
            <a:r>
              <a:rPr lang="en-US" dirty="0" err="1" smtClean="0"/>
              <a:t>i</a:t>
            </a:r>
            <a:r>
              <a:rPr lang="en-US" dirty="0" smtClean="0"/>
              <a:t>.   </a:t>
            </a:r>
          </a:p>
          <a:p>
            <a:r>
              <a:rPr lang="en-US" dirty="0" smtClean="0"/>
              <a:t>    The probability being class in </a:t>
            </a:r>
            <a:r>
              <a:rPr lang="en-US" dirty="0" err="1" smtClean="0"/>
              <a:t>i</a:t>
            </a:r>
            <a:r>
              <a:rPr lang="en-US" dirty="0" smtClean="0"/>
              <a:t> is Pi and the probability of being wrong is 1-Pi</a:t>
            </a:r>
          </a:p>
          <a:p>
            <a:r>
              <a:rPr lang="en-US" dirty="0" smtClean="0"/>
              <a:t>    The expect error rates is  ∑ Pi*(1-Pi) = 1 - ∑ Pi**2</a:t>
            </a:r>
          </a:p>
          <a:p>
            <a:r>
              <a:rPr lang="en-US" dirty="0" smtClean="0"/>
              <a:t>     If there is only 1 class the </a:t>
            </a:r>
            <a:r>
              <a:rPr lang="en-US" dirty="0" err="1" smtClean="0"/>
              <a:t>Gini</a:t>
            </a:r>
            <a:r>
              <a:rPr lang="en-US" dirty="0" smtClean="0"/>
              <a:t> impurity is 0. </a:t>
            </a:r>
          </a:p>
          <a:p>
            <a:endParaRPr lang="en-US" b="1" dirty="0" smtClean="0">
              <a:solidFill>
                <a:srgbClr val="3333FF"/>
              </a:solidFill>
            </a:endParaRPr>
          </a:p>
          <a:p>
            <a:pPr algn="ctr"/>
            <a:r>
              <a:rPr lang="en-US" b="1" dirty="0" smtClean="0">
                <a:solidFill>
                  <a:srgbClr val="3333FF"/>
                </a:solidFill>
              </a:rPr>
              <a:t>Some tree models use the deviance as a splitting criterion </a:t>
            </a:r>
          </a:p>
          <a:p>
            <a:pPr algn="ctr"/>
            <a:endParaRPr lang="en-US" dirty="0" smtClean="0"/>
          </a:p>
          <a:p>
            <a:r>
              <a:rPr lang="en-US" dirty="0" smtClean="0"/>
              <a:t>     </a:t>
            </a:r>
            <a:r>
              <a:rPr lang="en-US" dirty="0" smtClean="0"/>
              <a:t>D</a:t>
            </a:r>
            <a:r>
              <a:rPr lang="en-US" dirty="0" smtClean="0"/>
              <a:t>eviance </a:t>
            </a:r>
            <a:r>
              <a:rPr lang="en-US" dirty="0" smtClean="0"/>
              <a:t>is </a:t>
            </a:r>
            <a:r>
              <a:rPr lang="en-US" dirty="0" smtClean="0"/>
              <a:t>the  </a:t>
            </a:r>
            <a:r>
              <a:rPr lang="en-US" dirty="0" smtClean="0"/>
              <a:t>-2 log likelihood ratio comparing two models, the model and</a:t>
            </a:r>
          </a:p>
          <a:p>
            <a:r>
              <a:rPr lang="en-US" dirty="0" smtClean="0"/>
              <a:t>     the split model.   </a:t>
            </a:r>
          </a:p>
          <a:p>
            <a:endParaRPr lang="en-US" dirty="0" smtClean="0"/>
          </a:p>
          <a:p>
            <a:r>
              <a:rPr lang="en-US" dirty="0" smtClean="0"/>
              <a:t>     The models can be based on the multinomial distribution.  </a:t>
            </a:r>
          </a:p>
          <a:p>
            <a:r>
              <a:rPr lang="en-US" dirty="0" smtClean="0"/>
              <a:t>     The key part of the log likelihood appears on the next page along</a:t>
            </a:r>
          </a:p>
          <a:p>
            <a:r>
              <a:rPr lang="en-US" dirty="0" smtClean="0"/>
              <a:t>     with its connection to entropy.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1844</TotalTime>
  <Words>1966</Words>
  <Application>Microsoft Office PowerPoint</Application>
  <PresentationFormat>On-screen Show (4:3)</PresentationFormat>
  <Paragraphs>449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dcarr</dc:creator>
  <cp:lastModifiedBy>dcarr</cp:lastModifiedBy>
  <cp:revision>138</cp:revision>
  <dcterms:created xsi:type="dcterms:W3CDTF">2011-02-18T01:57:18Z</dcterms:created>
  <dcterms:modified xsi:type="dcterms:W3CDTF">2014-04-27T21:31:48Z</dcterms:modified>
</cp:coreProperties>
</file>