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6" r:id="rId4"/>
    <p:sldId id="267" r:id="rId5"/>
    <p:sldId id="269" r:id="rId6"/>
    <p:sldId id="259" r:id="rId7"/>
    <p:sldId id="262" r:id="rId8"/>
    <p:sldId id="264" r:id="rId9"/>
    <p:sldId id="265" r:id="rId10"/>
    <p:sldId id="263"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8" d="100"/>
          <a:sy n="88" d="100"/>
        </p:scale>
        <p:origin x="11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86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23854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34057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BA257-7C05-483D-9996-219DA9B153E0}"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58764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BA257-7C05-483D-9996-219DA9B153E0}"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96750-5250-4A7C-B81A-9511E138965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3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9BA257-7C05-483D-9996-219DA9B153E0}"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13213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9BA257-7C05-483D-9996-219DA9B153E0}" type="datetimeFigureOut">
              <a:rPr lang="en-US" smtClean="0"/>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131571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9BA257-7C05-483D-9996-219DA9B153E0}" type="datetimeFigureOut">
              <a:rPr lang="en-US" smtClean="0"/>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366007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9BA257-7C05-483D-9996-219DA9B153E0}" type="datetimeFigureOut">
              <a:rPr lang="en-US" smtClean="0"/>
              <a:t>11/9/2014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279535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99BA257-7C05-483D-9996-219DA9B153E0}" type="datetimeFigureOut">
              <a:rPr lang="en-US" smtClean="0"/>
              <a:t>11/9/2014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696750-5250-4A7C-B81A-9511E1389650}" type="slidenum">
              <a:rPr lang="en-US" smtClean="0"/>
              <a:t>‹#›</a:t>
            </a:fld>
            <a:endParaRPr lang="en-US"/>
          </a:p>
        </p:txBody>
      </p:sp>
    </p:spTree>
    <p:extLst>
      <p:ext uri="{BB962C8B-B14F-4D97-AF65-F5344CB8AC3E}">
        <p14:creationId xmlns:p14="http://schemas.microsoft.com/office/powerpoint/2010/main" val="309646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BA257-7C05-483D-9996-219DA9B153E0}"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96750-5250-4A7C-B81A-9511E1389650}" type="slidenum">
              <a:rPr lang="en-US" smtClean="0"/>
              <a:t>‹#›</a:t>
            </a:fld>
            <a:endParaRPr lang="en-US"/>
          </a:p>
        </p:txBody>
      </p:sp>
    </p:spTree>
    <p:extLst>
      <p:ext uri="{BB962C8B-B14F-4D97-AF65-F5344CB8AC3E}">
        <p14:creationId xmlns:p14="http://schemas.microsoft.com/office/powerpoint/2010/main" val="59211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99BA257-7C05-483D-9996-219DA9B153E0}" type="datetimeFigureOut">
              <a:rPr lang="en-US" smtClean="0"/>
              <a:t>11/9/2014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1696750-5250-4A7C-B81A-9511E138965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67940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 Transplant Data Redesign</a:t>
            </a:r>
            <a:endParaRPr lang="en-US" dirty="0"/>
          </a:p>
        </p:txBody>
      </p:sp>
      <p:sp>
        <p:nvSpPr>
          <p:cNvPr id="3" name="Subtitle 2"/>
          <p:cNvSpPr>
            <a:spLocks noGrp="1"/>
          </p:cNvSpPr>
          <p:nvPr>
            <p:ph type="subTitle" idx="1"/>
          </p:nvPr>
        </p:nvSpPr>
        <p:spPr/>
        <p:txBody>
          <a:bodyPr/>
          <a:lstStyle/>
          <a:p>
            <a:r>
              <a:rPr lang="en-US" dirty="0" smtClean="0"/>
              <a:t>Christine Harvey</a:t>
            </a:r>
          </a:p>
          <a:p>
            <a:r>
              <a:rPr lang="en-US" dirty="0" smtClean="0"/>
              <a:t>Megan Wendell</a:t>
            </a:r>
            <a:endParaRPr lang="en-US" dirty="0"/>
          </a:p>
        </p:txBody>
      </p:sp>
    </p:spTree>
    <p:extLst>
      <p:ext uri="{BB962C8B-B14F-4D97-AF65-F5344CB8AC3E}">
        <p14:creationId xmlns:p14="http://schemas.microsoft.com/office/powerpoint/2010/main" val="367157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dirty="0"/>
              <a:t>Organ Recovery and </a:t>
            </a:r>
            <a:r>
              <a:rPr lang="en-US" sz="3200" dirty="0" smtClean="0"/>
              <a:t>Transplant </a:t>
            </a:r>
            <a:r>
              <a:rPr lang="en-US" sz="3200" dirty="0"/>
              <a:t/>
            </a:r>
            <a:br>
              <a:rPr lang="en-US" sz="3200" dirty="0"/>
            </a:br>
            <a:r>
              <a:rPr lang="en-US" sz="3200" dirty="0" smtClean="0"/>
              <a:t>Regional  Redesign </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078724"/>
            <a:ext cx="7543800" cy="3557802"/>
          </a:xfrm>
        </p:spPr>
      </p:pic>
    </p:spTree>
    <p:extLst>
      <p:ext uri="{BB962C8B-B14F-4D97-AF65-F5344CB8AC3E}">
        <p14:creationId xmlns:p14="http://schemas.microsoft.com/office/powerpoint/2010/main" val="2966224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[1] 2012 Annual Report of the U.S. Organ Procurement and Transplantation Network and the Scientific Registry of Transplant Recipients. Department of Health and Human Services, Health Resources and Services Administration, Healthcare Systems Bureau, Division of Transplantation, Rockville, MD; United Network for Organ Sharing, Richmond, VA; University Renal Research and Education Association, Ann Arbor, MI. (http://srtr.transplant.hrsa.gov/annual_reports/2012/Default.aspx) </a:t>
            </a:r>
          </a:p>
          <a:p>
            <a:r>
              <a:rPr lang="en-US" dirty="0"/>
              <a:t>[2] Organ Procurement and Transplantation Network, "Organ Procurement and Transplantation Network," </a:t>
            </a:r>
            <a:r>
              <a:rPr lang="en-US" dirty="0" smtClean="0"/>
              <a:t>17 October </a:t>
            </a:r>
            <a:r>
              <a:rPr lang="en-US" dirty="0"/>
              <a:t>2014. [Online]. Available: http://optn.transplant.hrsa.gov/. </a:t>
            </a:r>
            <a:endParaRPr lang="en-US" dirty="0" smtClean="0"/>
          </a:p>
          <a:p>
            <a:r>
              <a:rPr lang="en-US" dirty="0" smtClean="0"/>
              <a:t>[3] </a:t>
            </a:r>
            <a:r>
              <a:rPr lang="en-US" dirty="0"/>
              <a:t>Annual Estimates of the Resident Population for the United States, Regions, States, and Puerto Rico: April 1, 2010 to July 1, 2012 (NST-EST2012-01)</a:t>
            </a:r>
          </a:p>
          <a:p>
            <a:endParaRPr lang="en-US" dirty="0"/>
          </a:p>
        </p:txBody>
      </p:sp>
    </p:spTree>
    <p:extLst>
      <p:ext uri="{BB962C8B-B14F-4D97-AF65-F5344CB8AC3E}">
        <p14:creationId xmlns:p14="http://schemas.microsoft.com/office/powerpoint/2010/main" val="226344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 Inspiration</a:t>
            </a:r>
            <a:endParaRPr lang="en-US" dirty="0"/>
          </a:p>
        </p:txBody>
      </p:sp>
      <p:sp>
        <p:nvSpPr>
          <p:cNvPr id="3" name="Content Placeholder 2"/>
          <p:cNvSpPr>
            <a:spLocks noGrp="1"/>
          </p:cNvSpPr>
          <p:nvPr>
            <p:ph idx="1"/>
          </p:nvPr>
        </p:nvSpPr>
        <p:spPr>
          <a:xfrm>
            <a:off x="822960" y="1845734"/>
            <a:ext cx="4312922" cy="4023360"/>
          </a:xfrm>
        </p:spPr>
        <p:txBody>
          <a:bodyPr/>
          <a:lstStyle/>
          <a:p>
            <a:pPr>
              <a:buFont typeface="Wingdings" panose="05000000000000000000" pitchFamily="2" charset="2"/>
              <a:buChar char="v"/>
            </a:pPr>
            <a:r>
              <a:rPr lang="en-US" dirty="0" smtClean="0"/>
              <a:t>Graphics from the Organ Procurement and Transplantation Network (OPTN) Annual Data Report</a:t>
            </a:r>
          </a:p>
          <a:p>
            <a:pPr lvl="1">
              <a:buFont typeface="Wingdings" panose="05000000000000000000" pitchFamily="2" charset="2"/>
              <a:buChar char="v"/>
            </a:pPr>
            <a:r>
              <a:rPr lang="en-US" dirty="0" smtClean="0"/>
              <a:t>Section on Deceased Organ Donation</a:t>
            </a:r>
          </a:p>
          <a:p>
            <a:pPr>
              <a:buFont typeface="Wingdings" panose="05000000000000000000" pitchFamily="2" charset="2"/>
              <a:buChar char="v"/>
            </a:pPr>
            <a:r>
              <a:rPr lang="en-US" dirty="0" smtClean="0"/>
              <a:t>The OPTN is a public-private partnership that links all parties involved in the donation and transplantation system</a:t>
            </a:r>
          </a:p>
          <a:p>
            <a:pPr>
              <a:buFont typeface="Wingdings" panose="05000000000000000000" pitchFamily="2" charset="2"/>
              <a:buChar char="v"/>
            </a:pPr>
            <a:r>
              <a:rPr lang="en-US" dirty="0" smtClean="0"/>
              <a:t>Records and manages all data on the transplant system in the US</a:t>
            </a:r>
            <a:endParaRPr lang="en-US" dirty="0"/>
          </a:p>
        </p:txBody>
      </p:sp>
      <p:pic>
        <p:nvPicPr>
          <p:cNvPr id="4" name="Picture 3"/>
          <p:cNvPicPr>
            <a:picLocks noChangeAspect="1"/>
          </p:cNvPicPr>
          <p:nvPr/>
        </p:nvPicPr>
        <p:blipFill>
          <a:blip r:embed="rId2"/>
          <a:stretch>
            <a:fillRect/>
          </a:stretch>
        </p:blipFill>
        <p:spPr>
          <a:xfrm>
            <a:off x="5135881" y="1737361"/>
            <a:ext cx="3546963" cy="4573448"/>
          </a:xfrm>
          <a:prstGeom prst="rect">
            <a:avLst/>
          </a:prstGeom>
        </p:spPr>
      </p:pic>
      <p:sp>
        <p:nvSpPr>
          <p:cNvPr id="5" name="Rectangle 4"/>
          <p:cNvSpPr/>
          <p:nvPr/>
        </p:nvSpPr>
        <p:spPr>
          <a:xfrm>
            <a:off x="0" y="6484500"/>
            <a:ext cx="753732" cy="369332"/>
          </a:xfrm>
          <a:prstGeom prst="rect">
            <a:avLst/>
          </a:prstGeom>
        </p:spPr>
        <p:txBody>
          <a:bodyPr wrap="none">
            <a:spAutoFit/>
          </a:bodyPr>
          <a:lstStyle/>
          <a:p>
            <a:r>
              <a:rPr lang="en-US" dirty="0" smtClean="0"/>
              <a:t>[1][2] </a:t>
            </a:r>
            <a:endParaRPr lang="en-US" dirty="0"/>
          </a:p>
        </p:txBody>
      </p:sp>
    </p:spTree>
    <p:extLst>
      <p:ext uri="{BB962C8B-B14F-4D97-AF65-F5344CB8AC3E}">
        <p14:creationId xmlns:p14="http://schemas.microsoft.com/office/powerpoint/2010/main" val="333220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 Recovery and Transplant</a:t>
            </a:r>
          </a:p>
        </p:txBody>
      </p:sp>
      <p:sp>
        <p:nvSpPr>
          <p:cNvPr id="6" name="Title 1"/>
          <p:cNvSpPr txBox="1">
            <a:spLocks/>
          </p:cNvSpPr>
          <p:nvPr/>
        </p:nvSpPr>
        <p:spPr>
          <a:xfrm>
            <a:off x="415925" y="2400300"/>
            <a:ext cx="8229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DOD 2.1 Organs recovered per donor (ORPD)</a:t>
            </a:r>
          </a:p>
        </p:txBody>
      </p:sp>
      <p:pic>
        <p:nvPicPr>
          <p:cNvPr id="7" name="Picture 2" descr="T:\srtr adr\srtr adr 2013\13 figures pngs\07 dod pngs 13\13 DOD s2 fig 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 y="3654504"/>
            <a:ext cx="7682667" cy="201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088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 Recovery and Transplant</a:t>
            </a:r>
          </a:p>
        </p:txBody>
      </p:sp>
      <p:sp>
        <p:nvSpPr>
          <p:cNvPr id="6" name="Title 1"/>
          <p:cNvSpPr txBox="1">
            <a:spLocks/>
          </p:cNvSpPr>
          <p:nvPr/>
        </p:nvSpPr>
        <p:spPr>
          <a:xfrm>
            <a:off x="415925" y="2400300"/>
            <a:ext cx="8229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DOD 3.1 Organs transplanted per donor (OTPD)</a:t>
            </a:r>
          </a:p>
        </p:txBody>
      </p:sp>
      <p:pic>
        <p:nvPicPr>
          <p:cNvPr id="5" name="Picture 2" descr="T:\srtr adr\srtr adr 2013\13 figures pngs\07 dod pngs 13\13 DOD s3 fig 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973" y="3543300"/>
            <a:ext cx="8165503" cy="214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4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dirty="0"/>
              <a:t>Organ Recovery and </a:t>
            </a:r>
            <a:r>
              <a:rPr lang="en-US" sz="3200" dirty="0" smtClean="0"/>
              <a:t>Transplant Redesign</a:t>
            </a:r>
            <a:br>
              <a:rPr lang="en-US" sz="3200" dirty="0" smtClean="0"/>
            </a:br>
            <a:r>
              <a:rPr lang="en-US" sz="3200" dirty="0" smtClean="0"/>
              <a:t> </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361"/>
            <a:ext cx="9144000" cy="4235622"/>
          </a:xfrm>
          <a:prstGeom prst="rect">
            <a:avLst/>
          </a:prstGeom>
        </p:spPr>
      </p:pic>
    </p:spTree>
    <p:extLst>
      <p:ext uri="{BB962C8B-B14F-4D97-AF65-F5344CB8AC3E}">
        <p14:creationId xmlns:p14="http://schemas.microsoft.com/office/powerpoint/2010/main" val="337112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 Recovery and Transplant</a:t>
            </a:r>
            <a:endParaRPr lang="en-US" dirty="0"/>
          </a:p>
        </p:txBody>
      </p:sp>
      <p:pic>
        <p:nvPicPr>
          <p:cNvPr id="4" name="Picture 3"/>
          <p:cNvPicPr>
            <a:picLocks noChangeAspect="1"/>
          </p:cNvPicPr>
          <p:nvPr/>
        </p:nvPicPr>
        <p:blipFill>
          <a:blip r:embed="rId2"/>
          <a:stretch>
            <a:fillRect/>
          </a:stretch>
        </p:blipFill>
        <p:spPr>
          <a:xfrm>
            <a:off x="140677" y="2132093"/>
            <a:ext cx="4416325" cy="3778170"/>
          </a:xfrm>
          <a:prstGeom prst="rect">
            <a:avLst/>
          </a:prstGeom>
        </p:spPr>
      </p:pic>
      <p:pic>
        <p:nvPicPr>
          <p:cNvPr id="3" name="Picture 2"/>
          <p:cNvPicPr>
            <a:picLocks noChangeAspect="1"/>
          </p:cNvPicPr>
          <p:nvPr/>
        </p:nvPicPr>
        <p:blipFill>
          <a:blip r:embed="rId3"/>
          <a:stretch>
            <a:fillRect/>
          </a:stretch>
        </p:blipFill>
        <p:spPr>
          <a:xfrm>
            <a:off x="4744883" y="2132094"/>
            <a:ext cx="4196307" cy="3778169"/>
          </a:xfrm>
          <a:prstGeom prst="rect">
            <a:avLst/>
          </a:prstGeom>
        </p:spPr>
      </p:pic>
    </p:spTree>
    <p:extLst>
      <p:ext uri="{BB962C8B-B14F-4D97-AF65-F5344CB8AC3E}">
        <p14:creationId xmlns:p14="http://schemas.microsoft.com/office/powerpoint/2010/main" val="50080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336"/>
            <a:ext cx="9144000" cy="4734128"/>
          </a:xfrm>
          <a:prstGeom prst="rect">
            <a:avLst/>
          </a:prstGeom>
        </p:spPr>
      </p:pic>
    </p:spTree>
    <p:extLst>
      <p:ext uri="{BB962C8B-B14F-4D97-AF65-F5344CB8AC3E}">
        <p14:creationId xmlns:p14="http://schemas.microsoft.com/office/powerpoint/2010/main" val="3112891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336"/>
            <a:ext cx="9144000" cy="4734127"/>
          </a:xfrm>
          <a:prstGeom prst="rect">
            <a:avLst/>
          </a:prstGeom>
        </p:spPr>
      </p:pic>
    </p:spTree>
    <p:extLst>
      <p:ext uri="{BB962C8B-B14F-4D97-AF65-F5344CB8AC3E}">
        <p14:creationId xmlns:p14="http://schemas.microsoft.com/office/powerpoint/2010/main" val="231821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2934"/>
          </a:xfrm>
        </p:spPr>
        <p:txBody>
          <a:bodyPr>
            <a:normAutofit/>
          </a:bodyPr>
          <a:lstStyle/>
          <a:p>
            <a:r>
              <a:rPr lang="en-US" sz="3200" dirty="0"/>
              <a:t>Organ Recovery and </a:t>
            </a:r>
            <a:r>
              <a:rPr lang="en-US" sz="3200" dirty="0" smtClean="0"/>
              <a:t>Transplant – Redesign </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68336"/>
            <a:ext cx="9143998" cy="4734127"/>
          </a:xfrm>
          <a:prstGeom prst="rect">
            <a:avLst/>
          </a:prstGeom>
        </p:spPr>
      </p:pic>
    </p:spTree>
    <p:extLst>
      <p:ext uri="{BB962C8B-B14F-4D97-AF65-F5344CB8AC3E}">
        <p14:creationId xmlns:p14="http://schemas.microsoft.com/office/powerpoint/2010/main" val="3807674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4929</TotalTime>
  <Words>259</Words>
  <Application>Microsoft Office PowerPoint</Application>
  <PresentationFormat>On-screen Show (4:3)</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Organ Transplant Data Redesign</vt:lpstr>
      <vt:lpstr>Re-design Inspiration</vt:lpstr>
      <vt:lpstr>Organ Recovery and Transplant</vt:lpstr>
      <vt:lpstr>Organ Recovery and Transplant</vt:lpstr>
      <vt:lpstr>Organ Recovery and Transplant Redesign  </vt:lpstr>
      <vt:lpstr>Organ Recovery and Transplant</vt:lpstr>
      <vt:lpstr>Organ Recovery and Transplant – Redesign </vt:lpstr>
      <vt:lpstr>Organ Recovery and Transplant – Redesign </vt:lpstr>
      <vt:lpstr>Organ Recovery and Transplant – Redesign </vt:lpstr>
      <vt:lpstr>Organ Recovery and Transplant  Regional  Redesign </vt:lpstr>
      <vt:lpstr>References</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 Transplant Data Redesign</dc:title>
  <dc:creator>Harvey, Christine E</dc:creator>
  <cp:lastModifiedBy>Harvey, Christine E</cp:lastModifiedBy>
  <cp:revision>18</cp:revision>
  <dcterms:created xsi:type="dcterms:W3CDTF">2014-10-30T19:33:53Z</dcterms:created>
  <dcterms:modified xsi:type="dcterms:W3CDTF">2014-11-09T23:58:39Z</dcterms:modified>
</cp:coreProperties>
</file>