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5"/>
    <p:sldMasterId id="2147483869" r:id="rId6"/>
    <p:sldMasterId id="2147483882" r:id="rId7"/>
    <p:sldMasterId id="2147484048" r:id="rId8"/>
    <p:sldMasterId id="2147484765" r:id="rId9"/>
  </p:sldMasterIdLst>
  <p:notesMasterIdLst>
    <p:notesMasterId r:id="rId31"/>
  </p:notesMasterIdLst>
  <p:sldIdLst>
    <p:sldId id="256" r:id="rId10"/>
    <p:sldId id="258" r:id="rId11"/>
    <p:sldId id="315" r:id="rId12"/>
    <p:sldId id="259" r:id="rId13"/>
    <p:sldId id="306" r:id="rId14"/>
    <p:sldId id="323" r:id="rId15"/>
    <p:sldId id="332" r:id="rId16"/>
    <p:sldId id="326" r:id="rId17"/>
    <p:sldId id="325" r:id="rId18"/>
    <p:sldId id="327" r:id="rId19"/>
    <p:sldId id="328" r:id="rId20"/>
    <p:sldId id="335" r:id="rId21"/>
    <p:sldId id="333" r:id="rId22"/>
    <p:sldId id="329" r:id="rId23"/>
    <p:sldId id="330" r:id="rId24"/>
    <p:sldId id="334" r:id="rId25"/>
    <p:sldId id="336" r:id="rId26"/>
    <p:sldId id="337" r:id="rId27"/>
    <p:sldId id="331" r:id="rId28"/>
    <p:sldId id="324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324D5A-B19E-42EE-AAED-017FD4D8F6B2}">
          <p14:sldIdLst>
            <p14:sldId id="256"/>
            <p14:sldId id="258"/>
            <p14:sldId id="315"/>
            <p14:sldId id="259"/>
            <p14:sldId id="306"/>
            <p14:sldId id="323"/>
            <p14:sldId id="332"/>
            <p14:sldId id="326"/>
            <p14:sldId id="325"/>
            <p14:sldId id="327"/>
            <p14:sldId id="328"/>
            <p14:sldId id="335"/>
            <p14:sldId id="333"/>
            <p14:sldId id="329"/>
            <p14:sldId id="330"/>
            <p14:sldId id="334"/>
            <p14:sldId id="336"/>
            <p14:sldId id="337"/>
            <p14:sldId id="331"/>
            <p14:sldId id="324"/>
            <p14:sldId id="276"/>
          </p14:sldIdLst>
        </p14:section>
        <p14:section name="Additional Graphs/Data" id="{694D5AEA-5161-4839-BFEB-54ED53B3FE9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000" autoAdjust="0"/>
  </p:normalViewPr>
  <p:slideViewPr>
    <p:cSldViewPr snapToGrid="0" showGuides="1">
      <p:cViewPr varScale="1">
        <p:scale>
          <a:sx n="95" d="100"/>
          <a:sy n="95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harvey\Desktop\transplant\kidney_donation\Data\Data%20from%202012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The Kidney Transplant Waiting </a:t>
            </a:r>
            <a:r>
              <a:rPr lang="en-US" sz="1800" b="1" dirty="0" smtClean="0"/>
              <a:t>List [1]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Patients Waiting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Sheet1!$D$2:$D$16</c:f>
              <c:numCache>
                <c:formatCode>0</c:formatCode>
                <c:ptCount val="15"/>
                <c:pt idx="0">
                  <c:v>38329</c:v>
                </c:pt>
                <c:pt idx="1">
                  <c:v>41752</c:v>
                </c:pt>
                <c:pt idx="2">
                  <c:v>45363</c:v>
                </c:pt>
                <c:pt idx="3">
                  <c:v>48280</c:v>
                </c:pt>
                <c:pt idx="4">
                  <c:v>51004</c:v>
                </c:pt>
                <c:pt idx="5">
                  <c:v>54085</c:v>
                </c:pt>
                <c:pt idx="6">
                  <c:v>57648</c:v>
                </c:pt>
                <c:pt idx="7">
                  <c:v>62189</c:v>
                </c:pt>
                <c:pt idx="8">
                  <c:v>66844</c:v>
                </c:pt>
                <c:pt idx="9">
                  <c:v>72099</c:v>
                </c:pt>
                <c:pt idx="10">
                  <c:v>76187</c:v>
                </c:pt>
                <c:pt idx="11">
                  <c:v>81132</c:v>
                </c:pt>
                <c:pt idx="12">
                  <c:v>85991</c:v>
                </c:pt>
                <c:pt idx="13">
                  <c:v>88910</c:v>
                </c:pt>
                <c:pt idx="14">
                  <c:v>92885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New Patients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Sheet1!$G$2:$G$16</c:f>
              <c:numCache>
                <c:formatCode>0</c:formatCode>
                <c:ptCount val="15"/>
                <c:pt idx="0">
                  <c:v>18171</c:v>
                </c:pt>
                <c:pt idx="1">
                  <c:v>19250</c:v>
                </c:pt>
                <c:pt idx="2">
                  <c:v>20414</c:v>
                </c:pt>
                <c:pt idx="3">
                  <c:v>20356</c:v>
                </c:pt>
                <c:pt idx="4">
                  <c:v>21399</c:v>
                </c:pt>
                <c:pt idx="5">
                  <c:v>22067</c:v>
                </c:pt>
                <c:pt idx="6">
                  <c:v>23904</c:v>
                </c:pt>
                <c:pt idx="7">
                  <c:v>25915</c:v>
                </c:pt>
                <c:pt idx="8">
                  <c:v>27695</c:v>
                </c:pt>
                <c:pt idx="9">
                  <c:v>28787</c:v>
                </c:pt>
                <c:pt idx="10">
                  <c:v>28606</c:v>
                </c:pt>
                <c:pt idx="11">
                  <c:v>29875</c:v>
                </c:pt>
                <c:pt idx="12">
                  <c:v>30564</c:v>
                </c:pt>
                <c:pt idx="13">
                  <c:v>29361</c:v>
                </c:pt>
                <c:pt idx="14">
                  <c:v>30274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Deceased Donor Transplants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Sheet1!$H$2:$H$16</c:f>
              <c:numCache>
                <c:formatCode>_(* #,##0_);_(* \(#,##0\);_(* "-"??_);_(@_)</c:formatCode>
                <c:ptCount val="15"/>
                <c:pt idx="0">
                  <c:v>9004</c:v>
                </c:pt>
                <c:pt idx="1">
                  <c:v>8978</c:v>
                </c:pt>
                <c:pt idx="2">
                  <c:v>9035</c:v>
                </c:pt>
                <c:pt idx="3">
                  <c:v>9122</c:v>
                </c:pt>
                <c:pt idx="4">
                  <c:v>9446</c:v>
                </c:pt>
                <c:pt idx="5">
                  <c:v>9536</c:v>
                </c:pt>
                <c:pt idx="6">
                  <c:v>10240</c:v>
                </c:pt>
                <c:pt idx="7">
                  <c:v>10815</c:v>
                </c:pt>
                <c:pt idx="8">
                  <c:v>11581</c:v>
                </c:pt>
                <c:pt idx="9">
                  <c:v>11455</c:v>
                </c:pt>
                <c:pt idx="10">
                  <c:v>11390</c:v>
                </c:pt>
                <c:pt idx="11">
                  <c:v>11296</c:v>
                </c:pt>
                <c:pt idx="12">
                  <c:v>11450</c:v>
                </c:pt>
                <c:pt idx="13">
                  <c:v>11837</c:v>
                </c:pt>
                <c:pt idx="14">
                  <c:v>11669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Living Donor Transplants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</c:strCache>
            </c:strRef>
          </c:cat>
          <c:val>
            <c:numRef>
              <c:f>Sheet1!$I$2:$I$16</c:f>
              <c:numCache>
                <c:formatCode>_(* #,##0_);_(* \(#,##0\);_(* "-"??_);_(@_)</c:formatCode>
                <c:ptCount val="15"/>
                <c:pt idx="0">
                  <c:v>4422</c:v>
                </c:pt>
                <c:pt idx="1">
                  <c:v>4728</c:v>
                </c:pt>
                <c:pt idx="2">
                  <c:v>5501</c:v>
                </c:pt>
                <c:pt idx="3">
                  <c:v>6047</c:v>
                </c:pt>
                <c:pt idx="4">
                  <c:v>6241</c:v>
                </c:pt>
                <c:pt idx="5">
                  <c:v>6473</c:v>
                </c:pt>
                <c:pt idx="6">
                  <c:v>6647</c:v>
                </c:pt>
                <c:pt idx="7">
                  <c:v>6573</c:v>
                </c:pt>
                <c:pt idx="8">
                  <c:v>6436</c:v>
                </c:pt>
                <c:pt idx="9">
                  <c:v>6043</c:v>
                </c:pt>
                <c:pt idx="10">
                  <c:v>5968</c:v>
                </c:pt>
                <c:pt idx="11">
                  <c:v>6388</c:v>
                </c:pt>
                <c:pt idx="12">
                  <c:v>6277</c:v>
                </c:pt>
                <c:pt idx="13">
                  <c:v>5770</c:v>
                </c:pt>
                <c:pt idx="14">
                  <c:v>5618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645416"/>
        <c:axId val="252645808"/>
      </c:lineChart>
      <c:catAx>
        <c:axId val="25264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45808"/>
        <c:crosses val="autoZero"/>
        <c:auto val="1"/>
        <c:lblAlgn val="ctr"/>
        <c:lblOffset val="100"/>
        <c:noMultiLvlLbl val="0"/>
      </c:catAx>
      <c:valAx>
        <c:axId val="25264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4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95000"/>
      </a:schemeClr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89BD-BBE3-4385-9134-A435C1782291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8FDE5-8F84-42E1-9035-AB3ECE73D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7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FDE5-8F84-42E1-9035-AB3ECE73D8F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0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61DF-2327-49C5-B7D3-648AEEDC30E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0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862D-6EC2-4B9A-888A-0858B1B8AEE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4794-2181-43CC-AEB1-E80D21B2259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7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9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638425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90574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315076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467225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283922" y="6541093"/>
            <a:ext cx="25811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41093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MITRE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6747387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86727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05752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20967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740520" y="6564989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MITRE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use</a:t>
            </a: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smtClean="0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smtClean="0"/>
              <a:t>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252242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 smtClean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</a:rPr>
              <a:t> </a:t>
            </a:r>
            <a:r>
              <a:rPr lang="en-US" sz="1000" dirty="0" smtClean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 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57250" y="4310146"/>
            <a:ext cx="240982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1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Use this as a divider slide when separating sections of your briefing.</a:t>
            </a:r>
          </a:p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remove or change information in the footer, view the Slide Master and edit from there.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0075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84313" y="2486024"/>
            <a:ext cx="6210300" cy="1666876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Header</a:t>
            </a:r>
            <a:br>
              <a:rPr lang="en-US" dirty="0" smtClean="0"/>
            </a:br>
            <a:r>
              <a:rPr lang="en-US" dirty="0" smtClean="0"/>
              <a:t>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9575" y="2200275"/>
            <a:ext cx="83058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09575" y="4343400"/>
            <a:ext cx="83058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6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91EC-45D2-4C32-B134-85CE85F7F7F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774-C21A-4C59-9635-421F5F53581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1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C90-3E90-4EAE-A220-1D89F8E2119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40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6111-7F9F-49F8-BA23-56C65D3DA69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5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3ED4-6B82-45A4-96C5-AC4BC25A7B7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6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CA1E-2C2B-46E2-8956-18C184F7B11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CB22-6886-4C1D-B025-CCC00DFCD45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8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6892-76BE-4AAA-8F2A-0877F938FA3C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7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E08-5C46-42F9-AF51-C87C9E83EE8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5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C7C-AEDD-4CBC-BE88-C1EBB61890A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03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B875-98F8-4EB9-A6BE-BA67321F9E6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11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D59-E5DF-4BF0-A742-3E2FDB2FD74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3711-70C9-4B3A-A2A5-9DD521F6785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7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3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6E18-A509-48CE-895F-0BBD7E2724F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12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1A65-9A9C-4F45-A56C-D26136072F3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89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671-803D-40D1-B6E2-5DC4BD3F694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820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1F4-9865-4366-8F0D-2A7A1518379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16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85F-6AE9-453C-8ABB-68965FF498C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29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822-184A-4092-8E1D-9303D23CDEA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8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ECD9-ED08-43CF-93DA-DD855001C20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31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2044-4506-4DF6-9769-314BED14644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69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C0DA-F39F-4C57-A8BD-4986ECA0FCF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38E-BA2B-4121-9D35-99FD024C8D8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72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DCC0-3D27-456F-A461-E008EFAA76F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0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97EA-54AE-4F39-B19C-6A90D2A7AE0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5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FCF-5352-4DFE-87D4-F5201074848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5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90F-89B5-4294-92F3-2A11E06E3CE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53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F46B-2962-48B0-B12F-3A42704A7C2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21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242-CF39-4266-A4DA-BCB21B8C27C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70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83BF-4EEC-4839-92EE-FA0CA6C2B258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497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9C2F-3DFB-49B5-8E67-06C99750D5C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8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477B-FECE-41C2-BA35-DCC28A7A11F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A8C-F5BB-426C-85C7-45656219816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72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07E-4C20-490F-AE77-896245E1B3C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84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7B0B-FEF2-4CD2-A595-5DB88F4AE98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529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67C3-B8E5-407A-9E36-37D51FB7CED6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8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3703-946F-4558-A0CA-B46BBA6B622D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591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37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63C-DC4D-410B-A0BE-F94096341AD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7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691D22-0EBA-42C3-A8A0-A5B66913ADC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4584" y="5539967"/>
            <a:ext cx="796616" cy="490599"/>
          </a:xfrm>
        </p:spPr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77E4AC-379A-45DC-82FE-17AC933EE95F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5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7E36F3-11EE-4BF4-A024-CBDBFF34ECA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2A0D-630D-40E9-9140-DA29DADFE8B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03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BBA3-CC9F-45C2-8760-1EE5BC11FE2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1C30AF-6EAA-4830-AE68-81517B73297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BE3E-475A-406A-B68C-9EBA60CDEA32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55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331FB4-78F1-4DED-A01A-4FBD5BCAF94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8E1A1-2772-4B40-AA81-7EC9E00D998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9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9B7517-E6A1-4C27-8870-EC18A88D4003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10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70C0EB-75A2-4008-A888-76E311AE20E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6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4C9A22-ADDC-46AE-84C4-D640339E222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7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E88-E872-484B-AFC4-A38B7EB5B80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9569-06B8-44BF-B097-110EB3F42CEB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6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AE62-7D0F-435B-9550-8B1457170D9A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51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alt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  <a:endParaRPr lang="en-US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MITRE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use</a:t>
            </a:r>
            <a:br>
              <a:rPr 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5F9E"/>
              </a:solidFill>
              <a:effectLst/>
              <a:uLnTx/>
              <a:uFillTx/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7A15-FA56-42CE-8432-373C02180CB4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DD23-54D9-4B06-A455-60A541BDE5D9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01E773-EF88-4184-8BDF-71012E9FAF35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8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23" r:id="rId13"/>
    <p:sldLayoutId id="2147483650" r:id="rId14"/>
    <p:sldLayoutId id="2147483659" r:id="rId15"/>
    <p:sldLayoutId id="2147483658" r:id="rId16"/>
    <p:sldLayoutId id="2147483655" r:id="rId17"/>
    <p:sldLayoutId id="214748366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392E4F-B068-4CD6-9E54-5E0322003297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D8BD6F-5AF0-45EE-81B5-A6C2AB0354C0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4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261470-1B34-4DCB-A22C-2560BA271831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79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96400F-6E9D-482D-9A60-16B8F500A54E}" type="datetime1">
              <a:rPr lang="en-US" smtClean="0"/>
              <a:t>12/15/2015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8D1A9C-6056-482D-9AC4-BD83A5379F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internal</a:t>
            </a:r>
            <a:r>
              <a:rPr lang="en-US" alt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MITRE use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0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77" r:id="rId12"/>
    <p:sldLayoutId id="2147484778" r:id="rId13"/>
    <p:sldLayoutId id="2147484779" r:id="rId14"/>
    <p:sldLayoutId id="214748478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liveonny.org/hate-the-wait/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osocio.org/message/an-organ-donor-live-twice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4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ptn.transplant.hrsa.gov/" TargetMode="External"/><Relationship Id="rId2" Type="http://schemas.openxmlformats.org/officeDocument/2006/relationships/hyperlink" Target="http://srtr.transplant.hrsa.gov/annual_reports/2012/Default.aspx" TargetMode="External"/><Relationship Id="rId1" Type="http://schemas.openxmlformats.org/officeDocument/2006/relationships/slideLayout" Target="../slideLayouts/slideLayout57.xml"/><Relationship Id="rId5" Type="http://schemas.openxmlformats.org/officeDocument/2006/relationships/hyperlink" Target="https://www.unos.org/wp-content/uploads/unos/Multiple/_Listing.pdf" TargetMode="External"/><Relationship Id="rId4" Type="http://schemas.openxmlformats.org/officeDocument/2006/relationships/hyperlink" Target="http://abcnews.go.com/Health/Economy/story?id=7902416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3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liveonny.org/hate-the-wait/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osocio.org/message/an-organ-donor-live-twice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14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python.org/community/logos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github.com/jupy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Cost of </a:t>
            </a:r>
            <a:br>
              <a:rPr lang="en-US" dirty="0" smtClean="0"/>
            </a:br>
            <a:r>
              <a:rPr lang="en-US" dirty="0" smtClean="0"/>
              <a:t>(not) </a:t>
            </a:r>
            <a:br>
              <a:rPr lang="en-US" dirty="0" smtClean="0"/>
            </a:br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08831" y="5194866"/>
            <a:ext cx="7526338" cy="43497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Christine Harvey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08830" y="5605941"/>
            <a:ext cx="315848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15 December 2015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www.unos.org/wp-content/uploads/unos/icon-ambulance.png?b2d5de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unos.org/wp-content/uploads/unos/icon-medical.png?b2d5de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6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unos.org/wp-content/uploads/unos/icon-heart1.png?b2d5de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2"/>
          <a:stretch/>
        </p:blipFill>
        <p:spPr bwMode="auto">
          <a:xfrm>
            <a:off x="1796552" y="6203388"/>
            <a:ext cx="1038225" cy="5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unos.org/wp-content/uploads/unos/icon-clock2.png?b2d5de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28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unos.org/wp-content/uploads/unos/icon-checklist.png?b2d5de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04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unos.org/wp-content/uploads/unos/icon-consent.png?b2d5de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80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unos.org/wp-content/uploads/unos/icon-unet.png?b2d5de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2"/>
          <a:stretch/>
        </p:blipFill>
        <p:spPr bwMode="auto">
          <a:xfrm>
            <a:off x="5389656" y="6203388"/>
            <a:ext cx="1038225" cy="5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unos.org/wp-content/uploads/unos/icon-organplacement.png?b2d5de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3"/>
          <a:stretch/>
        </p:blipFill>
        <p:spPr bwMode="auto">
          <a:xfrm>
            <a:off x="6287932" y="6196665"/>
            <a:ext cx="1038225" cy="5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unos.org/wp-content/uploads/unos/icon2.png?b2d5de"/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7"/>
          <a:stretch/>
        </p:blipFill>
        <p:spPr bwMode="auto">
          <a:xfrm>
            <a:off x="7186208" y="6183217"/>
            <a:ext cx="1038225" cy="6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unos.org/wp-content/uploads/unos/icon1.png?b2d5de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4" y="6151343"/>
            <a:ext cx="10382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94"/>
    </mc:Choice>
    <mc:Fallback xmlns="">
      <p:transition spd="slow" advTm="768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422752"/>
          </a:xfrm>
        </p:spPr>
        <p:txBody>
          <a:bodyPr/>
          <a:lstStyle/>
          <a:p>
            <a:r>
              <a:rPr lang="en-US" dirty="0" smtClean="0"/>
              <a:t>Patients are the entity (agent) in the model</a:t>
            </a:r>
          </a:p>
          <a:p>
            <a:r>
              <a:rPr lang="en-US" dirty="0" smtClean="0"/>
              <a:t>Patients have a state, waiting list registrations, and other descriptive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04584" y="5531578"/>
            <a:ext cx="796616" cy="490599"/>
          </a:xfrm>
        </p:spPr>
        <p:txBody>
          <a:bodyPr/>
          <a:lstStyle/>
          <a:p>
            <a:fld id="{7F8D1A9C-6056-482D-9AC4-BD83A5379FC7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09600" y="4857789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Waiting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Flowchart: Decision 13"/>
              <p:cNvSpPr/>
              <p:nvPr/>
            </p:nvSpPr>
            <p:spPr>
              <a:xfrm>
                <a:off x="5084672" y="5310105"/>
                <a:ext cx="1371600" cy="822960"/>
              </a:xfrm>
              <a:prstGeom prst="flowChartDecision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sub>
                    </m:sSub>
                    <m:r>
                      <a:rPr lang="en-US" sz="1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𝒍𝒊𝒇𝒆</m:t>
                        </m:r>
                      </m:sub>
                    </m:sSub>
                  </m:oMath>
                </a14:m>
                <a:r>
                  <a:rPr lang="en-US" sz="1200" b="1" dirty="0" smtClean="0">
                    <a:solidFill>
                      <a:schemeClr val="bg1"/>
                    </a:solidFill>
                  </a:rPr>
                  <a:t>?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Flowchart: Decisi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672" y="5310105"/>
                <a:ext cx="1371600" cy="822960"/>
              </a:xfrm>
              <a:prstGeom prst="flowChartDecision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9" idx="6"/>
            <a:endCxn id="13" idx="1"/>
          </p:cNvCxnSpPr>
          <p:nvPr/>
        </p:nvCxnSpPr>
        <p:spPr>
          <a:xfrm>
            <a:off x="1290362" y="5177829"/>
            <a:ext cx="4192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>
            <a:stCxn id="14" idx="2"/>
            <a:endCxn id="13" idx="2"/>
          </p:cNvCxnSpPr>
          <p:nvPr/>
        </p:nvCxnSpPr>
        <p:spPr>
          <a:xfrm rot="5400000" flipH="1">
            <a:off x="3765338" y="4127931"/>
            <a:ext cx="635196" cy="3375072"/>
          </a:xfrm>
          <a:prstGeom prst="bentConnector3">
            <a:avLst>
              <a:gd name="adj1" fmla="val -3598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3162" y="4949229"/>
            <a:ext cx="4572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6903" y="4263185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56903" y="5763734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84672" y="419010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23" name="Flowchart: Decision 22"/>
          <p:cNvSpPr/>
          <p:nvPr/>
        </p:nvSpPr>
        <p:spPr>
          <a:xfrm>
            <a:off x="3374456" y="4766349"/>
            <a:ext cx="1371600" cy="822960"/>
          </a:xfrm>
          <a:prstGeom prst="flowChartDecisio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Top of List?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94888" y="419010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Transplanted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794888" y="5406429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Deceased</a:t>
            </a:r>
          </a:p>
        </p:txBody>
      </p:sp>
      <p:cxnSp>
        <p:nvCxnSpPr>
          <p:cNvPr id="29" name="Straight Arrow Connector 28"/>
          <p:cNvCxnSpPr>
            <a:stCxn id="14" idx="3"/>
            <a:endCxn id="26" idx="1"/>
          </p:cNvCxnSpPr>
          <p:nvPr/>
        </p:nvCxnSpPr>
        <p:spPr>
          <a:xfrm>
            <a:off x="6456272" y="5721585"/>
            <a:ext cx="338616" cy="488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25" idx="1"/>
          </p:cNvCxnSpPr>
          <p:nvPr/>
        </p:nvCxnSpPr>
        <p:spPr>
          <a:xfrm>
            <a:off x="6456272" y="4510145"/>
            <a:ext cx="3386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23" idx="1"/>
          </p:cNvCxnSpPr>
          <p:nvPr/>
        </p:nvCxnSpPr>
        <p:spPr>
          <a:xfrm>
            <a:off x="3081200" y="5177829"/>
            <a:ext cx="2932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0"/>
          <p:cNvCxnSpPr>
            <a:stCxn id="23" idx="0"/>
            <a:endCxn id="22" idx="1"/>
          </p:cNvCxnSpPr>
          <p:nvPr/>
        </p:nvCxnSpPr>
        <p:spPr>
          <a:xfrm rot="5400000" flipH="1" flipV="1">
            <a:off x="4444362" y="4126039"/>
            <a:ext cx="256204" cy="1024416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>
            <a:stCxn id="23" idx="2"/>
            <a:endCxn id="14" idx="1"/>
          </p:cNvCxnSpPr>
          <p:nvPr/>
        </p:nvCxnSpPr>
        <p:spPr>
          <a:xfrm rot="16200000" flipH="1">
            <a:off x="4506326" y="5143239"/>
            <a:ext cx="132276" cy="1024416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38838" y="5475364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70472" y="6127966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4596" y="5444446"/>
            <a:ext cx="107433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Patient Added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to Model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 has attributes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971452" y="3452095"/>
            <a:ext cx="1735667" cy="1693334"/>
          </a:xfrm>
          <a:prstGeom prst="smileyFac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51552" y="2681425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Lifespan</a:t>
            </a:r>
          </a:p>
          <a:p>
            <a:pPr algn="ctr"/>
            <a:r>
              <a:rPr lang="en-US" b="1" dirty="0" smtClean="0"/>
              <a:t>T=N(98,24)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0037" y="5236626"/>
            <a:ext cx="2158496" cy="62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State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342776" y="359963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Waiting </a:t>
            </a:r>
            <a:r>
              <a:rPr lang="en-US" b="1" dirty="0" smtClean="0"/>
              <a:t>Time</a:t>
            </a:r>
          </a:p>
          <a:p>
            <a:pPr algn="ctr"/>
            <a:r>
              <a:rPr lang="en-US" b="1" dirty="0" smtClean="0"/>
              <a:t>T = 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839123" y="5609442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Advantaged?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34536" y="4919373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Regions</a:t>
            </a:r>
          </a:p>
          <a:p>
            <a:pPr algn="ctr"/>
            <a:r>
              <a:rPr lang="en-US" b="1" dirty="0" smtClean="0"/>
              <a:t>[X, Y, Z…]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08405" y="5746602"/>
            <a:ext cx="640080" cy="6400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101748" y="574660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795091" y="5746602"/>
            <a:ext cx="640080" cy="64008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488434" y="5746602"/>
            <a:ext cx="640080" cy="64008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814755" y="6295242"/>
            <a:ext cx="914400" cy="4572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True</a:t>
            </a:r>
            <a:endParaRPr lang="en-US" sz="1400" b="1" dirty="0"/>
          </a:p>
        </p:txBody>
      </p:sp>
      <p:sp>
        <p:nvSpPr>
          <p:cNvPr id="16" name="Oval 15"/>
          <p:cNvSpPr/>
          <p:nvPr/>
        </p:nvSpPr>
        <p:spPr>
          <a:xfrm>
            <a:off x="4790524" y="6295242"/>
            <a:ext cx="914400" cy="457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False</a:t>
            </a:r>
            <a:endParaRPr lang="en-US" sz="1400" b="1" dirty="0"/>
          </a:p>
        </p:txBody>
      </p:sp>
      <p:cxnSp>
        <p:nvCxnSpPr>
          <p:cNvPr id="18" name="Straight Connector 17"/>
          <p:cNvCxnSpPr>
            <a:stCxn id="5" idx="6"/>
            <a:endCxn id="6" idx="1"/>
          </p:cNvCxnSpPr>
          <p:nvPr/>
        </p:nvCxnSpPr>
        <p:spPr>
          <a:xfrm flipV="1">
            <a:off x="2707119" y="3138625"/>
            <a:ext cx="1644433" cy="116013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8" idx="1"/>
          </p:cNvCxnSpPr>
          <p:nvPr/>
        </p:nvCxnSpPr>
        <p:spPr>
          <a:xfrm flipV="1">
            <a:off x="2707119" y="4056830"/>
            <a:ext cx="3635657" cy="2419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10" idx="1"/>
          </p:cNvCxnSpPr>
          <p:nvPr/>
        </p:nvCxnSpPr>
        <p:spPr>
          <a:xfrm>
            <a:off x="2707119" y="4298762"/>
            <a:ext cx="3327417" cy="10778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9" idx="1"/>
          </p:cNvCxnSpPr>
          <p:nvPr/>
        </p:nvCxnSpPr>
        <p:spPr>
          <a:xfrm>
            <a:off x="2707119" y="4298762"/>
            <a:ext cx="1132004" cy="1767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Parameters:</a:t>
            </a:r>
          </a:p>
          <a:p>
            <a:pPr lvl="1"/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Initial Patients</a:t>
            </a:r>
          </a:p>
          <a:p>
            <a:pPr lvl="1"/>
            <a:r>
              <a:rPr lang="en-US" dirty="0" smtClean="0"/>
              <a:t>Additional Patients</a:t>
            </a:r>
          </a:p>
          <a:p>
            <a:pPr lvl="1"/>
            <a:r>
              <a:rPr lang="en-US" dirty="0" smtClean="0"/>
              <a:t>Transplant Rates</a:t>
            </a:r>
          </a:p>
          <a:p>
            <a:pPr lvl="1"/>
            <a:r>
              <a:rPr lang="en-US" dirty="0" smtClean="0"/>
              <a:t>Queue Probabilities</a:t>
            </a:r>
          </a:p>
          <a:p>
            <a:pPr lvl="1"/>
            <a:r>
              <a:rPr lang="en-US" dirty="0" smtClean="0"/>
              <a:t>Advantage Probability</a:t>
            </a:r>
          </a:p>
          <a:p>
            <a:pPr lvl="1"/>
            <a:r>
              <a:rPr lang="en-US" dirty="0" smtClean="0"/>
              <a:t>Average Lifespan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 (Demo)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9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model outputs in small batches and for trial runs</a:t>
            </a:r>
          </a:p>
          <a:p>
            <a:r>
              <a:rPr lang="en-US" dirty="0" smtClean="0"/>
              <a:t>Compared to actual data and data available from the OPTN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 runs, the model was run with data representing four Donor Service Areas:</a:t>
            </a:r>
          </a:p>
          <a:p>
            <a:pPr lvl="1"/>
            <a:r>
              <a:rPr lang="en-US" dirty="0" smtClean="0"/>
              <a:t>CAOP-OP1 </a:t>
            </a:r>
            <a:r>
              <a:rPr lang="en-US" dirty="0" err="1"/>
              <a:t>OneLegacy</a:t>
            </a:r>
            <a:endParaRPr lang="en-US" dirty="0"/>
          </a:p>
          <a:p>
            <a:pPr lvl="1"/>
            <a:r>
              <a:rPr lang="en-US" dirty="0" smtClean="0"/>
              <a:t>ILIP-OP1 </a:t>
            </a:r>
            <a:r>
              <a:rPr lang="en-US" dirty="0"/>
              <a:t>Gift of Hope</a:t>
            </a:r>
          </a:p>
          <a:p>
            <a:pPr lvl="1"/>
            <a:r>
              <a:rPr lang="en-US" dirty="0" smtClean="0"/>
              <a:t>INOP-OP1 </a:t>
            </a:r>
            <a:r>
              <a:rPr lang="en-US" dirty="0"/>
              <a:t>Indiana Donor Network</a:t>
            </a:r>
          </a:p>
          <a:p>
            <a:pPr lvl="1"/>
            <a:r>
              <a:rPr lang="en-US" dirty="0" smtClean="0"/>
              <a:t>MNOP-OP1 </a:t>
            </a:r>
            <a:r>
              <a:rPr lang="en-US" dirty="0" err="1"/>
              <a:t>LifeSource</a:t>
            </a:r>
            <a:r>
              <a:rPr lang="en-US" dirty="0"/>
              <a:t> Upper Midwest OPO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Regions = 4</a:t>
            </a:r>
          </a:p>
          <a:p>
            <a:r>
              <a:rPr lang="en-US" dirty="0" err="1" smtClean="0"/>
              <a:t>initial_patients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16000</a:t>
            </a:r>
          </a:p>
          <a:p>
            <a:r>
              <a:rPr lang="en-US" dirty="0" err="1" smtClean="0"/>
              <a:t>additional_patients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2800</a:t>
            </a:r>
          </a:p>
          <a:p>
            <a:r>
              <a:rPr lang="en-US" dirty="0" err="1" smtClean="0"/>
              <a:t>transplant_rates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smtClean="0"/>
              <a:t>610, 370, 188, 255]</a:t>
            </a:r>
            <a:endParaRPr lang="en-US" dirty="0"/>
          </a:p>
          <a:p>
            <a:r>
              <a:rPr lang="en-US" dirty="0" err="1" smtClean="0"/>
              <a:t>queue_probabilities</a:t>
            </a:r>
            <a:r>
              <a:rPr lang="en-US" dirty="0" smtClean="0"/>
              <a:t> </a:t>
            </a:r>
            <a:r>
              <a:rPr lang="en-US" dirty="0"/>
              <a:t>= [0.42, 0.26, 0.11, 0.21]</a:t>
            </a:r>
          </a:p>
          <a:p>
            <a:r>
              <a:rPr lang="en-US" dirty="0" err="1" smtClean="0"/>
              <a:t>advantage_prob</a:t>
            </a:r>
            <a:r>
              <a:rPr lang="en-US" dirty="0" smtClean="0"/>
              <a:t> </a:t>
            </a:r>
            <a:r>
              <a:rPr lang="en-US" dirty="0"/>
              <a:t>= 0.05</a:t>
            </a:r>
          </a:p>
          <a:p>
            <a:r>
              <a:rPr lang="en-US" dirty="0" err="1" smtClean="0"/>
              <a:t>average_lifespan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98</a:t>
            </a:r>
          </a:p>
          <a:p>
            <a:endParaRPr lang="en-US" dirty="0"/>
          </a:p>
          <a:p>
            <a:r>
              <a:rPr lang="en-US" dirty="0" smtClean="0"/>
              <a:t>Based on a simple linear projection, expected to grow by ~6000 over 10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3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76" y="2742743"/>
            <a:ext cx="4114800" cy="2687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" y="2742743"/>
            <a:ext cx="4114800" cy="2687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5198" y="237341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Overall Patient States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3843" y="23734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Waiting List Size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2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Runs – Vary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8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provides an exploratory view of patient advantages in the transplant system</a:t>
            </a:r>
          </a:p>
          <a:p>
            <a:r>
              <a:rPr lang="en-US" dirty="0" smtClean="0"/>
              <a:t>Allowing multiple wait listings does not affect the number of transplants performed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Model Outline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Components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Description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Verification &amp;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Model Experimentation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Conclusions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6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1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01"/>
    </mc:Choice>
    <mc:Fallback xmlns="">
      <p:transition spd="slow" advTm="6750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6" descr="http://payload139.cargocollective.com/1/10/348098/5095593/NYODN_Final%20OOH_Subway%20Clock_Cropped_8.22_905_9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23" y="3037965"/>
            <a:ext cx="4449082" cy="20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exican Transplant Association: An organ donor live tw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39" y="2326720"/>
            <a:ext cx="2083745" cy="32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10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-10645" y="57725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15"/>
              </a:rPr>
              <a:t>http://osocio.org/message/an-organ-donor-live-twice</a:t>
            </a:r>
            <a:r>
              <a:rPr lang="en-US" sz="1100" dirty="0" smtClean="0">
                <a:solidFill>
                  <a:schemeClr val="bg1"/>
                </a:solidFill>
                <a:hlinkClick r:id="rId15"/>
              </a:rPr>
              <a:t>/</a:t>
            </a:r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hlinkClick r:id="rId16"/>
              </a:rPr>
              <a:t>http://www.liveonny.org/hate-the-wait</a:t>
            </a:r>
            <a:r>
              <a:rPr lang="en-US" sz="1100" dirty="0" smtClean="0">
                <a:solidFill>
                  <a:schemeClr val="bg1"/>
                </a:solidFill>
                <a:hlinkClick r:id="rId16"/>
              </a:rPr>
              <a:t>/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46"/>
    </mc:Choice>
    <mc:Fallback xmlns="">
      <p:transition spd="slow" advTm="17374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2222286"/>
            <a:ext cx="8432800" cy="4438157"/>
          </a:xfrm>
        </p:spPr>
        <p:txBody>
          <a:bodyPr>
            <a:normAutofit fontScale="92500" lnSpcReduction="10000"/>
          </a:bodyPr>
          <a:lstStyle/>
          <a:p>
            <a:r>
              <a:rPr lang="en-US" sz="1400" b="0" dirty="0" smtClean="0"/>
              <a:t>[1] 2012 </a:t>
            </a:r>
            <a:r>
              <a:rPr lang="en-US" sz="1400" b="0" dirty="0"/>
              <a:t>Annual Report of the U.S. Organ Procurement and Transplantation Network and the Scientific Registry of Transplant </a:t>
            </a:r>
            <a:r>
              <a:rPr lang="en-US" sz="1400" b="0" dirty="0" smtClean="0"/>
              <a:t>Recipients. </a:t>
            </a:r>
            <a:r>
              <a:rPr lang="en-US" sz="1400" b="0" dirty="0"/>
              <a:t>Department of Health and Human Services, Health Resources and Services Administration, Healthcare Systems Bureau, Division of Transplantation, Rockville, MD; United Network for Organ Sharing, Richmond, VA; University Renal Research and Education Association, Ann Arbor, MI. (</a:t>
            </a:r>
            <a:r>
              <a:rPr lang="en-US" sz="1400" b="0" dirty="0">
                <a:hlinkClick r:id="rId2"/>
              </a:rPr>
              <a:t>http://</a:t>
            </a:r>
            <a:r>
              <a:rPr lang="en-US" sz="1400" b="0" dirty="0" smtClean="0">
                <a:hlinkClick r:id="rId2"/>
              </a:rPr>
              <a:t>srtr.transplant.hrsa.gov/annual_reports/2012/Default.aspx</a:t>
            </a:r>
            <a:r>
              <a:rPr lang="en-US" sz="1400" b="0" dirty="0" smtClean="0"/>
              <a:t>) </a:t>
            </a:r>
          </a:p>
          <a:p>
            <a:r>
              <a:rPr lang="en-US" sz="1400" b="0" dirty="0" smtClean="0"/>
              <a:t>[2] Organ </a:t>
            </a:r>
            <a:r>
              <a:rPr lang="en-US" sz="1400" b="0" dirty="0"/>
              <a:t>Procurement and Transplantation Network, "Organ Procurement and Transplantation Network," </a:t>
            </a:r>
            <a:r>
              <a:rPr lang="en-US" sz="1400" b="0" dirty="0" smtClean="0"/>
              <a:t>14 December 2015. </a:t>
            </a:r>
            <a:r>
              <a:rPr lang="en-US" sz="1400" b="0" dirty="0"/>
              <a:t>[Online]. Available: </a:t>
            </a:r>
            <a:r>
              <a:rPr lang="en-US" sz="1400" b="0" dirty="0">
                <a:hlinkClick r:id="rId3"/>
              </a:rPr>
              <a:t>http://optn.transplant.hrsa.gov</a:t>
            </a:r>
            <a:r>
              <a:rPr lang="en-US" sz="1400" b="0" dirty="0" smtClean="0">
                <a:hlinkClick r:id="rId3"/>
              </a:rPr>
              <a:t>/</a:t>
            </a:r>
            <a:r>
              <a:rPr lang="en-US" sz="1400" b="0" dirty="0" smtClean="0"/>
              <a:t>. </a:t>
            </a:r>
          </a:p>
          <a:p>
            <a:r>
              <a:rPr lang="en-US" sz="1400" dirty="0" smtClean="0"/>
              <a:t>[3</a:t>
            </a:r>
            <a:r>
              <a:rPr lang="en-US" sz="1400" dirty="0"/>
              <a:t>] Cox, Lauren, "Steve Jobs' Reported Liver Transplant Stirs Debate", 2009. [Online]. Available: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abcnews.go.com/Health/Economy/story?id=7902416</a:t>
            </a:r>
            <a:r>
              <a:rPr lang="en-US" sz="1400" dirty="0" smtClean="0"/>
              <a:t>.   </a:t>
            </a:r>
            <a:r>
              <a:rPr lang="en-US" sz="1400" dirty="0"/>
              <a:t>[Accessed 04-October-2015</a:t>
            </a:r>
            <a:r>
              <a:rPr lang="en-US" sz="1400" dirty="0" smtClean="0"/>
              <a:t>]. </a:t>
            </a:r>
          </a:p>
          <a:p>
            <a:r>
              <a:rPr lang="en-US" sz="1400" dirty="0" smtClean="0"/>
              <a:t>[4</a:t>
            </a:r>
            <a:r>
              <a:rPr lang="en-US" sz="1400" dirty="0"/>
              <a:t>] The United Network for Organ Sharing, "Questions \&amp; Answers for </a:t>
            </a:r>
            <a:r>
              <a:rPr lang="en-US" sz="1400" dirty="0" smtClean="0"/>
              <a:t>Transplant Candidates </a:t>
            </a:r>
            <a:r>
              <a:rPr lang="en-US" sz="1400" dirty="0"/>
              <a:t>about Multiple Listing and Waiting Time Transfer", 2015. [Online]. Available: </a:t>
            </a:r>
            <a:r>
              <a:rPr lang="en-US" sz="1400" dirty="0">
                <a:hlinkClick r:id="rId5"/>
              </a:rPr>
              <a:t>https://www.unos.org/wp-content/uploads/unos/Multiple\_</a:t>
            </a:r>
            <a:r>
              <a:rPr lang="en-US" sz="1400" dirty="0" smtClean="0">
                <a:hlinkClick r:id="rId5"/>
              </a:rPr>
              <a:t>Listing.pdf</a:t>
            </a:r>
            <a:r>
              <a:rPr lang="en-US" sz="1400" dirty="0" smtClean="0"/>
              <a:t>.    [</a:t>
            </a:r>
            <a:r>
              <a:rPr lang="en-US" sz="1400" dirty="0"/>
              <a:t>Accessed 04-October-2015</a:t>
            </a:r>
            <a:r>
              <a:rPr lang="en-US" sz="1400" dirty="0" smtClean="0"/>
              <a:t>]. </a:t>
            </a:r>
          </a:p>
          <a:p>
            <a:r>
              <a:rPr lang="en-US" sz="1400" dirty="0" smtClean="0"/>
              <a:t>[5</a:t>
            </a:r>
            <a:r>
              <a:rPr lang="en-US" sz="1400" dirty="0"/>
              <a:t>] Project Mesa Team. "Mesa: Agent-based modeling in Python 3+", 2015. [Online]. Available: https://github.com/projectmesa/mesa/. [Accessed 02-December-2015].</a:t>
            </a:r>
            <a:endParaRPr lang="en-US" sz="1400" dirty="0" smtClean="0"/>
          </a:p>
          <a:p>
            <a:r>
              <a:rPr lang="en-US" sz="1400" dirty="0" smtClean="0"/>
              <a:t>[6] Project </a:t>
            </a:r>
            <a:r>
              <a:rPr lang="en-US" sz="1400" dirty="0" err="1"/>
              <a:t>Jupyter</a:t>
            </a:r>
            <a:r>
              <a:rPr lang="en-US" sz="1400" dirty="0"/>
              <a:t>. "</a:t>
            </a:r>
            <a:r>
              <a:rPr lang="en-US" sz="1400" dirty="0" err="1"/>
              <a:t>Jupyter</a:t>
            </a:r>
            <a:r>
              <a:rPr lang="en-US" sz="1400" dirty="0"/>
              <a:t> Notebooks", 2015. [Online]. Available: http://jupyter.org/. [Accessed 04-December-2015].</a:t>
            </a:r>
            <a:endParaRPr lang="en-US" sz="1400" b="0" dirty="0" smtClean="0"/>
          </a:p>
          <a:p>
            <a:r>
              <a:rPr lang="en-US" sz="1400" dirty="0" smtClean="0"/>
              <a:t>All Graphics in the slide designs are from the </a:t>
            </a:r>
            <a:r>
              <a:rPr lang="en-US" sz="1400" dirty="0"/>
              <a:t>UNOS Website: https://www.unos.org/donation/basic-path-to-donation/</a:t>
            </a: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"/>
    </mc:Choice>
    <mc:Fallback xmlns=""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 Donation</a:t>
            </a:r>
            <a:endParaRPr lang="en-US" dirty="0"/>
          </a:p>
        </p:txBody>
      </p:sp>
      <p:pic>
        <p:nvPicPr>
          <p:cNvPr id="5" name="Picture 6" descr="http://payload139.cargocollective.com/1/10/348098/5095593/NYODN_Final%20OOH_Subway%20Clock_Cropped_8.22_905_9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78" y="3094963"/>
            <a:ext cx="4449082" cy="20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exican Transplant Association: An organ donor live tw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71" y="2330098"/>
            <a:ext cx="2083745" cy="32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10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-80620" y="579834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hlinkClick r:id="rId15"/>
              </a:rPr>
              <a:t>http://osocio.org/message/an-organ-donor-live-twice</a:t>
            </a:r>
            <a:r>
              <a:rPr lang="en-US" sz="1050" dirty="0" smtClean="0">
                <a:solidFill>
                  <a:schemeClr val="bg1"/>
                </a:solidFill>
                <a:hlinkClick r:id="rId15"/>
              </a:rPr>
              <a:t>/</a:t>
            </a:r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16"/>
              </a:rPr>
              <a:t>http://www.liveonny.org/hate-the-wait</a:t>
            </a:r>
            <a:r>
              <a:rPr lang="en-US" sz="1050" dirty="0" smtClean="0">
                <a:solidFill>
                  <a:schemeClr val="bg1"/>
                </a:solidFill>
                <a:hlinkClick r:id="rId16"/>
              </a:rPr>
              <a:t>/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46"/>
    </mc:Choice>
    <mc:Fallback xmlns="">
      <p:transition spd="slow" advTm="1737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7657"/>
            <a:ext cx="7290054" cy="402336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There is a shortage of donor organs in the US </a:t>
            </a:r>
            <a:r>
              <a:rPr lang="en-US" b="0" dirty="0" smtClean="0"/>
              <a:t>[2]</a:t>
            </a:r>
          </a:p>
          <a:p>
            <a:pPr lvl="1"/>
            <a:r>
              <a:rPr lang="en-US" dirty="0" smtClean="0"/>
              <a:t>Over 120,000 Americans are on the waiting list for an organ</a:t>
            </a:r>
          </a:p>
          <a:p>
            <a:pPr lvl="1"/>
            <a:r>
              <a:rPr lang="en-US" dirty="0" smtClean="0"/>
              <a:t>In 2014, over 11,000 candidates died or became too ill waiting for a transplant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22090"/>
              </p:ext>
            </p:extLst>
          </p:nvPr>
        </p:nvGraphicFramePr>
        <p:xfrm>
          <a:off x="1239295" y="3808602"/>
          <a:ext cx="6347655" cy="2862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20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95"/>
    </mc:Choice>
    <mc:Fallback xmlns="">
      <p:transition spd="slow" advTm="847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7657"/>
            <a:ext cx="7290054" cy="402336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Waiting “lists” are managed by UNOS for:</a:t>
            </a:r>
          </a:p>
          <a:p>
            <a:pPr lvl="1"/>
            <a:r>
              <a:rPr lang="en-US" dirty="0" smtClean="0"/>
              <a:t>Heart, Lung, Liver, Kidney, Intestine, Pancreas</a:t>
            </a:r>
            <a:endParaRPr lang="en-US" dirty="0"/>
          </a:p>
          <a:p>
            <a:r>
              <a:rPr lang="en-US" dirty="0" smtClean="0"/>
              <a:t>Placement on the list is determined by many factors – NOT just waiting time</a:t>
            </a:r>
          </a:p>
          <a:p>
            <a:r>
              <a:rPr lang="en-US" dirty="0" smtClean="0"/>
              <a:t>58 Donor Service Areas determine </a:t>
            </a:r>
            <a:br>
              <a:rPr lang="en-US" dirty="0" smtClean="0"/>
            </a:br>
            <a:r>
              <a:rPr lang="en-US" dirty="0" smtClean="0"/>
              <a:t>geographic allocation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4" descr="http://2.bp.blogspot.com/-06iu_8FGTgo/UaPsTXAX9aI/AAAAAAAAZYY/BBQ6CC0qUGg/s1600/UNOS-Logo-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65" y="613104"/>
            <a:ext cx="2528545" cy="9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708" y="462179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Referred for Transplant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49640" y="4621795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Evaluated by for Suitability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5709567" y="4530355"/>
            <a:ext cx="1371600" cy="822960"/>
          </a:xfrm>
          <a:prstGeom prst="flowChartDecisio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60367" y="5717958"/>
            <a:ext cx="173736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Patients Matched to Available Organs and Ranked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92910" y="4611754"/>
            <a:ext cx="1371600" cy="640080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is placed on the waiting list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338946" y="5626518"/>
            <a:ext cx="1371600" cy="822960"/>
          </a:xfrm>
          <a:prstGeom prst="flowChartDecisio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043205" y="3625665"/>
            <a:ext cx="4572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9441" y="6253722"/>
            <a:ext cx="141096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Patient </a:t>
            </a:r>
            <a:r>
              <a:rPr lang="en-US" sz="1200" b="1" dirty="0" smtClean="0">
                <a:solidFill>
                  <a:schemeClr val="bg1"/>
                </a:solidFill>
              </a:rPr>
              <a:t>receives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transplant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9612" y="4024617"/>
            <a:ext cx="174438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Patient </a:t>
            </a:r>
            <a:r>
              <a:rPr lang="en-US" sz="1200" b="1" dirty="0" smtClean="0">
                <a:solidFill>
                  <a:schemeClr val="bg1"/>
                </a:solidFill>
              </a:rPr>
              <a:t>receives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alternative treatment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2402" y="4711003"/>
            <a:ext cx="110593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Patient is 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Suitable?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5302" y="5807166"/>
            <a:ext cx="91403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Allocated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Organ?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3830308" y="4941835"/>
            <a:ext cx="219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5421240" y="4941835"/>
            <a:ext cx="28832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"/>
          <p:cNvCxnSpPr>
            <a:stCxn id="11" idx="3"/>
            <a:endCxn id="13" idx="1"/>
          </p:cNvCxnSpPr>
          <p:nvPr/>
        </p:nvCxnSpPr>
        <p:spPr>
          <a:xfrm flipV="1">
            <a:off x="7081167" y="4931794"/>
            <a:ext cx="611743" cy="100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>
            <a:stCxn id="13" idx="2"/>
            <a:endCxn id="12" idx="0"/>
          </p:cNvCxnSpPr>
          <p:nvPr/>
        </p:nvCxnSpPr>
        <p:spPr>
          <a:xfrm rot="5400000">
            <a:off x="6020817" y="3360065"/>
            <a:ext cx="466124" cy="4249663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4997727" y="6037998"/>
            <a:ext cx="34121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27" idx="2"/>
          </p:cNvCxnSpPr>
          <p:nvPr/>
        </p:nvCxnSpPr>
        <p:spPr>
          <a:xfrm>
            <a:off x="6710546" y="6037998"/>
            <a:ext cx="8475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/>
          <p:cNvCxnSpPr>
            <a:stCxn id="11" idx="0"/>
            <a:endCxn id="15" idx="2"/>
          </p:cNvCxnSpPr>
          <p:nvPr/>
        </p:nvCxnSpPr>
        <p:spPr>
          <a:xfrm rot="5400000" flipH="1" flipV="1">
            <a:off x="6881241" y="3368391"/>
            <a:ext cx="676090" cy="1647838"/>
          </a:xfrm>
          <a:prstGeom prst="bent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558085" y="5809398"/>
            <a:ext cx="4572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0"/>
          <p:cNvCxnSpPr>
            <a:stCxn id="14" idx="2"/>
            <a:endCxn id="12" idx="2"/>
          </p:cNvCxnSpPr>
          <p:nvPr/>
        </p:nvCxnSpPr>
        <p:spPr>
          <a:xfrm rot="5400000" flipH="1">
            <a:off x="5031177" y="5455909"/>
            <a:ext cx="91440" cy="1895699"/>
          </a:xfrm>
          <a:prstGeom prst="bentConnector3">
            <a:avLst>
              <a:gd name="adj1" fmla="val -22619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82196" y="4685573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39343" y="5810608"/>
            <a:ext cx="410690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77083" y="6449478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22211" y="4221029"/>
            <a:ext cx="36099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No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7657"/>
            <a:ext cx="7290054" cy="4023360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In 2009, Steve Jobs traveled to Tennessee to receive a liver transplant </a:t>
            </a:r>
            <a:r>
              <a:rPr lang="en-US" sz="1200" dirty="0" smtClean="0"/>
              <a:t>[3]</a:t>
            </a:r>
          </a:p>
          <a:p>
            <a:pPr lvl="1"/>
            <a:r>
              <a:rPr lang="en-US" dirty="0" smtClean="0"/>
              <a:t>Steve Jobs lived in California</a:t>
            </a:r>
          </a:p>
          <a:p>
            <a:r>
              <a:rPr lang="en-US" dirty="0" smtClean="0"/>
              <a:t>Multiple registrations are completely legal within the UNOS Guidelines</a:t>
            </a:r>
            <a:r>
              <a:rPr lang="en-US" sz="1200" dirty="0" smtClean="0"/>
              <a:t> [4]</a:t>
            </a:r>
          </a:p>
          <a:p>
            <a:pPr lvl="1"/>
            <a:r>
              <a:rPr lang="en-US" dirty="0" smtClean="0"/>
              <a:t>133,562 Registrations </a:t>
            </a:r>
            <a:r>
              <a:rPr lang="en-US" sz="1200" dirty="0" smtClean="0"/>
              <a:t>[2]</a:t>
            </a:r>
          </a:p>
          <a:p>
            <a:pPr lvl="1"/>
            <a:r>
              <a:rPr lang="en-US" dirty="0" smtClean="0"/>
              <a:t>122,171 Candidates </a:t>
            </a:r>
            <a:r>
              <a:rPr lang="en-US" sz="1200" dirty="0" smtClean="0"/>
              <a:t>[2]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http://www.blogcdn.com/www.tuaw.com/media/2013/08/steve-jobs-black-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35" y="3936009"/>
            <a:ext cx="3034606" cy="20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8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-35003" y="583051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http://www.blogcdn.com/www.tuaw.com/media/2013/08/steve-jobs-black-white.jpg</a:t>
            </a:r>
          </a:p>
        </p:txBody>
      </p:sp>
    </p:spTree>
    <p:extLst>
      <p:ext uri="{BB962C8B-B14F-4D97-AF65-F5344CB8AC3E}">
        <p14:creationId xmlns:p14="http://schemas.microsoft.com/office/powerpoint/2010/main" val="14684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8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2" descr="\\LUKE\ADR Prepress\srtr adr\srtr adr 2013\13 figures pngs\01 kidney pngs 13\13 KI s1 fig 12-0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" b="9741"/>
          <a:stretch/>
        </p:blipFill>
        <p:spPr bwMode="auto">
          <a:xfrm>
            <a:off x="2407745" y="2897223"/>
            <a:ext cx="4252352" cy="32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38225" y="2252450"/>
            <a:ext cx="704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Percent of adult wait-listed patients, 2007, who received a deceased donor kidney transplant within five years, by </a:t>
            </a:r>
            <a:r>
              <a:rPr lang="en-US" dirty="0" smtClean="0">
                <a:solidFill>
                  <a:schemeClr val="bg1"/>
                </a:solidFill>
              </a:rPr>
              <a:t>DSA </a:t>
            </a:r>
            <a:r>
              <a:rPr lang="en-US" sz="1200" dirty="0" smtClean="0">
                <a:solidFill>
                  <a:schemeClr val="bg1"/>
                </a:solidFill>
              </a:rPr>
              <a:t>[1]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90213" y="3420240"/>
            <a:ext cx="889128" cy="1249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57226" y="4328718"/>
            <a:ext cx="444616" cy="411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6"/>
    </mc:Choice>
    <mc:Fallback xmlns="">
      <p:transition spd="slow" advTm="659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(agents) in need of an organ transplant</a:t>
            </a:r>
          </a:p>
          <a:p>
            <a:r>
              <a:rPr lang="en-US" dirty="0" smtClean="0"/>
              <a:t>Patients are added to a waiting list in their primary location</a:t>
            </a:r>
          </a:p>
          <a:p>
            <a:pPr lvl="1"/>
            <a:r>
              <a:rPr lang="en-US" dirty="0" smtClean="0"/>
              <a:t>“Advantaged” patients may be added to additional lists</a:t>
            </a:r>
          </a:p>
          <a:p>
            <a:r>
              <a:rPr lang="en-US" dirty="0" smtClean="0"/>
              <a:t>Top patients on each list receive a transplant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8499" y="4421187"/>
            <a:ext cx="6790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1: [ Emily, Louise, Jack, Scott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2: [ Howard, Sandra, Brenda, Joan, Clarence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3: [ Lori, Clarence, Richard ]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499" y="4421187"/>
            <a:ext cx="6790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1: [ </a:t>
            </a:r>
            <a:r>
              <a:rPr lang="en-US" sz="2000" b="1" dirty="0" smtClean="0">
                <a:solidFill>
                  <a:srgbClr val="00B0F0"/>
                </a:solidFill>
              </a:rPr>
              <a:t>Emily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Louise, Jack, Scott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2: [ </a:t>
            </a:r>
            <a:r>
              <a:rPr lang="en-US" sz="2000" b="1" dirty="0" smtClean="0">
                <a:solidFill>
                  <a:srgbClr val="00B0F0"/>
                </a:solidFill>
              </a:rPr>
              <a:t>Howard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Sandra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Brenda, Joan, </a:t>
            </a:r>
            <a:r>
              <a:rPr lang="en-US" sz="2000" b="1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Clarence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]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Region 3: [ </a:t>
            </a:r>
            <a:r>
              <a:rPr lang="en-US" sz="2000" b="1" dirty="0" smtClean="0">
                <a:solidFill>
                  <a:srgbClr val="00B0F0"/>
                </a:solidFill>
              </a:rPr>
              <a:t>Lori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Clarence</a:t>
            </a:r>
            <a:r>
              <a:rPr lang="en-US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Richard ]</a:t>
            </a:r>
          </a:p>
        </p:txBody>
      </p:sp>
    </p:spTree>
    <p:extLst>
      <p:ext uri="{BB962C8B-B14F-4D97-AF65-F5344CB8AC3E}">
        <p14:creationId xmlns:p14="http://schemas.microsoft.com/office/powerpoint/2010/main" val="7487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developed in Python 2.7 using </a:t>
            </a:r>
            <a:r>
              <a:rPr lang="en-US" dirty="0"/>
              <a:t>Mesa </a:t>
            </a:r>
            <a:r>
              <a:rPr lang="en-US" sz="1200" dirty="0" smtClean="0"/>
              <a:t>[5]</a:t>
            </a:r>
            <a:endParaRPr lang="en-US" dirty="0" smtClean="0"/>
          </a:p>
          <a:p>
            <a:pPr marL="342900" lvl="1" indent="-342900"/>
            <a:r>
              <a:rPr lang="en-US" dirty="0" err="1" smtClean="0"/>
              <a:t>Jupyter</a:t>
            </a:r>
            <a:r>
              <a:rPr lang="en-US" dirty="0" smtClean="0"/>
              <a:t> used for interactive model design and </a:t>
            </a:r>
            <a:r>
              <a:rPr lang="en-US" dirty="0"/>
              <a:t>visualizations </a:t>
            </a:r>
            <a:r>
              <a:rPr lang="en-US" sz="1000" dirty="0" smtClean="0"/>
              <a:t>[6]</a:t>
            </a:r>
            <a:endParaRPr lang="en-US" dirty="0" smtClean="0"/>
          </a:p>
          <a:p>
            <a:pPr lvl="1"/>
            <a:r>
              <a:rPr lang="en-US" dirty="0" smtClean="0"/>
              <a:t>Built in Markup Capabilities</a:t>
            </a:r>
          </a:p>
          <a:p>
            <a:pPr lvl="1"/>
            <a:r>
              <a:rPr lang="en-US" dirty="0" smtClean="0"/>
              <a:t>In-Line visualizations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1A9C-6056-482D-9AC4-BD83A5379FC7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151343"/>
            <a:ext cx="9122709" cy="676276"/>
            <a:chOff x="0" y="6151343"/>
            <a:chExt cx="9122709" cy="676276"/>
          </a:xfrm>
        </p:grpSpPr>
        <p:pic>
          <p:nvPicPr>
            <p:cNvPr id="9" name="Picture 4" descr="https://www.unos.org/wp-content/uploads/unos/icon-ambulance.png?b2d5d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https://www.unos.org/wp-content/uploads/unos/icon-medical.png?b2d5de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76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www.unos.org/wp-content/uploads/unos/icon-heart1.png?b2d5de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1796552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unos.org/wp-content/uploads/unos/icon-clock2.png?b2d5de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28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unos.org/wp-content/uploads/unos/icon-checklist.png?b2d5de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0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s://www.unos.org/wp-content/uploads/unos/icon-consent.png?b2d5de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380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6" descr="https://www.unos.org/wp-content/uploads/unos/icon-unet.png?b2d5de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92"/>
            <a:stretch/>
          </p:blipFill>
          <p:spPr bwMode="auto">
            <a:xfrm>
              <a:off x="5389656" y="6203388"/>
              <a:ext cx="1038225" cy="572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https://www.unos.org/wp-content/uploads/unos/icon-organplacement.png?b2d5de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3"/>
            <a:stretch/>
          </p:blipFill>
          <p:spPr bwMode="auto">
            <a:xfrm>
              <a:off x="6287932" y="6196665"/>
              <a:ext cx="1038225" cy="58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https://www.unos.org/wp-content/uploads/unos/icon2.png?b2d5de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7"/>
            <a:stretch/>
          </p:blipFill>
          <p:spPr bwMode="auto">
            <a:xfrm>
              <a:off x="7186208" y="6183217"/>
              <a:ext cx="1038225" cy="61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2" descr="https://www.unos.org/wp-content/uploads/unos/icon1.png?b2d5de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484" y="6151343"/>
              <a:ext cx="10382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/static/community_logos/python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449091"/>
            <a:ext cx="3241894" cy="10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9664" y="562151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  <a:hlinkClick r:id="rId13"/>
              </a:rPr>
              <a:t>https://www.python.org/community/logos</a:t>
            </a:r>
            <a:r>
              <a:rPr lang="en-US" sz="1000" dirty="0" smtClean="0">
                <a:solidFill>
                  <a:schemeClr val="bg1">
                    <a:lumMod val="50000"/>
                    <a:lumOff val="50000"/>
                  </a:schemeClr>
                </a:solidFill>
                <a:hlinkClick r:id="rId13"/>
              </a:rPr>
              <a:t>/</a:t>
            </a:r>
            <a:endParaRPr lang="en-US" sz="10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  <a:lumOff val="50000"/>
                  </a:schemeClr>
                </a:solidFill>
                <a:hlinkClick r:id="rId14"/>
              </a:rPr>
              <a:t>https://</a:t>
            </a:r>
            <a:r>
              <a:rPr lang="en-US" sz="1000" dirty="0" smtClean="0">
                <a:solidFill>
                  <a:schemeClr val="bg1">
                    <a:lumMod val="50000"/>
                    <a:lumOff val="50000"/>
                  </a:schemeClr>
                </a:solidFill>
                <a:hlinkClick r:id="rId14"/>
              </a:rPr>
              <a:t>github.com/jupyter</a:t>
            </a:r>
            <a:r>
              <a:rPr lang="en-US" sz="1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US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60" name="Picture 12" descr="https://avatars3.githubusercontent.com/u/7388996?v=3&amp;s=20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26" y="39961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ED7B95B9F3884348B31FF9A448CD4B00" ma:contentTypeVersion="6" ma:contentTypeDescription="Materials and documents that contain MITRE authored content and other content directly attributable to MITRE and its work" ma:contentTypeScope="" ma:versionID="58ba31e6f45a44c93a800796a8ce8a6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ae7241bb-316f-43d3-a81e-64ec0fc1fc73" xmlns:ns4="http://schemas.microsoft.com/sharepoint/v4" targetNamespace="http://schemas.microsoft.com/office/2006/metadata/properties" ma:root="true" ma:fieldsID="cdca6afe4cce31a76c486a86377567fb" ns1:_="" ns2:_="" ns3:_="" ns4:_="">
    <xsd:import namespace="http://schemas.microsoft.com/sharepoint/v3"/>
    <xsd:import namespace="http://schemas.microsoft.com/sharepoint/v3/fields"/>
    <xsd:import namespace="ae7241bb-316f-43d3-a81e-64ec0fc1fc7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241bb-316f-43d3-a81e-64ec0fc1fc73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0" ma:internalName="SortOrder">
      <xsd:simpleType>
        <xsd:restriction base="dms:Number"/>
      </xsd:simpleType>
    </xsd:element>
    <xsd:element name="Site_x0020_Page" ma:index="14" nillable="true" ma:displayName="Site Page" ma:list="{0e6e1ef9-95cd-4525-a4f0-68190b9baa13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Public Information</MITRE_x0020_Sensitivity>
    <_Contributor xmlns="http://schemas.microsoft.com/sharepoint/v3/fields" xsi:nil="true"/>
    <Release_x0020_Statement xmlns="http://schemas.microsoft.com/sharepoint/v3">Approved for Public Release</Release_x0020_Statement>
    <DocType xmlns="ae7241bb-316f-43d3-a81e-64ec0fc1fc73">Template</DocType>
    <Site_x0020_Page xmlns="ae7241bb-316f-43d3-a81e-64ec0fc1fc73">
      <Value>57</Value>
    </Site_x0020_Page>
    <SortOrder xmlns="ae7241bb-316f-43d3-a81e-64ec0fc1fc73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E3ACA70F-5239-4EAD-8662-B426DD45ADC5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CDB3DEA0-973B-4278-8429-73F86CBC45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CBAD2-1699-4AC5-9793-1B49953CF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ae7241bb-316f-43d3-a81e-64ec0fc1fc7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38AF815-AAC0-4B4C-A121-999C8ECA010D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4"/>
    <ds:schemaRef ds:uri="ae7241bb-316f-43d3-a81e-64ec0fc1fc73"/>
    <ds:schemaRef ds:uri="http://schemas.microsoft.com/sharepoint/v3/field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11946</TotalTime>
  <Words>911</Words>
  <Application>Microsoft Office PowerPoint</Application>
  <PresentationFormat>On-screen Show (4:3)</PresentationFormat>
  <Paragraphs>185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Gothic</vt:lpstr>
      <vt:lpstr>Helvetica LT Std</vt:lpstr>
      <vt:lpstr>Times New Roman</vt:lpstr>
      <vt:lpstr>Trebuchet MS</vt:lpstr>
      <vt:lpstr>Verdana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Quotable</vt:lpstr>
      <vt:lpstr>The Cost of  (not)  Waiting</vt:lpstr>
      <vt:lpstr>Outline</vt:lpstr>
      <vt:lpstr>Organ Donation</vt:lpstr>
      <vt:lpstr>Background</vt:lpstr>
      <vt:lpstr>Background</vt:lpstr>
      <vt:lpstr>Background</vt:lpstr>
      <vt:lpstr>Background</vt:lpstr>
      <vt:lpstr>Model Outline</vt:lpstr>
      <vt:lpstr>Model Design</vt:lpstr>
      <vt:lpstr>Model Description</vt:lpstr>
      <vt:lpstr>Model Description</vt:lpstr>
      <vt:lpstr>Model Description</vt:lpstr>
      <vt:lpstr>Model Description (Demo)</vt:lpstr>
      <vt:lpstr>Verification and Validation</vt:lpstr>
      <vt:lpstr>Results</vt:lpstr>
      <vt:lpstr>Results</vt:lpstr>
      <vt:lpstr>Results</vt:lpstr>
      <vt:lpstr>Batch Runs – Vary Advantage</vt:lpstr>
      <vt:lpstr>Conclusions</vt:lpstr>
      <vt:lpstr>Questions</vt:lpstr>
      <vt:lpstr>References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 of (not) Waiting</dc:title>
  <dc:creator>Harvey, Christine E</dc:creator>
  <cp:lastModifiedBy>Christine E Harvey</cp:lastModifiedBy>
  <cp:revision>175</cp:revision>
  <dcterms:created xsi:type="dcterms:W3CDTF">2015-03-23T21:47:06Z</dcterms:created>
  <dcterms:modified xsi:type="dcterms:W3CDTF">2015-12-15T20:12:41Z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0x010100823A99C636F7423283FB0D200866C61300ED7B95B9F3884348B31FF9A448CD4B00</vt:lpwstr>
  </property>
  <property fmtid="{D5CDD505-2E9C-101B-9397-08002B2CF9AE}" pid="3" name="Order">
    <vt:r8>1000</vt:r8>
  </property>
</Properties>
</file>