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99" r:id="rId3"/>
    <p:sldId id="400" r:id="rId4"/>
    <p:sldId id="401" r:id="rId5"/>
    <p:sldId id="402" r:id="rId6"/>
    <p:sldId id="292" r:id="rId7"/>
    <p:sldId id="291" r:id="rId8"/>
    <p:sldId id="303" r:id="rId9"/>
    <p:sldId id="321" r:id="rId10"/>
    <p:sldId id="395" r:id="rId11"/>
    <p:sldId id="282" r:id="rId12"/>
    <p:sldId id="305" r:id="rId13"/>
    <p:sldId id="327" r:id="rId14"/>
    <p:sldId id="326" r:id="rId15"/>
    <p:sldId id="405" r:id="rId16"/>
    <p:sldId id="406" r:id="rId17"/>
    <p:sldId id="403" r:id="rId18"/>
    <p:sldId id="404" r:id="rId19"/>
    <p:sldId id="273" r:id="rId20"/>
    <p:sldId id="384" r:id="rId21"/>
    <p:sldId id="386" r:id="rId22"/>
    <p:sldId id="387" r:id="rId23"/>
    <p:sldId id="345" r:id="rId24"/>
    <p:sldId id="347" r:id="rId25"/>
    <p:sldId id="352" r:id="rId26"/>
    <p:sldId id="317" r:id="rId27"/>
    <p:sldId id="318" r:id="rId28"/>
    <p:sldId id="31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AF9"/>
    <a:srgbClr val="FFE069"/>
    <a:srgbClr val="C6CCD1"/>
    <a:srgbClr val="334171"/>
    <a:srgbClr val="121A30"/>
    <a:srgbClr val="262F5D"/>
    <a:srgbClr val="77AAF6"/>
    <a:srgbClr val="008BC6"/>
    <a:srgbClr val="1D2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6"/>
    <p:restoredTop sz="83755" autoAdjust="0"/>
  </p:normalViewPr>
  <p:slideViewPr>
    <p:cSldViewPr snapToGrid="0" snapToObjects="1">
      <p:cViewPr varScale="1">
        <p:scale>
          <a:sx n="107" d="100"/>
          <a:sy n="107" d="100"/>
        </p:scale>
        <p:origin x="456" y="160"/>
      </p:cViewPr>
      <p:guideLst>
        <p:guide orient="horz" pos="27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D710EA0-9510-5D4C-81F9-86070BB3CD74}">
      <dgm:prSet phldrT="[Text]"/>
      <dgm:spPr/>
      <dgm:t>
        <a:bodyPr/>
        <a:lstStyle/>
        <a:p>
          <a:r>
            <a:rPr lang="en-GB" dirty="0"/>
            <a:t>Read</a:t>
          </a:r>
        </a:p>
      </dgm:t>
    </dgm:pt>
    <dgm:pt modelId="{606D773D-8280-0B4A-AD7A-8BD95DCAD049}" type="parTrans" cxnId="{1DA12E22-609A-8547-9A5B-792EE1F2C911}">
      <dgm:prSet/>
      <dgm:spPr/>
      <dgm:t>
        <a:bodyPr/>
        <a:lstStyle/>
        <a:p>
          <a:endParaRPr lang="en-GB"/>
        </a:p>
      </dgm:t>
    </dgm:pt>
    <dgm:pt modelId="{BB74F1F0-F9E6-6444-AE6A-816CC3F9C023}" type="sibTrans" cxnId="{1DA12E22-609A-8547-9A5B-792EE1F2C911}">
      <dgm:prSet/>
      <dgm:spPr/>
      <dgm:t>
        <a:bodyPr/>
        <a:lstStyle/>
        <a:p>
          <a:endParaRPr lang="en-GB"/>
        </a:p>
      </dgm:t>
    </dgm:pt>
    <dgm:pt modelId="{83D04F6F-F104-484B-AB50-36D3DC2CE435}">
      <dgm:prSet phldrT="[Text]"/>
      <dgm:spPr/>
      <dgm:t>
        <a:bodyPr/>
        <a:lstStyle/>
        <a:p>
          <a:r>
            <a:rPr lang="en-GB" dirty="0"/>
            <a:t>Analyse</a:t>
          </a:r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9154D7E6-C646-1046-8FA7-3EAC5883845F}">
      <dgm:prSet phldrT="[Text]"/>
      <dgm:spPr/>
      <dgm:t>
        <a:bodyPr/>
        <a:lstStyle/>
        <a:p>
          <a:r>
            <a:rPr lang="en-GB" dirty="0"/>
            <a:t>Visualise</a:t>
          </a:r>
        </a:p>
      </dgm:t>
    </dgm:pt>
    <dgm:pt modelId="{680DC73C-9E6A-6D41-AD74-3A5FDCDB562A}" type="parTrans" cxnId="{10B2B88A-0D39-6540-8E57-FCA498281D67}">
      <dgm:prSet/>
      <dgm:spPr/>
      <dgm:t>
        <a:bodyPr/>
        <a:lstStyle/>
        <a:p>
          <a:endParaRPr lang="en-GB"/>
        </a:p>
      </dgm:t>
    </dgm:pt>
    <dgm:pt modelId="{637B4DE6-6C86-B640-A9A5-CE139CAB2411}" type="sibTrans" cxnId="{10B2B88A-0D39-6540-8E57-FCA498281D67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CB823981-7DA0-084E-9AD0-408A4C2DA3D8}" type="pres">
      <dgm:prSet presAssocID="{CD710EA0-9510-5D4C-81F9-86070BB3CD74}" presName="node" presStyleLbl="node1" presStyleIdx="0" presStyleCnt="3">
        <dgm:presLayoutVars>
          <dgm:bulletEnabled val="1"/>
        </dgm:presLayoutVars>
      </dgm:prSet>
      <dgm:spPr/>
    </dgm:pt>
    <dgm:pt modelId="{76AFB1CF-06DE-8B4C-93EC-B1FA21A59530}" type="pres">
      <dgm:prSet presAssocID="{BB74F1F0-F9E6-6444-AE6A-816CC3F9C023}" presName="sibTrans" presStyleLbl="sibTrans2D1" presStyleIdx="0" presStyleCnt="2"/>
      <dgm:spPr/>
    </dgm:pt>
    <dgm:pt modelId="{DA693430-3002-C945-988D-4A0EFFEB03E5}" type="pres">
      <dgm:prSet presAssocID="{BB74F1F0-F9E6-6444-AE6A-816CC3F9C023}" presName="connectorText" presStyleLbl="sibTrans2D1" presStyleIdx="0" presStyleCnt="2"/>
      <dgm:spPr/>
    </dgm:pt>
    <dgm:pt modelId="{E2430297-2063-A648-8F15-DC3C602ECD69}" type="pres">
      <dgm:prSet presAssocID="{83D04F6F-F104-484B-AB50-36D3DC2CE435}" presName="node" presStyleLbl="node1" presStyleIdx="1" presStyleCnt="3">
        <dgm:presLayoutVars>
          <dgm:bulletEnabled val="1"/>
        </dgm:presLayoutVars>
      </dgm:prSet>
      <dgm:spPr/>
    </dgm:pt>
    <dgm:pt modelId="{676CBBD1-EA7E-4945-B1E3-C5A2C26CBF4D}" type="pres">
      <dgm:prSet presAssocID="{8B6203C9-C65B-2D4C-B85B-6FC3D8668484}" presName="sibTrans" presStyleLbl="sibTrans2D1" presStyleIdx="1" presStyleCnt="2"/>
      <dgm:spPr/>
    </dgm:pt>
    <dgm:pt modelId="{081FE702-6711-9346-905A-626D67841622}" type="pres">
      <dgm:prSet presAssocID="{8B6203C9-C65B-2D4C-B85B-6FC3D8668484}" presName="connectorText" presStyleLbl="sibTrans2D1" presStyleIdx="1" presStyleCnt="2"/>
      <dgm:spPr/>
    </dgm:pt>
    <dgm:pt modelId="{18E20CCC-F432-F243-A835-24DE859DAF39}" type="pres">
      <dgm:prSet presAssocID="{9154D7E6-C646-1046-8FA7-3EAC58838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0E77F13-9644-4540-916C-620B7E991173}" type="presOf" srcId="{BB74F1F0-F9E6-6444-AE6A-816CC3F9C023}" destId="{76AFB1CF-06DE-8B4C-93EC-B1FA21A59530}" srcOrd="0" destOrd="0" presId="urn:microsoft.com/office/officeart/2005/8/layout/process2"/>
    <dgm:cxn modelId="{45F8E320-2EA3-1445-99F8-B904C8D3B545}" type="presOf" srcId="{BB74F1F0-F9E6-6444-AE6A-816CC3F9C023}" destId="{DA693430-3002-C945-988D-4A0EFFEB03E5}" srcOrd="1" destOrd="0" presId="urn:microsoft.com/office/officeart/2005/8/layout/process2"/>
    <dgm:cxn modelId="{1DA12E22-609A-8547-9A5B-792EE1F2C911}" srcId="{9E599F2D-9B17-8244-B62D-F081FEAA3799}" destId="{CD710EA0-9510-5D4C-81F9-86070BB3CD74}" srcOrd="0" destOrd="0" parTransId="{606D773D-8280-0B4A-AD7A-8BD95DCAD049}" sibTransId="{BB74F1F0-F9E6-6444-AE6A-816CC3F9C023}"/>
    <dgm:cxn modelId="{BD3FBA25-516E-2340-96A3-78D24C127B1D}" type="presOf" srcId="{9154D7E6-C646-1046-8FA7-3EAC5883845F}" destId="{18E20CCC-F432-F243-A835-24DE859DAF39}" srcOrd="0" destOrd="0" presId="urn:microsoft.com/office/officeart/2005/8/layout/process2"/>
    <dgm:cxn modelId="{7C321363-D5E4-2846-AFD4-CBCDB6293E53}" type="presOf" srcId="{8B6203C9-C65B-2D4C-B85B-6FC3D8668484}" destId="{081FE702-6711-9346-905A-626D67841622}" srcOrd="1" destOrd="0" presId="urn:microsoft.com/office/officeart/2005/8/layout/process2"/>
    <dgm:cxn modelId="{10B2B88A-0D39-6540-8E57-FCA498281D67}" srcId="{9E599F2D-9B17-8244-B62D-F081FEAA3799}" destId="{9154D7E6-C646-1046-8FA7-3EAC5883845F}" srcOrd="2" destOrd="0" parTransId="{680DC73C-9E6A-6D41-AD74-3A5FDCDB562A}" sibTransId="{637B4DE6-6C86-B640-A9A5-CE139CAB2411}"/>
    <dgm:cxn modelId="{6C499FD1-E34B-4A40-B0CA-A0E90A8A255A}" type="presOf" srcId="{83D04F6F-F104-484B-AB50-36D3DC2CE435}" destId="{E2430297-2063-A648-8F15-DC3C602ECD69}" srcOrd="0" destOrd="0" presId="urn:microsoft.com/office/officeart/2005/8/layout/process2"/>
    <dgm:cxn modelId="{83097ED9-3DE3-D143-820D-1F68D32F6B2C}" srcId="{9E599F2D-9B17-8244-B62D-F081FEAA3799}" destId="{83D04F6F-F104-484B-AB50-36D3DC2CE435}" srcOrd="1" destOrd="0" parTransId="{2ABDB003-A174-EB4C-AFA6-D68206EF5970}" sibTransId="{8B6203C9-C65B-2D4C-B85B-6FC3D8668484}"/>
    <dgm:cxn modelId="{AA137CDB-563B-4C4D-A57D-764C0A181DB8}" type="presOf" srcId="{9E599F2D-9B17-8244-B62D-F081FEAA3799}" destId="{7A12516B-F149-BA4E-AF24-4634C282E666}" srcOrd="0" destOrd="0" presId="urn:microsoft.com/office/officeart/2005/8/layout/process2"/>
    <dgm:cxn modelId="{B40E88DB-3B68-A549-84B2-746BA7735BE4}" type="presOf" srcId="{8B6203C9-C65B-2D4C-B85B-6FC3D8668484}" destId="{676CBBD1-EA7E-4945-B1E3-C5A2C26CBF4D}" srcOrd="0" destOrd="0" presId="urn:microsoft.com/office/officeart/2005/8/layout/process2"/>
    <dgm:cxn modelId="{229840FA-9136-ED4A-8ECB-B68C374BC69E}" type="presOf" srcId="{CD710EA0-9510-5D4C-81F9-86070BB3CD74}" destId="{CB823981-7DA0-084E-9AD0-408A4C2DA3D8}" srcOrd="0" destOrd="0" presId="urn:microsoft.com/office/officeart/2005/8/layout/process2"/>
    <dgm:cxn modelId="{7E977C1F-86F2-4E48-A34F-165C70A0F8CA}" type="presParOf" srcId="{7A12516B-F149-BA4E-AF24-4634C282E666}" destId="{CB823981-7DA0-084E-9AD0-408A4C2DA3D8}" srcOrd="0" destOrd="0" presId="urn:microsoft.com/office/officeart/2005/8/layout/process2"/>
    <dgm:cxn modelId="{2E4831A1-2BBA-0548-8E90-966484A4B3BC}" type="presParOf" srcId="{7A12516B-F149-BA4E-AF24-4634C282E666}" destId="{76AFB1CF-06DE-8B4C-93EC-B1FA21A59530}" srcOrd="1" destOrd="0" presId="urn:microsoft.com/office/officeart/2005/8/layout/process2"/>
    <dgm:cxn modelId="{3915C467-8657-344F-A0AF-D8FF81E7ACC7}" type="presParOf" srcId="{76AFB1CF-06DE-8B4C-93EC-B1FA21A59530}" destId="{DA693430-3002-C945-988D-4A0EFFEB03E5}" srcOrd="0" destOrd="0" presId="urn:microsoft.com/office/officeart/2005/8/layout/process2"/>
    <dgm:cxn modelId="{8EDB373D-5507-AF47-B2CF-34C5D31A57A2}" type="presParOf" srcId="{7A12516B-F149-BA4E-AF24-4634C282E666}" destId="{E2430297-2063-A648-8F15-DC3C602ECD69}" srcOrd="2" destOrd="0" presId="urn:microsoft.com/office/officeart/2005/8/layout/process2"/>
    <dgm:cxn modelId="{F18D9162-0F6B-8E46-9AA7-6863724C8FF0}" type="presParOf" srcId="{7A12516B-F149-BA4E-AF24-4634C282E666}" destId="{676CBBD1-EA7E-4945-B1E3-C5A2C26CBF4D}" srcOrd="3" destOrd="0" presId="urn:microsoft.com/office/officeart/2005/8/layout/process2"/>
    <dgm:cxn modelId="{8A0FB0B7-B6B3-2147-96F5-8FCB58092293}" type="presParOf" srcId="{676CBBD1-EA7E-4945-B1E3-C5A2C26CBF4D}" destId="{081FE702-6711-9346-905A-626D67841622}" srcOrd="0" destOrd="0" presId="urn:microsoft.com/office/officeart/2005/8/layout/process2"/>
    <dgm:cxn modelId="{6758D89E-9815-E347-8468-780C609B7971}" type="presParOf" srcId="{7A12516B-F149-BA4E-AF24-4634C282E666}" destId="{18E20CCC-F432-F243-A835-24DE859DAF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9154D7E6-C646-1046-8FA7-3EAC5883845F}">
      <dgm:prSet phldrT="[Text]"/>
      <dgm:spPr/>
      <dgm:t>
        <a:bodyPr/>
        <a:lstStyle/>
        <a:p>
          <a:r>
            <a:rPr lang="en-GB" dirty="0"/>
            <a:t>Visualise</a:t>
          </a:r>
        </a:p>
      </dgm:t>
    </dgm:pt>
    <dgm:pt modelId="{680DC73C-9E6A-6D41-AD74-3A5FDCDB562A}" type="parTrans" cxnId="{10B2B88A-0D39-6540-8E57-FCA498281D67}">
      <dgm:prSet/>
      <dgm:spPr/>
      <dgm:t>
        <a:bodyPr/>
        <a:lstStyle/>
        <a:p>
          <a:endParaRPr lang="en-GB"/>
        </a:p>
      </dgm:t>
    </dgm:pt>
    <dgm:pt modelId="{637B4DE6-6C86-B640-A9A5-CE139CAB2411}" type="sibTrans" cxnId="{10B2B88A-0D39-6540-8E57-FCA498281D67}">
      <dgm:prSet/>
      <dgm:spPr/>
      <dgm:t>
        <a:bodyPr/>
        <a:lstStyle/>
        <a:p>
          <a:endParaRPr lang="en-GB"/>
        </a:p>
      </dgm:t>
    </dgm:pt>
    <dgm:pt modelId="{83D04F6F-F104-484B-AB50-36D3DC2CE435}">
      <dgm:prSet phldrT="[Text]"/>
      <dgm:spPr/>
      <dgm:t>
        <a:bodyPr/>
        <a:lstStyle/>
        <a:p>
          <a:r>
            <a:rPr lang="en-GB" dirty="0"/>
            <a:t>Analyse</a:t>
          </a:r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71F25A43-1812-0F40-B7B3-A8413C572599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GB" dirty="0"/>
            <a:t>Read</a:t>
          </a:r>
        </a:p>
      </dgm:t>
    </dgm:pt>
    <dgm:pt modelId="{16F4B71C-B5AB-6F4C-90C5-3EFC4B53D002}" type="parTrans" cxnId="{15142BB6-6709-D143-9E14-679399F3E2BF}">
      <dgm:prSet/>
      <dgm:spPr/>
      <dgm:t>
        <a:bodyPr/>
        <a:lstStyle/>
        <a:p>
          <a:endParaRPr lang="en-GB"/>
        </a:p>
      </dgm:t>
    </dgm:pt>
    <dgm:pt modelId="{CBED45A2-F575-264B-BF3E-18739AE27D37}" type="sibTrans" cxnId="{15142BB6-6709-D143-9E14-679399F3E2BF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92FED591-3128-7442-9D9B-48568F2248F0}" type="pres">
      <dgm:prSet presAssocID="{71F25A43-1812-0F40-B7B3-A8413C572599}" presName="node" presStyleLbl="node1" presStyleIdx="0" presStyleCnt="3">
        <dgm:presLayoutVars>
          <dgm:bulletEnabled val="1"/>
        </dgm:presLayoutVars>
      </dgm:prSet>
      <dgm:spPr/>
    </dgm:pt>
    <dgm:pt modelId="{4653A369-3B83-D94D-B4C4-40A2B4BA72EB}" type="pres">
      <dgm:prSet presAssocID="{CBED45A2-F575-264B-BF3E-18739AE27D37}" presName="sibTrans" presStyleLbl="sibTrans2D1" presStyleIdx="0" presStyleCnt="2"/>
      <dgm:spPr/>
    </dgm:pt>
    <dgm:pt modelId="{74D65918-1BA5-5D49-8E18-89AF0C1B8553}" type="pres">
      <dgm:prSet presAssocID="{CBED45A2-F575-264B-BF3E-18739AE27D37}" presName="connectorText" presStyleLbl="sibTrans2D1" presStyleIdx="0" presStyleCnt="2"/>
      <dgm:spPr/>
    </dgm:pt>
    <dgm:pt modelId="{E2430297-2063-A648-8F15-DC3C602ECD69}" type="pres">
      <dgm:prSet presAssocID="{83D04F6F-F104-484B-AB50-36D3DC2CE435}" presName="node" presStyleLbl="node1" presStyleIdx="1" presStyleCnt="3">
        <dgm:presLayoutVars>
          <dgm:bulletEnabled val="1"/>
        </dgm:presLayoutVars>
      </dgm:prSet>
      <dgm:spPr/>
    </dgm:pt>
    <dgm:pt modelId="{676CBBD1-EA7E-4945-B1E3-C5A2C26CBF4D}" type="pres">
      <dgm:prSet presAssocID="{8B6203C9-C65B-2D4C-B85B-6FC3D8668484}" presName="sibTrans" presStyleLbl="sibTrans2D1" presStyleIdx="1" presStyleCnt="2"/>
      <dgm:spPr/>
    </dgm:pt>
    <dgm:pt modelId="{081FE702-6711-9346-905A-626D67841622}" type="pres">
      <dgm:prSet presAssocID="{8B6203C9-C65B-2D4C-B85B-6FC3D8668484}" presName="connectorText" presStyleLbl="sibTrans2D1" presStyleIdx="1" presStyleCnt="2"/>
      <dgm:spPr/>
    </dgm:pt>
    <dgm:pt modelId="{18E20CCC-F432-F243-A835-24DE859DAF39}" type="pres">
      <dgm:prSet presAssocID="{9154D7E6-C646-1046-8FA7-3EAC58838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EFB8314A-F4B0-8B4A-B136-DE9CC98A86E9}" type="presOf" srcId="{83D04F6F-F104-484B-AB50-36D3DC2CE435}" destId="{E2430297-2063-A648-8F15-DC3C602ECD69}" srcOrd="0" destOrd="0" presId="urn:microsoft.com/office/officeart/2005/8/layout/process2"/>
    <dgm:cxn modelId="{1E11844E-591C-DA41-949B-7753BC2836BF}" type="presOf" srcId="{9E599F2D-9B17-8244-B62D-F081FEAA3799}" destId="{7A12516B-F149-BA4E-AF24-4634C282E666}" srcOrd="0" destOrd="0" presId="urn:microsoft.com/office/officeart/2005/8/layout/process2"/>
    <dgm:cxn modelId="{07447E83-FA84-1B4A-80EB-F4E2C83F3685}" type="presOf" srcId="{CBED45A2-F575-264B-BF3E-18739AE27D37}" destId="{4653A369-3B83-D94D-B4C4-40A2B4BA72EB}" srcOrd="0" destOrd="0" presId="urn:microsoft.com/office/officeart/2005/8/layout/process2"/>
    <dgm:cxn modelId="{10B2B88A-0D39-6540-8E57-FCA498281D67}" srcId="{9E599F2D-9B17-8244-B62D-F081FEAA3799}" destId="{9154D7E6-C646-1046-8FA7-3EAC5883845F}" srcOrd="2" destOrd="0" parTransId="{680DC73C-9E6A-6D41-AD74-3A5FDCDB562A}" sibTransId="{637B4DE6-6C86-B640-A9A5-CE139CAB2411}"/>
    <dgm:cxn modelId="{4311A08E-5450-6343-AC63-B4EC7F865C04}" type="presOf" srcId="{CBED45A2-F575-264B-BF3E-18739AE27D37}" destId="{74D65918-1BA5-5D49-8E18-89AF0C1B8553}" srcOrd="1" destOrd="0" presId="urn:microsoft.com/office/officeart/2005/8/layout/process2"/>
    <dgm:cxn modelId="{775AEC98-FFF2-2A4F-A554-814E2EDC478E}" type="presOf" srcId="{8B6203C9-C65B-2D4C-B85B-6FC3D8668484}" destId="{676CBBD1-EA7E-4945-B1E3-C5A2C26CBF4D}" srcOrd="0" destOrd="0" presId="urn:microsoft.com/office/officeart/2005/8/layout/process2"/>
    <dgm:cxn modelId="{2830C1AD-255E-7F40-8647-FE5DAE6BFA17}" type="presOf" srcId="{8B6203C9-C65B-2D4C-B85B-6FC3D8668484}" destId="{081FE702-6711-9346-905A-626D67841622}" srcOrd="1" destOrd="0" presId="urn:microsoft.com/office/officeart/2005/8/layout/process2"/>
    <dgm:cxn modelId="{15142BB6-6709-D143-9E14-679399F3E2BF}" srcId="{9E599F2D-9B17-8244-B62D-F081FEAA3799}" destId="{71F25A43-1812-0F40-B7B3-A8413C572599}" srcOrd="0" destOrd="0" parTransId="{16F4B71C-B5AB-6F4C-90C5-3EFC4B53D002}" sibTransId="{CBED45A2-F575-264B-BF3E-18739AE27D37}"/>
    <dgm:cxn modelId="{66B00CB9-BEEC-E548-ACAA-A55D3D4A37CF}" type="presOf" srcId="{71F25A43-1812-0F40-B7B3-A8413C572599}" destId="{92FED591-3128-7442-9D9B-48568F2248F0}" srcOrd="0" destOrd="0" presId="urn:microsoft.com/office/officeart/2005/8/layout/process2"/>
    <dgm:cxn modelId="{63804DBB-6673-8241-9279-6EB950172476}" type="presOf" srcId="{9154D7E6-C646-1046-8FA7-3EAC5883845F}" destId="{18E20CCC-F432-F243-A835-24DE859DAF39}" srcOrd="0" destOrd="0" presId="urn:microsoft.com/office/officeart/2005/8/layout/process2"/>
    <dgm:cxn modelId="{83097ED9-3DE3-D143-820D-1F68D32F6B2C}" srcId="{9E599F2D-9B17-8244-B62D-F081FEAA3799}" destId="{83D04F6F-F104-484B-AB50-36D3DC2CE435}" srcOrd="1" destOrd="0" parTransId="{2ABDB003-A174-EB4C-AFA6-D68206EF5970}" sibTransId="{8B6203C9-C65B-2D4C-B85B-6FC3D8668484}"/>
    <dgm:cxn modelId="{17871424-1C29-ED4D-AF2E-C223BAA28BA9}" type="presParOf" srcId="{7A12516B-F149-BA4E-AF24-4634C282E666}" destId="{92FED591-3128-7442-9D9B-48568F2248F0}" srcOrd="0" destOrd="0" presId="urn:microsoft.com/office/officeart/2005/8/layout/process2"/>
    <dgm:cxn modelId="{06063233-0EA5-864C-AEB0-E3CC186A42DF}" type="presParOf" srcId="{7A12516B-F149-BA4E-AF24-4634C282E666}" destId="{4653A369-3B83-D94D-B4C4-40A2B4BA72EB}" srcOrd="1" destOrd="0" presId="urn:microsoft.com/office/officeart/2005/8/layout/process2"/>
    <dgm:cxn modelId="{677B29E4-233D-0F41-8DCC-7935BC66A096}" type="presParOf" srcId="{4653A369-3B83-D94D-B4C4-40A2B4BA72EB}" destId="{74D65918-1BA5-5D49-8E18-89AF0C1B8553}" srcOrd="0" destOrd="0" presId="urn:microsoft.com/office/officeart/2005/8/layout/process2"/>
    <dgm:cxn modelId="{84F2FDB6-7E44-6340-8E34-099EF08CDBFC}" type="presParOf" srcId="{7A12516B-F149-BA4E-AF24-4634C282E666}" destId="{E2430297-2063-A648-8F15-DC3C602ECD69}" srcOrd="2" destOrd="0" presId="urn:microsoft.com/office/officeart/2005/8/layout/process2"/>
    <dgm:cxn modelId="{6E49F659-074E-7941-93FB-21FEF9D12F08}" type="presParOf" srcId="{7A12516B-F149-BA4E-AF24-4634C282E666}" destId="{676CBBD1-EA7E-4945-B1E3-C5A2C26CBF4D}" srcOrd="3" destOrd="0" presId="urn:microsoft.com/office/officeart/2005/8/layout/process2"/>
    <dgm:cxn modelId="{12CC925E-D9E2-C847-B150-E84EAD2890A8}" type="presParOf" srcId="{676CBBD1-EA7E-4945-B1E3-C5A2C26CBF4D}" destId="{081FE702-6711-9346-905A-626D67841622}" srcOrd="0" destOrd="0" presId="urn:microsoft.com/office/officeart/2005/8/layout/process2"/>
    <dgm:cxn modelId="{200D96B4-8604-6E45-9892-EE308D51D0B9}" type="presParOf" srcId="{7A12516B-F149-BA4E-AF24-4634C282E666}" destId="{18E20CCC-F432-F243-A835-24DE859DAF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83D04F6F-F104-484B-AB50-36D3DC2CE435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GB" dirty="0"/>
            <a:t>Analyse</a:t>
          </a:r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9154D7E6-C646-1046-8FA7-3EAC5883845F}">
      <dgm:prSet phldrT="[Text]"/>
      <dgm:spPr/>
      <dgm:t>
        <a:bodyPr/>
        <a:lstStyle/>
        <a:p>
          <a:r>
            <a:rPr lang="en-GB" dirty="0"/>
            <a:t>Visualise</a:t>
          </a:r>
        </a:p>
      </dgm:t>
    </dgm:pt>
    <dgm:pt modelId="{680DC73C-9E6A-6D41-AD74-3A5FDCDB562A}" type="parTrans" cxnId="{10B2B88A-0D39-6540-8E57-FCA498281D67}">
      <dgm:prSet/>
      <dgm:spPr/>
      <dgm:t>
        <a:bodyPr/>
        <a:lstStyle/>
        <a:p>
          <a:endParaRPr lang="en-GB"/>
        </a:p>
      </dgm:t>
    </dgm:pt>
    <dgm:pt modelId="{637B4DE6-6C86-B640-A9A5-CE139CAB2411}" type="sibTrans" cxnId="{10B2B88A-0D39-6540-8E57-FCA498281D67}">
      <dgm:prSet/>
      <dgm:spPr/>
      <dgm:t>
        <a:bodyPr/>
        <a:lstStyle/>
        <a:p>
          <a:endParaRPr lang="en-GB"/>
        </a:p>
      </dgm:t>
    </dgm:pt>
    <dgm:pt modelId="{E90B7B46-94C5-8442-81DA-26C8C6A8F13B}">
      <dgm:prSet phldrT="[Text]"/>
      <dgm:spPr/>
      <dgm:t>
        <a:bodyPr/>
        <a:lstStyle/>
        <a:p>
          <a:r>
            <a:rPr lang="en-GB" dirty="0"/>
            <a:t>Read</a:t>
          </a:r>
        </a:p>
      </dgm:t>
    </dgm:pt>
    <dgm:pt modelId="{42F6254D-99CF-BC47-84B6-023673A81D58}" type="parTrans" cxnId="{4AEF6013-8EE2-3A4E-8650-83CB3528B52E}">
      <dgm:prSet/>
      <dgm:spPr/>
      <dgm:t>
        <a:bodyPr/>
        <a:lstStyle/>
        <a:p>
          <a:endParaRPr lang="en-GB"/>
        </a:p>
      </dgm:t>
    </dgm:pt>
    <dgm:pt modelId="{A99D4119-399B-F249-8F26-65BA26EE1F5E}" type="sibTrans" cxnId="{4AEF6013-8EE2-3A4E-8650-83CB3528B52E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804BE1F3-E630-404D-9441-1E1D60EC42F9}" type="pres">
      <dgm:prSet presAssocID="{E90B7B46-94C5-8442-81DA-26C8C6A8F13B}" presName="node" presStyleLbl="node1" presStyleIdx="0" presStyleCnt="3">
        <dgm:presLayoutVars>
          <dgm:bulletEnabled val="1"/>
        </dgm:presLayoutVars>
      </dgm:prSet>
      <dgm:spPr/>
    </dgm:pt>
    <dgm:pt modelId="{80C30B2D-C10D-B24C-BF92-F71C213C9188}" type="pres">
      <dgm:prSet presAssocID="{A99D4119-399B-F249-8F26-65BA26EE1F5E}" presName="sibTrans" presStyleLbl="sibTrans2D1" presStyleIdx="0" presStyleCnt="2"/>
      <dgm:spPr/>
    </dgm:pt>
    <dgm:pt modelId="{512EA41B-84E2-B749-BC64-9FC4EB474D42}" type="pres">
      <dgm:prSet presAssocID="{A99D4119-399B-F249-8F26-65BA26EE1F5E}" presName="connectorText" presStyleLbl="sibTrans2D1" presStyleIdx="0" presStyleCnt="2"/>
      <dgm:spPr/>
    </dgm:pt>
    <dgm:pt modelId="{E2430297-2063-A648-8F15-DC3C602ECD69}" type="pres">
      <dgm:prSet presAssocID="{83D04F6F-F104-484B-AB50-36D3DC2CE435}" presName="node" presStyleLbl="node1" presStyleIdx="1" presStyleCnt="3" custLinFactNeighborX="-840">
        <dgm:presLayoutVars>
          <dgm:bulletEnabled val="1"/>
        </dgm:presLayoutVars>
      </dgm:prSet>
      <dgm:spPr/>
    </dgm:pt>
    <dgm:pt modelId="{676CBBD1-EA7E-4945-B1E3-C5A2C26CBF4D}" type="pres">
      <dgm:prSet presAssocID="{8B6203C9-C65B-2D4C-B85B-6FC3D8668484}" presName="sibTrans" presStyleLbl="sibTrans2D1" presStyleIdx="1" presStyleCnt="2"/>
      <dgm:spPr/>
    </dgm:pt>
    <dgm:pt modelId="{081FE702-6711-9346-905A-626D67841622}" type="pres">
      <dgm:prSet presAssocID="{8B6203C9-C65B-2D4C-B85B-6FC3D8668484}" presName="connectorText" presStyleLbl="sibTrans2D1" presStyleIdx="1" presStyleCnt="2"/>
      <dgm:spPr/>
    </dgm:pt>
    <dgm:pt modelId="{18E20CCC-F432-F243-A835-24DE859DAF39}" type="pres">
      <dgm:prSet presAssocID="{9154D7E6-C646-1046-8FA7-3EAC58838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1BDC0A0A-B9D8-CC4C-BB9A-6DCD01B84DDD}" type="presOf" srcId="{A99D4119-399B-F249-8F26-65BA26EE1F5E}" destId="{512EA41B-84E2-B749-BC64-9FC4EB474D42}" srcOrd="1" destOrd="0" presId="urn:microsoft.com/office/officeart/2005/8/layout/process2"/>
    <dgm:cxn modelId="{4AEF6013-8EE2-3A4E-8650-83CB3528B52E}" srcId="{9E599F2D-9B17-8244-B62D-F081FEAA3799}" destId="{E90B7B46-94C5-8442-81DA-26C8C6A8F13B}" srcOrd="0" destOrd="0" parTransId="{42F6254D-99CF-BC47-84B6-023673A81D58}" sibTransId="{A99D4119-399B-F249-8F26-65BA26EE1F5E}"/>
    <dgm:cxn modelId="{331E841F-1E94-784C-A63A-4EBFBC13A256}" type="presOf" srcId="{E90B7B46-94C5-8442-81DA-26C8C6A8F13B}" destId="{804BE1F3-E630-404D-9441-1E1D60EC42F9}" srcOrd="0" destOrd="0" presId="urn:microsoft.com/office/officeart/2005/8/layout/process2"/>
    <dgm:cxn modelId="{2E5C7E2C-5CC4-DB42-A3EB-61F467C405B8}" type="presOf" srcId="{83D04F6F-F104-484B-AB50-36D3DC2CE435}" destId="{E2430297-2063-A648-8F15-DC3C602ECD69}" srcOrd="0" destOrd="0" presId="urn:microsoft.com/office/officeart/2005/8/layout/process2"/>
    <dgm:cxn modelId="{270FBE2D-8F06-074E-A61E-B36EF0AA8207}" type="presOf" srcId="{8B6203C9-C65B-2D4C-B85B-6FC3D8668484}" destId="{676CBBD1-EA7E-4945-B1E3-C5A2C26CBF4D}" srcOrd="0" destOrd="0" presId="urn:microsoft.com/office/officeart/2005/8/layout/process2"/>
    <dgm:cxn modelId="{6B90DE3A-1F17-244B-A703-2177DA58A99C}" type="presOf" srcId="{9154D7E6-C646-1046-8FA7-3EAC5883845F}" destId="{18E20CCC-F432-F243-A835-24DE859DAF39}" srcOrd="0" destOrd="0" presId="urn:microsoft.com/office/officeart/2005/8/layout/process2"/>
    <dgm:cxn modelId="{10B2B88A-0D39-6540-8E57-FCA498281D67}" srcId="{9E599F2D-9B17-8244-B62D-F081FEAA3799}" destId="{9154D7E6-C646-1046-8FA7-3EAC5883845F}" srcOrd="2" destOrd="0" parTransId="{680DC73C-9E6A-6D41-AD74-3A5FDCDB562A}" sibTransId="{637B4DE6-6C86-B640-A9A5-CE139CAB2411}"/>
    <dgm:cxn modelId="{A93765A0-2B85-DB40-A131-9C4BD608A6F7}" type="presOf" srcId="{9E599F2D-9B17-8244-B62D-F081FEAA3799}" destId="{7A12516B-F149-BA4E-AF24-4634C282E666}" srcOrd="0" destOrd="0" presId="urn:microsoft.com/office/officeart/2005/8/layout/process2"/>
    <dgm:cxn modelId="{6AF803A6-7625-0049-A98B-6DABE08DB9C8}" type="presOf" srcId="{8B6203C9-C65B-2D4C-B85B-6FC3D8668484}" destId="{081FE702-6711-9346-905A-626D67841622}" srcOrd="1" destOrd="0" presId="urn:microsoft.com/office/officeart/2005/8/layout/process2"/>
    <dgm:cxn modelId="{83097ED9-3DE3-D143-820D-1F68D32F6B2C}" srcId="{9E599F2D-9B17-8244-B62D-F081FEAA3799}" destId="{83D04F6F-F104-484B-AB50-36D3DC2CE435}" srcOrd="1" destOrd="0" parTransId="{2ABDB003-A174-EB4C-AFA6-D68206EF5970}" sibTransId="{8B6203C9-C65B-2D4C-B85B-6FC3D8668484}"/>
    <dgm:cxn modelId="{85FF25E4-2B64-9A4F-A6C7-87E1F344F61D}" type="presOf" srcId="{A99D4119-399B-F249-8F26-65BA26EE1F5E}" destId="{80C30B2D-C10D-B24C-BF92-F71C213C9188}" srcOrd="0" destOrd="0" presId="urn:microsoft.com/office/officeart/2005/8/layout/process2"/>
    <dgm:cxn modelId="{7D1A2D39-9157-E146-8577-3B5290AA90E2}" type="presParOf" srcId="{7A12516B-F149-BA4E-AF24-4634C282E666}" destId="{804BE1F3-E630-404D-9441-1E1D60EC42F9}" srcOrd="0" destOrd="0" presId="urn:microsoft.com/office/officeart/2005/8/layout/process2"/>
    <dgm:cxn modelId="{06A97B2C-0E43-1A49-8098-1FC140F35457}" type="presParOf" srcId="{7A12516B-F149-BA4E-AF24-4634C282E666}" destId="{80C30B2D-C10D-B24C-BF92-F71C213C9188}" srcOrd="1" destOrd="0" presId="urn:microsoft.com/office/officeart/2005/8/layout/process2"/>
    <dgm:cxn modelId="{F31E5B10-0BAF-D74F-9171-CFB3E40640E5}" type="presParOf" srcId="{80C30B2D-C10D-B24C-BF92-F71C213C9188}" destId="{512EA41B-84E2-B749-BC64-9FC4EB474D42}" srcOrd="0" destOrd="0" presId="urn:microsoft.com/office/officeart/2005/8/layout/process2"/>
    <dgm:cxn modelId="{8AE64162-794C-6641-8263-E5639E861CED}" type="presParOf" srcId="{7A12516B-F149-BA4E-AF24-4634C282E666}" destId="{E2430297-2063-A648-8F15-DC3C602ECD69}" srcOrd="2" destOrd="0" presId="urn:microsoft.com/office/officeart/2005/8/layout/process2"/>
    <dgm:cxn modelId="{7528E606-F6D7-1041-8807-4EB55AA288BF}" type="presParOf" srcId="{7A12516B-F149-BA4E-AF24-4634C282E666}" destId="{676CBBD1-EA7E-4945-B1E3-C5A2C26CBF4D}" srcOrd="3" destOrd="0" presId="urn:microsoft.com/office/officeart/2005/8/layout/process2"/>
    <dgm:cxn modelId="{C86A2898-94AE-0740-A967-CE14C4B7513F}" type="presParOf" srcId="{676CBBD1-EA7E-4945-B1E3-C5A2C26CBF4D}" destId="{081FE702-6711-9346-905A-626D67841622}" srcOrd="0" destOrd="0" presId="urn:microsoft.com/office/officeart/2005/8/layout/process2"/>
    <dgm:cxn modelId="{46C1A6C2-873B-1A48-8AC4-19B3D2047A7D}" type="presParOf" srcId="{7A12516B-F149-BA4E-AF24-4634C282E666}" destId="{18E20CCC-F432-F243-A835-24DE859DAF3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99F2D-9B17-8244-B62D-F081FEAA3799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83D04F6F-F104-484B-AB50-36D3DC2CE435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GB" dirty="0"/>
            <a:t>Visualise</a:t>
          </a:r>
        </a:p>
      </dgm:t>
    </dgm:pt>
    <dgm:pt modelId="{2ABDB003-A174-EB4C-AFA6-D68206EF5970}" type="parTrans" cxnId="{83097ED9-3DE3-D143-820D-1F68D32F6B2C}">
      <dgm:prSet/>
      <dgm:spPr/>
      <dgm:t>
        <a:bodyPr/>
        <a:lstStyle/>
        <a:p>
          <a:endParaRPr lang="en-GB"/>
        </a:p>
      </dgm:t>
    </dgm:pt>
    <dgm:pt modelId="{8B6203C9-C65B-2D4C-B85B-6FC3D8668484}" type="sibTrans" cxnId="{83097ED9-3DE3-D143-820D-1F68D32F6B2C}">
      <dgm:prSet/>
      <dgm:spPr/>
      <dgm:t>
        <a:bodyPr/>
        <a:lstStyle/>
        <a:p>
          <a:endParaRPr lang="en-GB"/>
        </a:p>
      </dgm:t>
    </dgm:pt>
    <dgm:pt modelId="{E90B7B46-94C5-8442-81DA-26C8C6A8F13B}">
      <dgm:prSet phldrT="[Text]"/>
      <dgm:spPr/>
      <dgm:t>
        <a:bodyPr/>
        <a:lstStyle/>
        <a:p>
          <a:r>
            <a:rPr lang="en-GB" dirty="0"/>
            <a:t>Read</a:t>
          </a:r>
        </a:p>
      </dgm:t>
    </dgm:pt>
    <dgm:pt modelId="{42F6254D-99CF-BC47-84B6-023673A81D58}" type="parTrans" cxnId="{4AEF6013-8EE2-3A4E-8650-83CB3528B52E}">
      <dgm:prSet/>
      <dgm:spPr/>
      <dgm:t>
        <a:bodyPr/>
        <a:lstStyle/>
        <a:p>
          <a:endParaRPr lang="en-GB"/>
        </a:p>
      </dgm:t>
    </dgm:pt>
    <dgm:pt modelId="{A99D4119-399B-F249-8F26-65BA26EE1F5E}" type="sibTrans" cxnId="{4AEF6013-8EE2-3A4E-8650-83CB3528B52E}">
      <dgm:prSet/>
      <dgm:spPr/>
      <dgm:t>
        <a:bodyPr/>
        <a:lstStyle/>
        <a:p>
          <a:endParaRPr lang="en-GB"/>
        </a:p>
      </dgm:t>
    </dgm:pt>
    <dgm:pt modelId="{68111FC5-287F-104E-AA9A-9457C6E1DDD3}">
      <dgm:prSet phldrT="[Text]"/>
      <dgm:spPr/>
      <dgm:t>
        <a:bodyPr/>
        <a:lstStyle/>
        <a:p>
          <a:r>
            <a:rPr lang="en-GB" dirty="0"/>
            <a:t>Analyse</a:t>
          </a:r>
        </a:p>
      </dgm:t>
    </dgm:pt>
    <dgm:pt modelId="{4498B931-68EF-E247-BF00-E384E6C5E11E}" type="parTrans" cxnId="{FE6E02FC-4792-B645-8E79-AFBC7D99E52C}">
      <dgm:prSet/>
      <dgm:spPr/>
      <dgm:t>
        <a:bodyPr/>
        <a:lstStyle/>
        <a:p>
          <a:endParaRPr lang="en-GB"/>
        </a:p>
      </dgm:t>
    </dgm:pt>
    <dgm:pt modelId="{76847A34-DC62-C747-A6B0-938F12C33834}" type="sibTrans" cxnId="{FE6E02FC-4792-B645-8E79-AFBC7D99E52C}">
      <dgm:prSet/>
      <dgm:spPr/>
      <dgm:t>
        <a:bodyPr/>
        <a:lstStyle/>
        <a:p>
          <a:endParaRPr lang="en-GB"/>
        </a:p>
      </dgm:t>
    </dgm:pt>
    <dgm:pt modelId="{7A12516B-F149-BA4E-AF24-4634C282E666}" type="pres">
      <dgm:prSet presAssocID="{9E599F2D-9B17-8244-B62D-F081FEAA3799}" presName="linearFlow" presStyleCnt="0">
        <dgm:presLayoutVars>
          <dgm:resizeHandles val="exact"/>
        </dgm:presLayoutVars>
      </dgm:prSet>
      <dgm:spPr/>
    </dgm:pt>
    <dgm:pt modelId="{804BE1F3-E630-404D-9441-1E1D60EC42F9}" type="pres">
      <dgm:prSet presAssocID="{E90B7B46-94C5-8442-81DA-26C8C6A8F13B}" presName="node" presStyleLbl="node1" presStyleIdx="0" presStyleCnt="3">
        <dgm:presLayoutVars>
          <dgm:bulletEnabled val="1"/>
        </dgm:presLayoutVars>
      </dgm:prSet>
      <dgm:spPr/>
    </dgm:pt>
    <dgm:pt modelId="{80C30B2D-C10D-B24C-BF92-F71C213C9188}" type="pres">
      <dgm:prSet presAssocID="{A99D4119-399B-F249-8F26-65BA26EE1F5E}" presName="sibTrans" presStyleLbl="sibTrans2D1" presStyleIdx="0" presStyleCnt="2"/>
      <dgm:spPr/>
    </dgm:pt>
    <dgm:pt modelId="{512EA41B-84E2-B749-BC64-9FC4EB474D42}" type="pres">
      <dgm:prSet presAssocID="{A99D4119-399B-F249-8F26-65BA26EE1F5E}" presName="connectorText" presStyleLbl="sibTrans2D1" presStyleIdx="0" presStyleCnt="2"/>
      <dgm:spPr/>
    </dgm:pt>
    <dgm:pt modelId="{70D9E952-015E-8D4D-AA30-72E28A2CCBB1}" type="pres">
      <dgm:prSet presAssocID="{68111FC5-287F-104E-AA9A-9457C6E1DDD3}" presName="node" presStyleLbl="node1" presStyleIdx="1" presStyleCnt="3">
        <dgm:presLayoutVars>
          <dgm:bulletEnabled val="1"/>
        </dgm:presLayoutVars>
      </dgm:prSet>
      <dgm:spPr/>
    </dgm:pt>
    <dgm:pt modelId="{AC69782F-9EA9-AC4E-A3EA-CB853717D8CA}" type="pres">
      <dgm:prSet presAssocID="{76847A34-DC62-C747-A6B0-938F12C33834}" presName="sibTrans" presStyleLbl="sibTrans2D1" presStyleIdx="1" presStyleCnt="2"/>
      <dgm:spPr/>
    </dgm:pt>
    <dgm:pt modelId="{4320844E-C53D-4F4B-832A-F35E138A1AAD}" type="pres">
      <dgm:prSet presAssocID="{76847A34-DC62-C747-A6B0-938F12C33834}" presName="connectorText" presStyleLbl="sibTrans2D1" presStyleIdx="1" presStyleCnt="2"/>
      <dgm:spPr/>
    </dgm:pt>
    <dgm:pt modelId="{E2430297-2063-A648-8F15-DC3C602ECD69}" type="pres">
      <dgm:prSet presAssocID="{83D04F6F-F104-484B-AB50-36D3DC2CE435}" presName="node" presStyleLbl="node1" presStyleIdx="2" presStyleCnt="3" custLinFactNeighborX="-840">
        <dgm:presLayoutVars>
          <dgm:bulletEnabled val="1"/>
        </dgm:presLayoutVars>
      </dgm:prSet>
      <dgm:spPr/>
    </dgm:pt>
  </dgm:ptLst>
  <dgm:cxnLst>
    <dgm:cxn modelId="{0571A701-1F11-5E48-BE67-1A9E8B911C25}" type="presOf" srcId="{68111FC5-287F-104E-AA9A-9457C6E1DDD3}" destId="{70D9E952-015E-8D4D-AA30-72E28A2CCBB1}" srcOrd="0" destOrd="0" presId="urn:microsoft.com/office/officeart/2005/8/layout/process2"/>
    <dgm:cxn modelId="{790FCB06-8A03-D04D-B86B-BE3CE94BF0A2}" type="presOf" srcId="{76847A34-DC62-C747-A6B0-938F12C33834}" destId="{4320844E-C53D-4F4B-832A-F35E138A1AAD}" srcOrd="1" destOrd="0" presId="urn:microsoft.com/office/officeart/2005/8/layout/process2"/>
    <dgm:cxn modelId="{4AEF6013-8EE2-3A4E-8650-83CB3528B52E}" srcId="{9E599F2D-9B17-8244-B62D-F081FEAA3799}" destId="{E90B7B46-94C5-8442-81DA-26C8C6A8F13B}" srcOrd="0" destOrd="0" parTransId="{42F6254D-99CF-BC47-84B6-023673A81D58}" sibTransId="{A99D4119-399B-F249-8F26-65BA26EE1F5E}"/>
    <dgm:cxn modelId="{ED2D7F78-E9ED-D146-8883-0F8DE31F2F7F}" type="presOf" srcId="{76847A34-DC62-C747-A6B0-938F12C33834}" destId="{AC69782F-9EA9-AC4E-A3EA-CB853717D8CA}" srcOrd="0" destOrd="0" presId="urn:microsoft.com/office/officeart/2005/8/layout/process2"/>
    <dgm:cxn modelId="{EDB36080-DDD8-3146-B636-6E87FF2FA9E7}" type="presOf" srcId="{9E599F2D-9B17-8244-B62D-F081FEAA3799}" destId="{7A12516B-F149-BA4E-AF24-4634C282E666}" srcOrd="0" destOrd="0" presId="urn:microsoft.com/office/officeart/2005/8/layout/process2"/>
    <dgm:cxn modelId="{556A318E-B82B-0B4E-95A9-481C4CA66D81}" type="presOf" srcId="{83D04F6F-F104-484B-AB50-36D3DC2CE435}" destId="{E2430297-2063-A648-8F15-DC3C602ECD69}" srcOrd="0" destOrd="0" presId="urn:microsoft.com/office/officeart/2005/8/layout/process2"/>
    <dgm:cxn modelId="{785590B1-810F-2B41-9820-BFEC97210875}" type="presOf" srcId="{A99D4119-399B-F249-8F26-65BA26EE1F5E}" destId="{80C30B2D-C10D-B24C-BF92-F71C213C9188}" srcOrd="0" destOrd="0" presId="urn:microsoft.com/office/officeart/2005/8/layout/process2"/>
    <dgm:cxn modelId="{C94967BF-2496-1A43-A1C0-B21D340E450E}" type="presOf" srcId="{E90B7B46-94C5-8442-81DA-26C8C6A8F13B}" destId="{804BE1F3-E630-404D-9441-1E1D60EC42F9}" srcOrd="0" destOrd="0" presId="urn:microsoft.com/office/officeart/2005/8/layout/process2"/>
    <dgm:cxn modelId="{83097ED9-3DE3-D143-820D-1F68D32F6B2C}" srcId="{9E599F2D-9B17-8244-B62D-F081FEAA3799}" destId="{83D04F6F-F104-484B-AB50-36D3DC2CE435}" srcOrd="2" destOrd="0" parTransId="{2ABDB003-A174-EB4C-AFA6-D68206EF5970}" sibTransId="{8B6203C9-C65B-2D4C-B85B-6FC3D8668484}"/>
    <dgm:cxn modelId="{D786EEF0-E78B-6E41-BA44-76B4FBA7401A}" type="presOf" srcId="{A99D4119-399B-F249-8F26-65BA26EE1F5E}" destId="{512EA41B-84E2-B749-BC64-9FC4EB474D42}" srcOrd="1" destOrd="0" presId="urn:microsoft.com/office/officeart/2005/8/layout/process2"/>
    <dgm:cxn modelId="{FE6E02FC-4792-B645-8E79-AFBC7D99E52C}" srcId="{9E599F2D-9B17-8244-B62D-F081FEAA3799}" destId="{68111FC5-287F-104E-AA9A-9457C6E1DDD3}" srcOrd="1" destOrd="0" parTransId="{4498B931-68EF-E247-BF00-E384E6C5E11E}" sibTransId="{76847A34-DC62-C747-A6B0-938F12C33834}"/>
    <dgm:cxn modelId="{5489357D-2C48-3746-9536-1B5AF76DCFA7}" type="presParOf" srcId="{7A12516B-F149-BA4E-AF24-4634C282E666}" destId="{804BE1F3-E630-404D-9441-1E1D60EC42F9}" srcOrd="0" destOrd="0" presId="urn:microsoft.com/office/officeart/2005/8/layout/process2"/>
    <dgm:cxn modelId="{6A07E836-A21D-3345-B12F-17263EDB23B5}" type="presParOf" srcId="{7A12516B-F149-BA4E-AF24-4634C282E666}" destId="{80C30B2D-C10D-B24C-BF92-F71C213C9188}" srcOrd="1" destOrd="0" presId="urn:microsoft.com/office/officeart/2005/8/layout/process2"/>
    <dgm:cxn modelId="{C93079D6-47F3-944B-98D7-770B8F7F771C}" type="presParOf" srcId="{80C30B2D-C10D-B24C-BF92-F71C213C9188}" destId="{512EA41B-84E2-B749-BC64-9FC4EB474D42}" srcOrd="0" destOrd="0" presId="urn:microsoft.com/office/officeart/2005/8/layout/process2"/>
    <dgm:cxn modelId="{0BF65CFB-19DC-5045-BC55-F07A5CBA63FD}" type="presParOf" srcId="{7A12516B-F149-BA4E-AF24-4634C282E666}" destId="{70D9E952-015E-8D4D-AA30-72E28A2CCBB1}" srcOrd="2" destOrd="0" presId="urn:microsoft.com/office/officeart/2005/8/layout/process2"/>
    <dgm:cxn modelId="{DD9AEFB8-5266-9043-8FD4-ED37FA6B174A}" type="presParOf" srcId="{7A12516B-F149-BA4E-AF24-4634C282E666}" destId="{AC69782F-9EA9-AC4E-A3EA-CB853717D8CA}" srcOrd="3" destOrd="0" presId="urn:microsoft.com/office/officeart/2005/8/layout/process2"/>
    <dgm:cxn modelId="{203204FF-59AE-5C49-826A-AAE25ECAA818}" type="presParOf" srcId="{AC69782F-9EA9-AC4E-A3EA-CB853717D8CA}" destId="{4320844E-C53D-4F4B-832A-F35E138A1AAD}" srcOrd="0" destOrd="0" presId="urn:microsoft.com/office/officeart/2005/8/layout/process2"/>
    <dgm:cxn modelId="{73409DEB-C5DE-1D47-9C34-93D32A2B93DF}" type="presParOf" srcId="{7A12516B-F149-BA4E-AF24-4634C282E666}" destId="{E2430297-2063-A648-8F15-DC3C602ECD6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23981-7DA0-084E-9AD0-408A4C2DA3D8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Read</a:t>
          </a:r>
        </a:p>
      </dsp:txBody>
      <dsp:txXfrm>
        <a:off x="84628" y="29758"/>
        <a:ext cx="1769284" cy="956484"/>
      </dsp:txXfrm>
    </dsp:sp>
    <dsp:sp modelId="{76AFB1CF-06DE-8B4C-93EC-B1FA21A59530}">
      <dsp:nvSpPr>
        <dsp:cNvPr id="0" name=""/>
        <dsp:cNvSpPr/>
      </dsp:nvSpPr>
      <dsp:spPr>
        <a:xfrm rot="5400000">
          <a:off x="77877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32110" y="1079499"/>
        <a:ext cx="274320" cy="266699"/>
      </dsp:txXfrm>
    </dsp:sp>
    <dsp:sp modelId="{E2430297-2063-A648-8F15-DC3C602ECD69}">
      <dsp:nvSpPr>
        <dsp:cNvPr id="0" name=""/>
        <dsp:cNvSpPr/>
      </dsp:nvSpPr>
      <dsp:spPr>
        <a:xfrm>
          <a:off x="5487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Analyse</a:t>
          </a:r>
        </a:p>
      </dsp:txBody>
      <dsp:txXfrm>
        <a:off x="84628" y="1553757"/>
        <a:ext cx="1769284" cy="956484"/>
      </dsp:txXfrm>
    </dsp:sp>
    <dsp:sp modelId="{676CBBD1-EA7E-4945-B1E3-C5A2C26CBF4D}">
      <dsp:nvSpPr>
        <dsp:cNvPr id="0" name=""/>
        <dsp:cNvSpPr/>
      </dsp:nvSpPr>
      <dsp:spPr>
        <a:xfrm rot="5400000">
          <a:off x="77877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32110" y="2603499"/>
        <a:ext cx="274320" cy="266700"/>
      </dsp:txXfrm>
    </dsp:sp>
    <dsp:sp modelId="{18E20CCC-F432-F243-A835-24DE859DAF39}">
      <dsp:nvSpPr>
        <dsp:cNvPr id="0" name=""/>
        <dsp:cNvSpPr/>
      </dsp:nvSpPr>
      <dsp:spPr>
        <a:xfrm>
          <a:off x="5487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Visualise</a:t>
          </a:r>
        </a:p>
      </dsp:txBody>
      <dsp:txXfrm>
        <a:off x="84628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ED591-3128-7442-9D9B-48568F2248F0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Read</a:t>
          </a:r>
        </a:p>
      </dsp:txBody>
      <dsp:txXfrm>
        <a:off x="84628" y="29758"/>
        <a:ext cx="1769284" cy="956484"/>
      </dsp:txXfrm>
    </dsp:sp>
    <dsp:sp modelId="{4653A369-3B83-D94D-B4C4-40A2B4BA72EB}">
      <dsp:nvSpPr>
        <dsp:cNvPr id="0" name=""/>
        <dsp:cNvSpPr/>
      </dsp:nvSpPr>
      <dsp:spPr>
        <a:xfrm rot="5400000">
          <a:off x="77877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32110" y="1079499"/>
        <a:ext cx="274320" cy="266699"/>
      </dsp:txXfrm>
    </dsp:sp>
    <dsp:sp modelId="{E2430297-2063-A648-8F15-DC3C602ECD69}">
      <dsp:nvSpPr>
        <dsp:cNvPr id="0" name=""/>
        <dsp:cNvSpPr/>
      </dsp:nvSpPr>
      <dsp:spPr>
        <a:xfrm>
          <a:off x="5487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Analyse</a:t>
          </a:r>
        </a:p>
      </dsp:txBody>
      <dsp:txXfrm>
        <a:off x="84628" y="1553757"/>
        <a:ext cx="1769284" cy="956484"/>
      </dsp:txXfrm>
    </dsp:sp>
    <dsp:sp modelId="{676CBBD1-EA7E-4945-B1E3-C5A2C26CBF4D}">
      <dsp:nvSpPr>
        <dsp:cNvPr id="0" name=""/>
        <dsp:cNvSpPr/>
      </dsp:nvSpPr>
      <dsp:spPr>
        <a:xfrm rot="5400000">
          <a:off x="77877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32110" y="2603499"/>
        <a:ext cx="274320" cy="266700"/>
      </dsp:txXfrm>
    </dsp:sp>
    <dsp:sp modelId="{18E20CCC-F432-F243-A835-24DE859DAF39}">
      <dsp:nvSpPr>
        <dsp:cNvPr id="0" name=""/>
        <dsp:cNvSpPr/>
      </dsp:nvSpPr>
      <dsp:spPr>
        <a:xfrm>
          <a:off x="5487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Visualise</a:t>
          </a:r>
        </a:p>
      </dsp:txBody>
      <dsp:txXfrm>
        <a:off x="8462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E1F3-E630-404D-9441-1E1D60EC42F9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Read</a:t>
          </a:r>
        </a:p>
      </dsp:txBody>
      <dsp:txXfrm>
        <a:off x="84628" y="29758"/>
        <a:ext cx="1769284" cy="956484"/>
      </dsp:txXfrm>
    </dsp:sp>
    <dsp:sp modelId="{80C30B2D-C10D-B24C-BF92-F71C213C9188}">
      <dsp:nvSpPr>
        <dsp:cNvPr id="0" name=""/>
        <dsp:cNvSpPr/>
      </dsp:nvSpPr>
      <dsp:spPr>
        <a:xfrm rot="5434651">
          <a:off x="771079" y="1041399"/>
          <a:ext cx="38101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25005" y="1079492"/>
        <a:ext cx="274320" cy="266713"/>
      </dsp:txXfrm>
    </dsp:sp>
    <dsp:sp modelId="{E2430297-2063-A648-8F15-DC3C602ECD69}">
      <dsp:nvSpPr>
        <dsp:cNvPr id="0" name=""/>
        <dsp:cNvSpPr/>
      </dsp:nvSpPr>
      <dsp:spPr>
        <a:xfrm>
          <a:off x="39508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Analyse</a:t>
          </a:r>
        </a:p>
      </dsp:txBody>
      <dsp:txXfrm>
        <a:off x="69266" y="1553757"/>
        <a:ext cx="1769284" cy="956484"/>
      </dsp:txXfrm>
    </dsp:sp>
    <dsp:sp modelId="{676CBBD1-EA7E-4945-B1E3-C5A2C26CBF4D}">
      <dsp:nvSpPr>
        <dsp:cNvPr id="0" name=""/>
        <dsp:cNvSpPr/>
      </dsp:nvSpPr>
      <dsp:spPr>
        <a:xfrm rot="5365349">
          <a:off x="771079" y="2565399"/>
          <a:ext cx="38101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23853" y="2603492"/>
        <a:ext cx="274320" cy="266713"/>
      </dsp:txXfrm>
    </dsp:sp>
    <dsp:sp modelId="{18E20CCC-F432-F243-A835-24DE859DAF39}">
      <dsp:nvSpPr>
        <dsp:cNvPr id="0" name=""/>
        <dsp:cNvSpPr/>
      </dsp:nvSpPr>
      <dsp:spPr>
        <a:xfrm>
          <a:off x="5487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Visualise</a:t>
          </a:r>
        </a:p>
      </dsp:txBody>
      <dsp:txXfrm>
        <a:off x="84628" y="3077757"/>
        <a:ext cx="1769284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BE1F3-E630-404D-9441-1E1D60EC42F9}">
      <dsp:nvSpPr>
        <dsp:cNvPr id="0" name=""/>
        <dsp:cNvSpPr/>
      </dsp:nvSpPr>
      <dsp:spPr>
        <a:xfrm>
          <a:off x="5487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Read</a:t>
          </a:r>
        </a:p>
      </dsp:txBody>
      <dsp:txXfrm>
        <a:off x="84628" y="29758"/>
        <a:ext cx="1769284" cy="956484"/>
      </dsp:txXfrm>
    </dsp:sp>
    <dsp:sp modelId="{80C30B2D-C10D-B24C-BF92-F71C213C9188}">
      <dsp:nvSpPr>
        <dsp:cNvPr id="0" name=""/>
        <dsp:cNvSpPr/>
      </dsp:nvSpPr>
      <dsp:spPr>
        <a:xfrm rot="5400000">
          <a:off x="77877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32110" y="1079499"/>
        <a:ext cx="274320" cy="266699"/>
      </dsp:txXfrm>
    </dsp:sp>
    <dsp:sp modelId="{70D9E952-015E-8D4D-AA30-72E28A2CCBB1}">
      <dsp:nvSpPr>
        <dsp:cNvPr id="0" name=""/>
        <dsp:cNvSpPr/>
      </dsp:nvSpPr>
      <dsp:spPr>
        <a:xfrm>
          <a:off x="5487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Analyse</a:t>
          </a:r>
        </a:p>
      </dsp:txBody>
      <dsp:txXfrm>
        <a:off x="84628" y="1553757"/>
        <a:ext cx="1769284" cy="956484"/>
      </dsp:txXfrm>
    </dsp:sp>
    <dsp:sp modelId="{AC69782F-9EA9-AC4E-A3EA-CB853717D8CA}">
      <dsp:nvSpPr>
        <dsp:cNvPr id="0" name=""/>
        <dsp:cNvSpPr/>
      </dsp:nvSpPr>
      <dsp:spPr>
        <a:xfrm rot="5434651">
          <a:off x="771079" y="2565399"/>
          <a:ext cx="38101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825005" y="2603492"/>
        <a:ext cx="274320" cy="266713"/>
      </dsp:txXfrm>
    </dsp:sp>
    <dsp:sp modelId="{E2430297-2063-A648-8F15-DC3C602ECD69}">
      <dsp:nvSpPr>
        <dsp:cNvPr id="0" name=""/>
        <dsp:cNvSpPr/>
      </dsp:nvSpPr>
      <dsp:spPr>
        <a:xfrm>
          <a:off x="39508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Visualise</a:t>
          </a:r>
        </a:p>
      </dsp:txBody>
      <dsp:txXfrm>
        <a:off x="69266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F1C1-A116-6342-B152-2724EA56C7F6}" type="datetimeFigureOut">
              <a:rPr lang="en-US" smtClean="0"/>
              <a:t>2/28/19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697A7-2C0A-BC43-8A6B-67E54A93C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 is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Get to know CIS, what it is, and get hands on-experience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what it is capable of.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only be scratching the surface here - if you want more detail then register on our website and get notified about up-coming user workshops. These are 1-day workshops which go into much more detail.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1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2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8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5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you can see the difficulty here is the sparseness of the aircraft data, and actually</a:t>
            </a:r>
            <a:r>
              <a:rPr lang="en-GB" baseline="0" dirty="0"/>
              <a:t> of the satellite data in this region.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2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2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can see the gradient of the linear fit is pretty much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76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CommonData</a:t>
            </a:r>
            <a:r>
              <a:rPr lang="en-US" baseline="0" dirty="0"/>
              <a:t> is an abstract base class with two concrete subclasses </a:t>
            </a:r>
            <a:r>
              <a:rPr lang="en-US" baseline="0" dirty="0" err="1"/>
              <a:t>GriddedData</a:t>
            </a:r>
            <a:r>
              <a:rPr lang="en-US" baseline="0" dirty="0"/>
              <a:t> and </a:t>
            </a:r>
            <a:r>
              <a:rPr lang="en-US" baseline="0" dirty="0" err="1"/>
              <a:t>UngriddedData</a:t>
            </a:r>
            <a:r>
              <a:rPr lang="en-US" baseline="0" dirty="0"/>
              <a:t>. Reiterate that these are all CIS software ‘modules’, not data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A49A-C11A-F84E-B942-45AE266857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GriddedData</a:t>
            </a:r>
            <a:r>
              <a:rPr lang="en-US" dirty="0"/>
              <a:t> is</a:t>
            </a:r>
            <a:r>
              <a:rPr lang="en-US" baseline="0" dirty="0"/>
              <a:t> just a thin wrapper around the Iris Cube – see http://</a:t>
            </a:r>
            <a:r>
              <a:rPr lang="en-US" baseline="0" dirty="0" err="1"/>
              <a:t>scitools.org.uk</a:t>
            </a:r>
            <a:r>
              <a:rPr lang="en-US" baseline="0" dirty="0"/>
              <a:t>/iris/docs/latest/</a:t>
            </a:r>
            <a:r>
              <a:rPr lang="en-US" baseline="0" dirty="0" err="1"/>
              <a:t>userguide</a:t>
            </a:r>
            <a:r>
              <a:rPr lang="en-US" baseline="0" dirty="0"/>
              <a:t>/</a:t>
            </a:r>
            <a:r>
              <a:rPr lang="en-US" baseline="0" dirty="0" err="1"/>
              <a:t>iris_cubes.html#cubes-in-practice</a:t>
            </a:r>
            <a:r>
              <a:rPr lang="en-US" baseline="0" dirty="0"/>
              <a:t> for more details, and the inspiration for this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A49A-C11A-F84E-B942-45AE266857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UngriddedData</a:t>
            </a:r>
            <a:r>
              <a:rPr lang="en-US" baseline="0" dirty="0"/>
              <a:t> is a set of </a:t>
            </a:r>
            <a:r>
              <a:rPr lang="en-US" baseline="0" dirty="0" err="1"/>
              <a:t>numpy</a:t>
            </a:r>
            <a:r>
              <a:rPr lang="en-US" baseline="0" dirty="0"/>
              <a:t> arrays for the data and each of the coordinates (and some associated metadata). Each of the arrays need to be the same shape – but not </a:t>
            </a:r>
            <a:r>
              <a:rPr lang="en-US" baseline="0" dirty="0" err="1"/>
              <a:t>necasarily</a:t>
            </a:r>
            <a:r>
              <a:rPr lang="en-US" baseline="0"/>
              <a:t> 1-dimensional.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5A49A-C11A-F84E-B942-45AE266857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DA91-F705-0B40-9ADA-62DE730E0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ESA Aerosol and Cloud CCI product, MODIS, Cloud CCI, </a:t>
            </a:r>
            <a:r>
              <a:rPr lang="en-US" sz="1200" dirty="0" err="1"/>
              <a:t>Cloudsat</a:t>
            </a:r>
            <a:r>
              <a:rPr lang="en-US" sz="1200" dirty="0"/>
              <a:t>, AERONET</a:t>
            </a:r>
          </a:p>
          <a:p>
            <a:r>
              <a:rPr lang="en-US" sz="1200" b="1" dirty="0" err="1"/>
              <a:t>HadGEM</a:t>
            </a:r>
            <a:r>
              <a:rPr lang="en-US" sz="1200" b="1" dirty="0"/>
              <a:t>, ECHAM, any CF conformant</a:t>
            </a:r>
            <a:r>
              <a:rPr lang="en-US" sz="1200" b="1" baseline="0" dirty="0"/>
              <a:t> model data</a:t>
            </a:r>
          </a:p>
          <a:p>
            <a:r>
              <a:rPr lang="en-US" sz="1200" baseline="0" dirty="0"/>
              <a:t>Aircraft data</a:t>
            </a:r>
          </a:p>
          <a:p>
            <a:r>
              <a:rPr lang="en-GB" sz="1200" baseline="0" dirty="0"/>
              <a:t>Plugins allow CIS to interpret user data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5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31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9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5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This is a much more complex example. Note we put</a:t>
            </a:r>
            <a:r>
              <a:rPr lang="en-US" baseline="0" dirty="0"/>
              <a:t> quotes around wildcards to be on the </a:t>
            </a:r>
            <a:r>
              <a:rPr lang="en-US" baseline="0" dirty="0" err="1"/>
              <a:t>safeside</a:t>
            </a:r>
            <a:r>
              <a:rPr lang="en-US" baseline="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can also specify whole directories – but be careful there are no other files in there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If we need to we can also escape the colons using 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4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we’re going to get hands on with CIS so you can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it out yourself.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forget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do: ‘source activate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cis_env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activate you environment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3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97A7-2C0A-BC43-8A6B-67E54A93C17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5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CE0B-6C1F-3D40-BDE1-C47C672C97BE}" type="datetimeFigureOut">
              <a:rPr lang="en-US" smtClean="0"/>
              <a:t>2/28/19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AB62-19BF-2243-8B44-2C23E60C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cis.readthedoc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ioxfordnexus-my.sharepoint.com/:u:/g/personal/phys0923_ox_ac_uk/EdO4mbYCuX1PpfBR9o-9AHIBKjCA6KD-LC9fOUwZe4xyDw?e=tu1HZ4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tools.org.uk/iris/docs/late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stools.net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SBSjDrsOCwNFVTUURLelFXZTg/view" TargetMode="External"/><Relationship Id="rId2" Type="http://schemas.openxmlformats.org/officeDocument/2006/relationships/hyperlink" Target="http://cistool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osci-model-dev.net/9/3093/2016/" TargetMode="External"/><Relationship Id="rId5" Type="http://schemas.openxmlformats.org/officeDocument/2006/relationships/hyperlink" Target="https://unioxfordnexus-my.sharepoint.com/:u:/g/personal/phys0923_ox_ac_uk/EdO4mbYCuX1PpfBR9o-9AHIBKjCA6KD-LC9fOUwZe4xyDw?e=tu1HZ4" TargetMode="External"/><Relationship Id="rId4" Type="http://schemas.openxmlformats.org/officeDocument/2006/relationships/hyperlink" Target="https://nbviewer.jupyter.org/github/duncanwp/python_for_climate_scientists/blob/master/course_content/notebooks/cis_introduction.ipynb?create=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emf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8.png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diagramLayout" Target="../diagrams/layout2.xml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.png"/><Relationship Id="rId5" Type="http://schemas.openxmlformats.org/officeDocument/2006/relationships/image" Target="../media/image11.png"/><Relationship Id="rId1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emf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8.png"/><Relationship Id="rId5" Type="http://schemas.openxmlformats.org/officeDocument/2006/relationships/diagramData" Target="../diagrams/data3.xml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" y="62229"/>
            <a:ext cx="8521145" cy="2088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33" y="2150745"/>
            <a:ext cx="8510461" cy="14700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Short Talk about </a:t>
            </a:r>
            <a:r>
              <a:rPr lang="en-US" sz="3600" dirty="0" err="1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CISTools</a:t>
            </a:r>
            <a:r>
              <a:rPr lang="en-US" sz="36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sz="36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at TGIF/DKRZ Meeting</a:t>
            </a:r>
            <a:br>
              <a:rPr lang="en-US" sz="36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aseline="300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2400" dirty="0">
                <a:solidFill>
                  <a:srgbClr val="334171"/>
                </a:solidFill>
                <a:latin typeface="Arial" charset="0"/>
                <a:ea typeface="Arial" charset="0"/>
                <a:cs typeface="Arial" charset="0"/>
              </a:rPr>
              <a:t> March 2018</a:t>
            </a:r>
            <a:endParaRPr lang="en-GB" sz="2400" dirty="0">
              <a:solidFill>
                <a:srgbClr val="33417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33" y="3886200"/>
            <a:ext cx="8233834" cy="1752600"/>
          </a:xfrm>
        </p:spPr>
        <p:txBody>
          <a:bodyPr>
            <a:normAutofit/>
          </a:bodyPr>
          <a:lstStyle/>
          <a:p>
            <a:pPr lvl="0"/>
            <a:r>
              <a:rPr lang="en-US" sz="2300" i="1" dirty="0">
                <a:solidFill>
                  <a:schemeClr val="bg1">
                    <a:lumMod val="50000"/>
                  </a:schemeClr>
                </a:solidFill>
              </a:rPr>
              <a:t>Based on the Workshop Presentation in 2016 by the </a:t>
            </a:r>
            <a:r>
              <a:rPr lang="en-US" sz="2300" i="1" dirty="0" err="1">
                <a:solidFill>
                  <a:schemeClr val="bg1">
                    <a:lumMod val="50000"/>
                  </a:schemeClr>
                </a:solidFill>
              </a:rPr>
              <a:t>CISTools</a:t>
            </a:r>
            <a:r>
              <a:rPr lang="en-US" sz="2300" i="1" dirty="0">
                <a:solidFill>
                  <a:schemeClr val="bg1">
                    <a:lumMod val="50000"/>
                  </a:schemeClr>
                </a:solidFill>
              </a:rPr>
              <a:t> Authors.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3706" y="5935994"/>
            <a:ext cx="8596588" cy="523064"/>
            <a:chOff x="113418" y="5935994"/>
            <a:chExt cx="8596588" cy="523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7228" y="5935994"/>
              <a:ext cx="1612778" cy="523063"/>
            </a:xfrm>
            <a:prstGeom prst="rect">
              <a:avLst/>
            </a:prstGeom>
          </p:spPr>
        </p:pic>
        <p:pic>
          <p:nvPicPr>
            <p:cNvPr id="7" name="Picture 6" descr="Screen Shot 2015-09-14 at 11.42.1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8" y="5935994"/>
              <a:ext cx="1874745" cy="5230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t="18041" b="18130"/>
            <a:stretch/>
          </p:blipFill>
          <p:spPr>
            <a:xfrm>
              <a:off x="2127643" y="5935994"/>
              <a:ext cx="2573012" cy="5230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/>
            <a:srcRect t="18573" b="20570"/>
            <a:stretch/>
          </p:blipFill>
          <p:spPr>
            <a:xfrm>
              <a:off x="4840135" y="5935994"/>
              <a:ext cx="2117613" cy="523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02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r>
              <a:rPr lang="en-US" dirty="0"/>
              <a:t>Variable wildcarding</a:t>
            </a:r>
          </a:p>
          <a:p>
            <a:r>
              <a:rPr lang="en-US" dirty="0"/>
              <a:t>Filename wildcarding</a:t>
            </a:r>
          </a:p>
          <a:p>
            <a:r>
              <a:rPr lang="en-GB" dirty="0"/>
              <a:t>Much more detailed help can be found at: </a:t>
            </a:r>
            <a:r>
              <a:rPr lang="en-GB" dirty="0">
                <a:hlinkClick r:id="rId2"/>
              </a:rPr>
              <a:t>cis.readthedocs.org</a:t>
            </a:r>
            <a:r>
              <a:rPr lang="en-GB" dirty="0"/>
              <a:t> </a:t>
            </a:r>
          </a:p>
          <a:p>
            <a:endParaRPr lang="en-US" dirty="0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with CIS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Hands-on with CIS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cistools</a:t>
            </a:r>
            <a:r>
              <a:rPr lang="en-GB" dirty="0"/>
              <a:t> with </a:t>
            </a:r>
            <a:r>
              <a:rPr lang="en-GB" dirty="0" err="1"/>
              <a:t>conda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US" dirty="0"/>
              <a:t>And download the </a:t>
            </a:r>
            <a:r>
              <a:rPr lang="en-US" dirty="0">
                <a:hlinkClick r:id="rId5"/>
              </a:rPr>
              <a:t>test data</a:t>
            </a:r>
            <a:endParaRPr lang="en-US" dirty="0"/>
          </a:p>
          <a:p>
            <a:r>
              <a:rPr lang="en-US" dirty="0"/>
              <a:t>Then you can use CIS to get a feel for the contents of the files: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9893" y="5091354"/>
            <a:ext cx="235385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info </a:t>
            </a:r>
            <a:r>
              <a:rPr lang="nb-NO" dirty="0">
                <a:solidFill>
                  <a:schemeClr val="accent2"/>
                </a:solidFill>
              </a:rPr>
              <a:t>ARCPAC_2008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EAEB3-A924-B846-89A9-1DC37D33D3A1}"/>
              </a:ext>
            </a:extLst>
          </p:cNvPr>
          <p:cNvSpPr txBox="1"/>
          <p:nvPr/>
        </p:nvSpPr>
        <p:spPr>
          <a:xfrm>
            <a:off x="889893" y="2280746"/>
            <a:ext cx="4084708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conda</a:t>
            </a:r>
            <a:r>
              <a:rPr lang="en-GB" dirty="0"/>
              <a:t> create -c </a:t>
            </a:r>
            <a:r>
              <a:rPr lang="en-GB" dirty="0" err="1"/>
              <a:t>conda</a:t>
            </a:r>
            <a:r>
              <a:rPr lang="en-GB" dirty="0"/>
              <a:t>-forge -n </a:t>
            </a:r>
            <a:r>
              <a:rPr lang="en-GB" dirty="0" err="1"/>
              <a:t>cis_env</a:t>
            </a:r>
            <a:r>
              <a:rPr lang="en-GB" dirty="0"/>
              <a:t> cis</a:t>
            </a:r>
          </a:p>
          <a:p>
            <a:endParaRPr lang="en-GB" dirty="0">
              <a:solidFill>
                <a:schemeClr val="accent4"/>
              </a:solidFill>
            </a:endParaRPr>
          </a:p>
          <a:p>
            <a:r>
              <a:rPr lang="en-GB" dirty="0"/>
              <a:t>source activate </a:t>
            </a:r>
            <a:r>
              <a:rPr lang="en-GB" dirty="0" err="1"/>
              <a:t>cis_env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 err="1"/>
              <a:t>Lat</a:t>
            </a:r>
            <a:r>
              <a:rPr lang="en-GB" dirty="0"/>
              <a:t>/</a:t>
            </a:r>
            <a:r>
              <a:rPr lang="en-GB" dirty="0" err="1"/>
              <a:t>lon</a:t>
            </a:r>
            <a:r>
              <a:rPr lang="en-GB" dirty="0"/>
              <a:t> plots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09" y="1616643"/>
            <a:ext cx="379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 we can plot the aircraft data: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709" y="2962216"/>
            <a:ext cx="378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perhaps adding a nice background: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709" y="2050631"/>
            <a:ext cx="49416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plot </a:t>
            </a:r>
            <a:r>
              <a:rPr lang="en-GB" dirty="0">
                <a:solidFill>
                  <a:schemeClr val="accent2"/>
                </a:solidFill>
              </a:rPr>
              <a:t>NUMBER_CONCENTRATION:ARCPAC_2008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66456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plot </a:t>
            </a:r>
            <a:r>
              <a:rPr lang="en-GB" dirty="0">
                <a:solidFill>
                  <a:schemeClr val="accent2"/>
                </a:solidFill>
              </a:rPr>
              <a:t>NUMBER_CONCENTRATION:ARCPAC_2008 </a:t>
            </a:r>
            <a:r>
              <a:rPr lang="en-GB" dirty="0">
                <a:solidFill>
                  <a:schemeClr val="accent4"/>
                </a:solidFill>
              </a:rPr>
              <a:t>--</a:t>
            </a:r>
            <a:r>
              <a:rPr lang="en-GB" dirty="0" err="1">
                <a:solidFill>
                  <a:schemeClr val="accent4"/>
                </a:solidFill>
              </a:rPr>
              <a:t>nasabluemarble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709" y="4527599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plot the satellite data too: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709" y="4952059"/>
            <a:ext cx="847341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plot </a:t>
            </a:r>
            <a:r>
              <a:rPr lang="is-IS" dirty="0">
                <a:solidFill>
                  <a:schemeClr val="accent2"/>
                </a:solidFill>
              </a:rPr>
              <a:t>AOD550:AerosolCCI/20080415*.nc </a:t>
            </a:r>
            <a:r>
              <a:rPr lang="en-US" dirty="0">
                <a:solidFill>
                  <a:schemeClr val="accent4"/>
                </a:solidFill>
              </a:rPr>
              <a:t>--</a:t>
            </a:r>
            <a:r>
              <a:rPr lang="en-US" dirty="0" err="1">
                <a:solidFill>
                  <a:schemeClr val="accent4"/>
                </a:solidFill>
              </a:rPr>
              <a:t>xmin</a:t>
            </a:r>
            <a:r>
              <a:rPr lang="en-US" dirty="0">
                <a:solidFill>
                  <a:schemeClr val="accent4"/>
                </a:solidFill>
              </a:rPr>
              <a:t> -170 --</a:t>
            </a:r>
            <a:r>
              <a:rPr lang="en-US" dirty="0" err="1">
                <a:solidFill>
                  <a:schemeClr val="accent4"/>
                </a:solidFill>
              </a:rPr>
              <a:t>xmax</a:t>
            </a:r>
            <a:r>
              <a:rPr lang="en-US" dirty="0">
                <a:solidFill>
                  <a:schemeClr val="accent4"/>
                </a:solidFill>
              </a:rPr>
              <a:t> -100 --</a:t>
            </a:r>
            <a:r>
              <a:rPr lang="en-US" dirty="0" err="1">
                <a:solidFill>
                  <a:schemeClr val="accent4"/>
                </a:solidFill>
              </a:rPr>
              <a:t>ymin</a:t>
            </a:r>
            <a:r>
              <a:rPr lang="en-US" dirty="0">
                <a:solidFill>
                  <a:schemeClr val="accent4"/>
                </a:solidFill>
              </a:rPr>
              <a:t> 35 --</a:t>
            </a:r>
            <a:r>
              <a:rPr lang="en-US" dirty="0" err="1">
                <a:solidFill>
                  <a:schemeClr val="accent4"/>
                </a:solidFill>
              </a:rPr>
              <a:t>ymax</a:t>
            </a:r>
            <a:r>
              <a:rPr lang="en-US" dirty="0">
                <a:solidFill>
                  <a:schemeClr val="accent4"/>
                </a:solidFill>
              </a:rPr>
              <a:t> 80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 animBg="1"/>
      <p:bldP spid="10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Global model plot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8210" y="5186152"/>
            <a:ext cx="6573916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subset</a:t>
            </a:r>
            <a:r>
              <a:rPr lang="en-GB" dirty="0"/>
              <a:t>  </a:t>
            </a:r>
            <a:r>
              <a:rPr lang="en-GB" dirty="0" err="1">
                <a:solidFill>
                  <a:schemeClr val="accent2"/>
                </a:solidFill>
              </a:rPr>
              <a:t>tas:tas_average.nc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=[-0,50],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=[30,80]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4"/>
                </a:solidFill>
              </a:rPr>
              <a:t>--o </a:t>
            </a:r>
            <a:r>
              <a:rPr lang="en-GB" dirty="0" err="1">
                <a:solidFill>
                  <a:schemeClr val="accent4"/>
                </a:solidFill>
              </a:rPr>
              <a:t>tas_subset.nc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plot  </a:t>
            </a:r>
            <a:r>
              <a:rPr lang="en-GB" dirty="0" err="1">
                <a:solidFill>
                  <a:schemeClr val="accent2"/>
                </a:solidFill>
              </a:rPr>
              <a:t>tas:tas_subset.nc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210" y="2329163"/>
            <a:ext cx="23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a time average: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210" y="351230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plot it: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210" y="4757935"/>
            <a:ext cx="306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 subset and plot it again: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210" y="2763151"/>
            <a:ext cx="49434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aggregate </a:t>
            </a:r>
            <a:r>
              <a:rPr lang="en-GB" dirty="0">
                <a:solidFill>
                  <a:schemeClr val="accent2"/>
                </a:solidFill>
              </a:rPr>
              <a:t>tas:cmip5/</a:t>
            </a:r>
            <a:r>
              <a:rPr lang="en-GB" dirty="0" err="1">
                <a:solidFill>
                  <a:schemeClr val="accent2"/>
                </a:solidFill>
              </a:rPr>
              <a:t>tas.nc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lang="en-GB" dirty="0">
                <a:solidFill>
                  <a:schemeClr val="accent4"/>
                </a:solidFill>
              </a:rPr>
              <a:t> -o </a:t>
            </a:r>
            <a:r>
              <a:rPr lang="en-GB" dirty="0" err="1">
                <a:solidFill>
                  <a:schemeClr val="accent4"/>
                </a:solidFill>
              </a:rPr>
              <a:t>tas_average.nc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210" y="3906153"/>
            <a:ext cx="274709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plot  </a:t>
            </a:r>
            <a:r>
              <a:rPr lang="en-GB" dirty="0" err="1">
                <a:solidFill>
                  <a:schemeClr val="accent2"/>
                </a:solidFill>
              </a:rPr>
              <a:t>tas:tas_average.nc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73942-105B-2B4F-96D1-95511F56F58D}"/>
              </a:ext>
            </a:extLst>
          </p:cNvPr>
          <p:cNvSpPr txBox="1"/>
          <p:nvPr/>
        </p:nvSpPr>
        <p:spPr>
          <a:xfrm>
            <a:off x="608210" y="1245887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the variables in a CMIP5 data file: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B7CA4-BE5D-AC47-AE4D-EADB8B39EE4E}"/>
              </a:ext>
            </a:extLst>
          </p:cNvPr>
          <p:cNvSpPr txBox="1"/>
          <p:nvPr/>
        </p:nvSpPr>
        <p:spPr>
          <a:xfrm>
            <a:off x="701234" y="1593890"/>
            <a:ext cx="216014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info </a:t>
            </a:r>
            <a:r>
              <a:rPr lang="en-GB" dirty="0">
                <a:solidFill>
                  <a:schemeClr val="accent2"/>
                </a:solidFill>
              </a:rPr>
              <a:t>cmip5/</a:t>
            </a:r>
            <a:r>
              <a:rPr lang="en-GB" dirty="0" err="1">
                <a:solidFill>
                  <a:schemeClr val="accent2"/>
                </a:solidFill>
              </a:rPr>
              <a:t>tas.nc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14" grpId="0"/>
      <p:bldP spid="15" grpId="0"/>
      <p:bldP spid="16" grpId="0" animBg="1"/>
      <p:bldP spid="10" grpId="0" animBg="1"/>
      <p:bldP spid="17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ABF-ED26-7D41-BD98-546A44D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from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0939-B30A-7945-B328-8A4E3809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CDO for observational data</a:t>
            </a:r>
          </a:p>
          <a:p>
            <a:r>
              <a:rPr lang="en-GB" dirty="0"/>
              <a:t>started as a command line tool but is mostly used as a Python library now</a:t>
            </a:r>
          </a:p>
          <a:p>
            <a:r>
              <a:rPr lang="en-GB" dirty="0"/>
              <a:t>builds on </a:t>
            </a:r>
            <a:r>
              <a:rPr lang="en-GB" dirty="0">
                <a:hlinkClick r:id="rId2"/>
              </a:rPr>
              <a:t>Iris</a:t>
            </a:r>
            <a:r>
              <a:rPr lang="en-GB" dirty="0"/>
              <a:t> (</a:t>
            </a:r>
            <a:r>
              <a:rPr lang="en-GB" dirty="0" err="1"/>
              <a:t>MetOffice</a:t>
            </a:r>
            <a:r>
              <a:rPr lang="en-GB" dirty="0"/>
              <a:t>)</a:t>
            </a:r>
          </a:p>
          <a:p>
            <a:r>
              <a:rPr lang="en-GB" dirty="0"/>
              <a:t>main selling point is reading weird and wonderful satellite and in-situ (and model!)  data into an Iris Cube-like object, and allowing easy </a:t>
            </a:r>
            <a:r>
              <a:rPr lang="en-GB" dirty="0" err="1"/>
              <a:t>spatio</a:t>
            </a:r>
            <a:r>
              <a:rPr lang="en-GB" dirty="0"/>
              <a:t>-temporal collocation between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6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821F-7628-CC41-8746-93B32077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and Future Plans?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F440-018B-A94B-A776-61785BFA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are lots of downloads (20k+) and it appears to have a healthy user base</a:t>
            </a:r>
          </a:p>
          <a:p>
            <a:r>
              <a:rPr lang="en-GB" dirty="0"/>
              <a:t>Currently only me developing it in my spare time</a:t>
            </a:r>
          </a:p>
          <a:p>
            <a:r>
              <a:rPr lang="en-GB" dirty="0"/>
              <a:t>Our future plans are mostly around making the most of </a:t>
            </a:r>
            <a:r>
              <a:rPr lang="en-GB" dirty="0" err="1"/>
              <a:t>dask</a:t>
            </a:r>
            <a:r>
              <a:rPr lang="en-GB" dirty="0"/>
              <a:t>. Moving to </a:t>
            </a:r>
            <a:r>
              <a:rPr lang="en-GB" dirty="0" err="1"/>
              <a:t>Dask</a:t>
            </a:r>
            <a:r>
              <a:rPr lang="en-GB" dirty="0"/>
              <a:t>/</a:t>
            </a:r>
            <a:r>
              <a:rPr lang="en-GB" dirty="0" err="1"/>
              <a:t>xarray</a:t>
            </a:r>
            <a:r>
              <a:rPr lang="en-GB" dirty="0"/>
              <a:t> with version 2.0 in 2019.</a:t>
            </a:r>
          </a:p>
          <a:p>
            <a:r>
              <a:rPr lang="en-GB" dirty="0"/>
              <a:t>In touch with the </a:t>
            </a:r>
            <a:r>
              <a:rPr lang="en-GB" dirty="0" err="1"/>
              <a:t>ESMValTool</a:t>
            </a:r>
            <a:r>
              <a:rPr lang="en-GB" dirty="0"/>
              <a:t> team about using CIS for reading observational data directly into their analysis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89" y="3856613"/>
            <a:ext cx="2286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28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244"/>
            <a:ext cx="8229600" cy="254463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CIS is an open source python toolbox for reading, analysing and visualising earth sciences data</a:t>
            </a:r>
            <a:endParaRPr lang="en-GB" sz="1900" dirty="0"/>
          </a:p>
          <a:p>
            <a:r>
              <a:rPr lang="en-GB" dirty="0"/>
              <a:t>Lots of support for community developed plugins</a:t>
            </a:r>
          </a:p>
          <a:p>
            <a:r>
              <a:rPr lang="en-GB" dirty="0"/>
              <a:t>There is also a Python API available</a:t>
            </a:r>
          </a:p>
          <a:p>
            <a:r>
              <a:rPr lang="en-GB" dirty="0"/>
              <a:t>Future work:</a:t>
            </a:r>
          </a:p>
          <a:p>
            <a:pPr lvl="1"/>
            <a:r>
              <a:rPr lang="en-GB" dirty="0"/>
              <a:t>Support for ‘hybrid’ semi-gridded data types</a:t>
            </a:r>
          </a:p>
          <a:p>
            <a:pPr lvl="1"/>
            <a:r>
              <a:rPr lang="en-GB" dirty="0"/>
              <a:t>Vector plots… and more!</a:t>
            </a:r>
          </a:p>
        </p:txBody>
      </p:sp>
      <p:pic>
        <p:nvPicPr>
          <p:cNvPr id="7" name="Picture 6" descr="CIS-logo-blue-horizontal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1231" y="4174430"/>
            <a:ext cx="5324278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GB" sz="4200" dirty="0">
                <a:solidFill>
                  <a:prstClr val="black"/>
                </a:solidFill>
              </a:rPr>
              <a:t>Join us at </a:t>
            </a:r>
            <a:r>
              <a:rPr lang="en-GB" sz="4200" dirty="0">
                <a:solidFill>
                  <a:prstClr val="black"/>
                </a:solidFill>
                <a:hlinkClick r:id="rId6"/>
              </a:rPr>
              <a:t>cistools.net</a:t>
            </a:r>
            <a:endParaRPr lang="en-GB" sz="4200" dirty="0">
              <a:solidFill>
                <a:prstClr val="black"/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GB" sz="4200" dirty="0">
                <a:solidFill>
                  <a:prstClr val="black"/>
                </a:solidFill>
              </a:rPr>
              <a:t>Follow us @</a:t>
            </a:r>
            <a:r>
              <a:rPr lang="en-GB" sz="4200" dirty="0" err="1">
                <a:solidFill>
                  <a:prstClr val="black"/>
                </a:solidFill>
              </a:rPr>
              <a:t>cistoolsnet</a:t>
            </a:r>
            <a:r>
              <a:rPr lang="en-GB" sz="4200" dirty="0">
                <a:solidFill>
                  <a:prstClr val="black"/>
                </a:solidFill>
              </a:rPr>
              <a:t>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4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A1EC-1B31-1B41-A6FF-7618B7B2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6746-D5D0-8D4E-BDF7-72A34477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Homepage: </a:t>
            </a:r>
            <a:r>
              <a:rPr lang="en-US" dirty="0">
                <a:hlinkClick r:id="rId2"/>
              </a:rPr>
              <a:t>http://cistools.net/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CIS Workshop in 2016</a:t>
            </a:r>
            <a:endParaRPr lang="en-US" dirty="0"/>
          </a:p>
          <a:p>
            <a:r>
              <a:rPr lang="en-US" dirty="0">
                <a:hlinkClick r:id="rId4"/>
              </a:rPr>
              <a:t>Jupyter Notebook</a:t>
            </a:r>
            <a:endParaRPr lang="en-US" dirty="0"/>
          </a:p>
          <a:p>
            <a:r>
              <a:rPr lang="en-US" dirty="0">
                <a:hlinkClick r:id="rId5"/>
              </a:rPr>
              <a:t>Example Data</a:t>
            </a:r>
            <a:endParaRPr lang="en-US" dirty="0"/>
          </a:p>
          <a:p>
            <a:r>
              <a:rPr lang="en-US" dirty="0">
                <a:hlinkClick r:id="rId6"/>
              </a:rPr>
              <a:t>CIS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4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Spare slides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CIS?</a:t>
            </a:r>
            <a:endParaRPr lang="en-GB" dirty="0"/>
          </a:p>
        </p:txBody>
      </p:sp>
      <p:pic>
        <p:nvPicPr>
          <p:cNvPr id="5" name="Picture 4" descr="CIS-logo-blue-horizontal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047" y="1265897"/>
            <a:ext cx="2500998" cy="149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8057" y="2757599"/>
            <a:ext cx="2475988" cy="1483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8057" y="4317580"/>
            <a:ext cx="2501618" cy="14918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0400" y="1827082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your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399" y="3169497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your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0399" y="4878861"/>
            <a:ext cx="194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Visualise</a:t>
            </a:r>
            <a:r>
              <a:rPr lang="en-US" dirty="0"/>
              <a:t> your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E078D-B910-9F45-8B20-6F15307ED61B}"/>
              </a:ext>
            </a:extLst>
          </p:cNvPr>
          <p:cNvSpPr txBox="1"/>
          <p:nvPr/>
        </p:nvSpPr>
        <p:spPr>
          <a:xfrm>
            <a:off x="176581" y="713729"/>
            <a:ext cx="886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“CDO for Observational Data”: Satellite, in-situ and model. </a:t>
            </a:r>
          </a:p>
        </p:txBody>
      </p:sp>
    </p:spTree>
    <p:extLst>
      <p:ext uri="{BB962C8B-B14F-4D97-AF65-F5344CB8AC3E}">
        <p14:creationId xmlns:p14="http://schemas.microsoft.com/office/powerpoint/2010/main" val="204230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Collocation command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2658803" y="2248864"/>
            <a:ext cx="484632" cy="978408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049751" y="2248864"/>
            <a:ext cx="484632" cy="97840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930443"/>
            <a:ext cx="21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that will be remapped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4383" y="2930443"/>
            <a:ext cx="267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</a:t>
            </a:r>
            <a:r>
              <a:rPr lang="en-US" sz="1400" dirty="0" err="1"/>
              <a:t>spatio</a:t>
            </a:r>
            <a:r>
              <a:rPr lang="en-US" sz="1400" dirty="0"/>
              <a:t>-temporal sampling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2575" y="1635782"/>
            <a:ext cx="657222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CIS  </a:t>
            </a:r>
            <a:r>
              <a:rPr lang="en-US" sz="2400" dirty="0">
                <a:solidFill>
                  <a:schemeClr val="accent1"/>
                </a:solidFill>
              </a:rPr>
              <a:t>col  </a:t>
            </a:r>
            <a:r>
              <a:rPr lang="en-US" sz="2400" dirty="0">
                <a:solidFill>
                  <a:schemeClr val="accent2"/>
                </a:solidFill>
              </a:rPr>
              <a:t>&lt;source&gt;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&lt;sample&gt;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&lt;options&gt;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/>
                </a:solidFill>
              </a:rPr>
              <a:t>-o &lt;output&gt;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2575" y="4170088"/>
            <a:ext cx="57044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col  </a:t>
            </a:r>
            <a:r>
              <a:rPr lang="en-US" dirty="0">
                <a:solidFill>
                  <a:schemeClr val="accent2"/>
                </a:solidFill>
              </a:rPr>
              <a:t>&lt;variable&gt;:&lt;model data&gt;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obs</a:t>
            </a:r>
            <a:r>
              <a:rPr lang="en-US" dirty="0">
                <a:solidFill>
                  <a:schemeClr val="accent6"/>
                </a:solidFill>
              </a:rPr>
              <a:t> data&gt;</a:t>
            </a:r>
            <a:r>
              <a:rPr lang="en-US" dirty="0"/>
              <a:t>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lin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2575" y="4638292"/>
            <a:ext cx="711412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col  </a:t>
            </a:r>
            <a:r>
              <a:rPr lang="en-US" dirty="0">
                <a:solidFill>
                  <a:schemeClr val="accent2"/>
                </a:solidFill>
              </a:rPr>
              <a:t>&lt;variable&gt;:&lt;</a:t>
            </a:r>
            <a:r>
              <a:rPr lang="en-US" dirty="0" err="1">
                <a:solidFill>
                  <a:schemeClr val="accent2"/>
                </a:solidFill>
              </a:rPr>
              <a:t>obs</a:t>
            </a:r>
            <a:r>
              <a:rPr lang="en-US" dirty="0">
                <a:solidFill>
                  <a:schemeClr val="accent2"/>
                </a:solidFill>
              </a:rPr>
              <a:t> data&gt;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&lt;model data&gt;</a:t>
            </a:r>
            <a:r>
              <a:rPr lang="en-US" dirty="0"/>
              <a:t>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bin,kernel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=mean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2575" y="3701884"/>
            <a:ext cx="59682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col  </a:t>
            </a:r>
            <a:r>
              <a:rPr lang="en-US" dirty="0">
                <a:solidFill>
                  <a:schemeClr val="accent2"/>
                </a:solidFill>
              </a:rPr>
              <a:t>&lt;variable&gt;:&lt;model data&gt;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&lt;model data&gt;: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lin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2575" y="5106496"/>
            <a:ext cx="719870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col  </a:t>
            </a:r>
            <a:r>
              <a:rPr lang="en-US" dirty="0">
                <a:solidFill>
                  <a:schemeClr val="accent2"/>
                </a:solidFill>
              </a:rPr>
              <a:t>&lt;variable&gt;:&lt;</a:t>
            </a:r>
            <a:r>
              <a:rPr lang="en-US" dirty="0" err="1">
                <a:solidFill>
                  <a:schemeClr val="accent2"/>
                </a:solidFill>
              </a:rPr>
              <a:t>obs</a:t>
            </a:r>
            <a:r>
              <a:rPr lang="en-US" dirty="0">
                <a:solidFill>
                  <a:schemeClr val="accent2"/>
                </a:solidFill>
              </a:rPr>
              <a:t> data&gt;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&lt;other </a:t>
            </a:r>
            <a:r>
              <a:rPr lang="en-US" dirty="0" err="1">
                <a:solidFill>
                  <a:schemeClr val="accent6"/>
                </a:solidFill>
              </a:rPr>
              <a:t>obs</a:t>
            </a:r>
            <a:r>
              <a:rPr lang="en-US" dirty="0">
                <a:solidFill>
                  <a:schemeClr val="accent6"/>
                </a:solidFill>
              </a:rPr>
              <a:t> data&gt;</a:t>
            </a:r>
            <a:r>
              <a:rPr lang="en-US" dirty="0"/>
              <a:t>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collocator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=box[&lt;options&gt;]</a:t>
            </a:r>
          </a:p>
        </p:txBody>
      </p:sp>
    </p:spTree>
    <p:extLst>
      <p:ext uri="{BB962C8B-B14F-4D97-AF65-F5344CB8AC3E}">
        <p14:creationId xmlns:p14="http://schemas.microsoft.com/office/powerpoint/2010/main" val="128521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Collocation options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74944"/>
              </p:ext>
            </p:extLst>
          </p:nvPr>
        </p:nvGraphicFramePr>
        <p:xfrm>
          <a:off x="1524000" y="216622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gridded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ungridded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gridded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 err="1"/>
                        <a:t>lin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nn</a:t>
                      </a:r>
                      <a:r>
                        <a:rPr lang="en-US" sz="2400" dirty="0"/>
                        <a:t>,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lin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i="1" dirty="0" err="1"/>
                        <a:t>nn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ungridded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box, </a:t>
                      </a:r>
                      <a:r>
                        <a:rPr lang="en-US" sz="2400" b="1" i="1" dirty="0"/>
                        <a:t>bin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06830" y="1578077"/>
            <a:ext cx="108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682992" y="2621187"/>
            <a:ext cx="101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1974" y="4193357"/>
            <a:ext cx="7146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</a:t>
            </a:r>
            <a:r>
              <a:rPr lang="en-US" dirty="0"/>
              <a:t>	: 	linear interpolation in space and time</a:t>
            </a:r>
          </a:p>
          <a:p>
            <a:r>
              <a:rPr lang="en-US" dirty="0" err="1"/>
              <a:t>nn</a:t>
            </a:r>
            <a:r>
              <a:rPr lang="en-US" dirty="0"/>
              <a:t>	:	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bin	:	operates </a:t>
            </a:r>
            <a:r>
              <a:rPr lang="en-US" i="1" dirty="0"/>
              <a:t>kernel</a:t>
            </a:r>
            <a:r>
              <a:rPr lang="en-US" dirty="0"/>
              <a:t> on all </a:t>
            </a:r>
            <a:r>
              <a:rPr lang="en-US" i="1" dirty="0"/>
              <a:t>source </a:t>
            </a:r>
            <a:r>
              <a:rPr lang="en-US" dirty="0"/>
              <a:t>data in </a:t>
            </a:r>
            <a:r>
              <a:rPr lang="en-US" i="1" dirty="0"/>
              <a:t>sample </a:t>
            </a:r>
            <a:r>
              <a:rPr lang="en-US" dirty="0"/>
              <a:t>bounds</a:t>
            </a:r>
          </a:p>
          <a:p>
            <a:r>
              <a:rPr lang="en-US" dirty="0"/>
              <a:t>box	:	operates </a:t>
            </a:r>
            <a:r>
              <a:rPr lang="en-US" i="1" dirty="0"/>
              <a:t>kernel</a:t>
            </a:r>
            <a:r>
              <a:rPr lang="en-US" dirty="0"/>
              <a:t> on all </a:t>
            </a:r>
            <a:r>
              <a:rPr lang="en-US" i="1" dirty="0"/>
              <a:t>source </a:t>
            </a:r>
            <a:r>
              <a:rPr lang="en-US" dirty="0"/>
              <a:t>data in user-defined box on </a:t>
            </a:r>
            <a:r>
              <a:rPr lang="en-US" i="1" dirty="0"/>
              <a:t>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bin/box use in collocation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473724" y="1695047"/>
            <a:ext cx="0" cy="2378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96633" y="3819411"/>
            <a:ext cx="3048000" cy="11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80633" y="3496138"/>
            <a:ext cx="1685637" cy="140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4050997" y="27170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948088" y="2721123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83524" y="2717051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26542" y="3854047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3711" y="1718138"/>
            <a:ext cx="750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latitude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8704" y="4629902"/>
            <a:ext cx="87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longitude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87689" y="1906616"/>
            <a:ext cx="2596245" cy="2473880"/>
            <a:chOff x="1641869" y="650321"/>
            <a:chExt cx="2596245" cy="2473880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2362259" y="161315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283759" y="12691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099039" y="177710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2480024" y="111903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399209" y="94586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191399" y="195027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1948954" y="211190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064404" y="223890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1810414" y="243516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858909" y="265683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641869" y="276305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771179" y="293854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609334" y="8904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542379" y="6503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853879" y="16616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775379" y="134070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636839" y="179096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29369" y="11906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890829" y="101744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683019" y="195259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475209" y="212576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556024" y="23104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371304" y="25067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350529" y="272842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33489" y="283464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262799" y="298704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00954" y="95049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010909" y="7334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5794" y="2294552"/>
            <a:ext cx="1586334" cy="967465"/>
            <a:chOff x="3315794" y="2294552"/>
            <a:chExt cx="1586334" cy="96746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315794" y="2546227"/>
              <a:ext cx="0" cy="71579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449558" y="2549978"/>
              <a:ext cx="11545" cy="71203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315794" y="3262017"/>
              <a:ext cx="114530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15794" y="2546227"/>
              <a:ext cx="1133764" cy="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756819" y="2294552"/>
              <a:ext cx="0" cy="71579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890583" y="2298303"/>
              <a:ext cx="11545" cy="71203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756819" y="3010342"/>
              <a:ext cx="114530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756819" y="2294552"/>
              <a:ext cx="1133764" cy="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315794" y="2298303"/>
              <a:ext cx="441026" cy="24792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315794" y="3010342"/>
              <a:ext cx="441026" cy="251675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461103" y="2333817"/>
              <a:ext cx="429481" cy="21704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449558" y="3010343"/>
              <a:ext cx="441026" cy="25167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6280879" y="4611013"/>
            <a:ext cx="137160" cy="1371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280879" y="498501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3133" y="4494927"/>
            <a:ext cx="128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3133" y="4823212"/>
            <a:ext cx="133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157807" y="5359023"/>
            <a:ext cx="3833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03133" y="515149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user-defined box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037219" y="2714112"/>
            <a:ext cx="1769687" cy="143150"/>
            <a:chOff x="4053312" y="2715133"/>
            <a:chExt cx="1769687" cy="143150"/>
          </a:xfrm>
        </p:grpSpPr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4053312" y="2715133"/>
              <a:ext cx="137160" cy="13716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5685839" y="2715133"/>
              <a:ext cx="137160" cy="13716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948088" y="2721123"/>
              <a:ext cx="137160" cy="13716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/>
          <p:cNvSpPr>
            <a:spLocks noChangeAspect="1"/>
          </p:cNvSpPr>
          <p:nvPr/>
        </p:nvSpPr>
        <p:spPr>
          <a:xfrm>
            <a:off x="6280879" y="5595869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703133" y="5479783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resampled 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83934" y="4494927"/>
            <a:ext cx="2471612" cy="1373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91" y="1222364"/>
            <a:ext cx="5890941" cy="314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36" y="420870"/>
            <a:ext cx="8229600" cy="656003"/>
          </a:xfrm>
        </p:spPr>
        <p:txBody>
          <a:bodyPr>
            <a:normAutofit fontScale="90000"/>
          </a:bodyPr>
          <a:lstStyle/>
          <a:p>
            <a:r>
              <a:rPr lang="en-GB" dirty="0"/>
              <a:t>Aircraft onto Satellite</a:t>
            </a:r>
          </a:p>
        </p:txBody>
      </p:sp>
      <p:pic>
        <p:nvPicPr>
          <p:cNvPr id="21" name="Picture 20" descr="CIS-logo-blue-horizontal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76581" y="1858732"/>
            <a:ext cx="3970117" cy="1181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46698" y="1858732"/>
            <a:ext cx="354938" cy="1614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501637" y="1858733"/>
            <a:ext cx="1193488" cy="1181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6581" y="2020186"/>
            <a:ext cx="3970117" cy="3963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01636" y="2020186"/>
            <a:ext cx="1193490" cy="3963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3045786"/>
            <a:ext cx="5518544" cy="2938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2" name="Straight Connector 21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9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0709" y="2050631"/>
            <a:ext cx="81383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subset</a:t>
            </a: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AOD*:</a:t>
            </a:r>
            <a:r>
              <a:rPr lang="en-GB" dirty="0" err="1">
                <a:solidFill>
                  <a:schemeClr val="accent2"/>
                </a:solidFill>
              </a:rPr>
              <a:t>AerosolCCI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=[-170,-100],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=[35,80]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4"/>
                </a:solidFill>
              </a:rPr>
              <a:t>--o </a:t>
            </a:r>
            <a:r>
              <a:rPr lang="en-GB" dirty="0" err="1">
                <a:solidFill>
                  <a:schemeClr val="accent4"/>
                </a:solidFill>
              </a:rPr>
              <a:t>aerosol_cci_subset_Alaska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63691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plot </a:t>
            </a:r>
            <a:r>
              <a:rPr lang="en-GB" dirty="0"/>
              <a:t> </a:t>
            </a:r>
            <a:r>
              <a:rPr lang="en-US" dirty="0">
                <a:solidFill>
                  <a:schemeClr val="accent2"/>
                </a:solidFill>
              </a:rPr>
              <a:t>AOD550:cis-aerosol_cci_subset_Alaska.nc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--</a:t>
            </a:r>
            <a:r>
              <a:rPr lang="en-US" dirty="0" err="1">
                <a:solidFill>
                  <a:schemeClr val="accent4"/>
                </a:solidFill>
              </a:rPr>
              <a:t>itemwidth</a:t>
            </a:r>
            <a:r>
              <a:rPr lang="en-US" dirty="0">
                <a:solidFill>
                  <a:schemeClr val="accent4"/>
                </a:solidFill>
              </a:rPr>
              <a:t>=4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09" y="4715827"/>
            <a:ext cx="9028947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col</a:t>
            </a: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NUMBER_CONCENTRATION,SUPERSATURATION:ARCPAC_2008/*.</a:t>
            </a:r>
            <a:r>
              <a:rPr lang="en-GB" dirty="0" err="1">
                <a:solidFill>
                  <a:schemeClr val="accent2"/>
                </a:solidFill>
              </a:rPr>
              <a:t>nc</a:t>
            </a:r>
            <a:r>
              <a:rPr lang="en-GB" dirty="0"/>
              <a:t> </a:t>
            </a:r>
          </a:p>
          <a:p>
            <a:r>
              <a:rPr lang="en-GB" dirty="0"/>
              <a:t>      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cis-aerosol_cci_subset_US.nc</a:t>
            </a:r>
            <a:r>
              <a:rPr lang="en-GB" dirty="0" err="1">
                <a:solidFill>
                  <a:schemeClr val="accent6"/>
                </a:solidFill>
              </a:rPr>
              <a:t>: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variable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=AOD550,collocator=box[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h_sep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=10,t_sep=P1D]</a:t>
            </a:r>
            <a:r>
              <a:rPr lang="en-GB" dirty="0">
                <a:solidFill>
                  <a:schemeClr val="accent5"/>
                </a:solidFill>
              </a:rPr>
              <a:t> </a:t>
            </a:r>
          </a:p>
          <a:p>
            <a:r>
              <a:rPr lang="en-GB" dirty="0"/>
              <a:t>          </a:t>
            </a:r>
            <a:r>
              <a:rPr lang="en-GB" dirty="0">
                <a:solidFill>
                  <a:schemeClr val="accent4"/>
                </a:solidFill>
              </a:rPr>
              <a:t>-o collocated_ccn_AOD550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709" y="1616643"/>
            <a:ext cx="305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subset the satellite data</a:t>
            </a:r>
            <a:r>
              <a:rPr lang="en-US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709" y="2947107"/>
            <a:ext cx="38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now have a much reduced dataset: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709" y="4273750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do the collocation: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6836" y="420870"/>
            <a:ext cx="8229600" cy="656003"/>
          </a:xfrm>
        </p:spPr>
        <p:txBody>
          <a:bodyPr>
            <a:normAutofit fontScale="90000"/>
          </a:bodyPr>
          <a:lstStyle/>
          <a:p>
            <a:r>
              <a:rPr lang="en-GB" dirty="0"/>
              <a:t>Aircraft onto Satellite</a:t>
            </a:r>
          </a:p>
        </p:txBody>
      </p:sp>
    </p:spTree>
    <p:extLst>
      <p:ext uri="{BB962C8B-B14F-4D97-AF65-F5344CB8AC3E}">
        <p14:creationId xmlns:p14="http://schemas.microsoft.com/office/powerpoint/2010/main" val="9595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3" grpId="0" animBg="1"/>
      <p:bldP spid="7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0709" y="2050631"/>
            <a:ext cx="6961649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plot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NUMBER_CONCENTRATION:cis-ccn_collocated_to_AOD550.nc</a:t>
            </a:r>
            <a:r>
              <a:rPr lang="en-US" dirty="0"/>
              <a:t> 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chemeClr val="accent2"/>
                </a:solidFill>
              </a:rPr>
              <a:t>AOD550:cis-aerosol_cci_subset_Alaska.nc 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chemeClr val="accent4"/>
                </a:solidFill>
              </a:rPr>
              <a:t>--type </a:t>
            </a:r>
            <a:r>
              <a:rPr lang="en-US" dirty="0" err="1">
                <a:solidFill>
                  <a:schemeClr val="accent4"/>
                </a:solidFill>
              </a:rPr>
              <a:t>comparativescatter</a:t>
            </a:r>
            <a:r>
              <a:rPr lang="en-US" dirty="0">
                <a:solidFill>
                  <a:schemeClr val="accent4"/>
                </a:solidFill>
              </a:rPr>
              <a:t> --</a:t>
            </a:r>
            <a:r>
              <a:rPr lang="en-US" dirty="0" err="1">
                <a:solidFill>
                  <a:schemeClr val="accent4"/>
                </a:solidFill>
              </a:rPr>
              <a:t>itemwidth</a:t>
            </a:r>
            <a:r>
              <a:rPr lang="en-US" dirty="0">
                <a:solidFill>
                  <a:schemeClr val="accent4"/>
                </a:solidFill>
              </a:rPr>
              <a:t>=4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709" y="3383229"/>
            <a:ext cx="824674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plot  </a:t>
            </a:r>
            <a:r>
              <a:rPr lang="en-GB" dirty="0">
                <a:solidFill>
                  <a:schemeClr val="accent2"/>
                </a:solidFill>
              </a:rPr>
              <a:t>NUMBER_CONCENTRATION:cis-ccn_collocated_to_AOD550.nc</a:t>
            </a:r>
            <a:r>
              <a:rPr lang="en-GB" dirty="0"/>
              <a:t> </a:t>
            </a:r>
            <a:r>
              <a:rPr lang="en-GB" dirty="0">
                <a:solidFill>
                  <a:schemeClr val="accent4"/>
                </a:solidFill>
              </a:rPr>
              <a:t>--</a:t>
            </a:r>
            <a:r>
              <a:rPr lang="en-GB" dirty="0" err="1">
                <a:solidFill>
                  <a:schemeClr val="accent4"/>
                </a:solidFill>
              </a:rPr>
              <a:t>itemwidth</a:t>
            </a:r>
            <a:r>
              <a:rPr lang="en-GB" dirty="0">
                <a:solidFill>
                  <a:schemeClr val="accent4"/>
                </a:solidFill>
              </a:rPr>
              <a:t>=4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09" y="4715827"/>
            <a:ext cx="671267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CIS  </a:t>
            </a:r>
            <a:r>
              <a:rPr lang="en-GB" dirty="0">
                <a:solidFill>
                  <a:schemeClr val="accent1"/>
                </a:solidFill>
              </a:rPr>
              <a:t>stats</a:t>
            </a: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NUMBER_CONCENTRATION:cis-collocated_ccn_AOD550.nc</a:t>
            </a:r>
            <a:r>
              <a:rPr lang="en-GB" dirty="0"/>
              <a:t> </a:t>
            </a:r>
          </a:p>
          <a:p>
            <a:r>
              <a:rPr lang="en-GB" dirty="0"/>
              <a:t>                  </a:t>
            </a:r>
            <a:r>
              <a:rPr lang="en-GB" dirty="0">
                <a:solidFill>
                  <a:schemeClr val="accent2"/>
                </a:solidFill>
              </a:rPr>
              <a:t>AOD550:cis-aerosol_cci_subset_US.nc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709" y="1616643"/>
            <a:ext cx="343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 we can do a comparison plot</a:t>
            </a:r>
            <a:r>
              <a:rPr lang="en-US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709" y="2947107"/>
            <a:ext cx="314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 just plot the collocated data: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709" y="4273750"/>
            <a:ext cx="46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look at the correlation for these few points: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6836" y="420870"/>
            <a:ext cx="8229600" cy="656003"/>
          </a:xfrm>
        </p:spPr>
        <p:txBody>
          <a:bodyPr>
            <a:normAutofit fontScale="90000"/>
          </a:bodyPr>
          <a:lstStyle/>
          <a:p>
            <a:r>
              <a:rPr lang="en-GB" dirty="0"/>
              <a:t>Aircraft onto Satellite</a:t>
            </a:r>
          </a:p>
        </p:txBody>
      </p:sp>
    </p:spTree>
    <p:extLst>
      <p:ext uri="{BB962C8B-B14F-4D97-AF65-F5344CB8AC3E}">
        <p14:creationId xmlns:p14="http://schemas.microsoft.com/office/powerpoint/2010/main" val="5805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3" grpId="0" animBg="1"/>
      <p:bldP spid="7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37914" y="1214296"/>
            <a:ext cx="6088778" cy="1935525"/>
            <a:chOff x="3837044" y="462515"/>
            <a:chExt cx="8118371" cy="2580700"/>
          </a:xfrm>
        </p:grpSpPr>
        <p:sp>
          <p:nvSpPr>
            <p:cNvPr id="25" name="Freeform 24"/>
            <p:cNvSpPr/>
            <p:nvPr/>
          </p:nvSpPr>
          <p:spPr>
            <a:xfrm>
              <a:off x="3837044" y="462515"/>
              <a:ext cx="2568106" cy="1185781"/>
            </a:xfrm>
            <a:custGeom>
              <a:avLst/>
              <a:gdLst>
                <a:gd name="connsiteX0" fmla="*/ 0 w 2568106"/>
                <a:gd name="connsiteY0" fmla="*/ 118578 h 1185781"/>
                <a:gd name="connsiteX1" fmla="*/ 118578 w 2568106"/>
                <a:gd name="connsiteY1" fmla="*/ 0 h 1185781"/>
                <a:gd name="connsiteX2" fmla="*/ 2449528 w 2568106"/>
                <a:gd name="connsiteY2" fmla="*/ 0 h 1185781"/>
                <a:gd name="connsiteX3" fmla="*/ 2568106 w 2568106"/>
                <a:gd name="connsiteY3" fmla="*/ 118578 h 1185781"/>
                <a:gd name="connsiteX4" fmla="*/ 2568106 w 2568106"/>
                <a:gd name="connsiteY4" fmla="*/ 1067203 h 1185781"/>
                <a:gd name="connsiteX5" fmla="*/ 2449528 w 2568106"/>
                <a:gd name="connsiteY5" fmla="*/ 1185781 h 1185781"/>
                <a:gd name="connsiteX6" fmla="*/ 118578 w 2568106"/>
                <a:gd name="connsiteY6" fmla="*/ 1185781 h 1185781"/>
                <a:gd name="connsiteX7" fmla="*/ 0 w 2568106"/>
                <a:gd name="connsiteY7" fmla="*/ 1067203 h 1185781"/>
                <a:gd name="connsiteX8" fmla="*/ 0 w 256810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810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2449528" y="0"/>
                  </a:lnTo>
                  <a:cubicBezTo>
                    <a:pt x="2515017" y="0"/>
                    <a:pt x="2568106" y="53089"/>
                    <a:pt x="2568106" y="118578"/>
                  </a:cubicBezTo>
                  <a:lnTo>
                    <a:pt x="2568106" y="1067203"/>
                  </a:lnTo>
                  <a:cubicBezTo>
                    <a:pt x="2568106" y="1132692"/>
                    <a:pt x="2515017" y="1185781"/>
                    <a:pt x="244952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203" tIns="123203" rIns="123203" bIns="123203" numCol="1" spcCol="1270" anchor="ctr" anchorCtr="0">
              <a:noAutofit/>
            </a:bodyPr>
            <a:lstStyle/>
            <a:p>
              <a:pPr algn="ctr" defTabSz="11334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50" dirty="0"/>
                <a:t>HDF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37044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MODIS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72853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CALIOP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612176" y="462515"/>
              <a:ext cx="3903916" cy="1185781"/>
            </a:xfrm>
            <a:custGeom>
              <a:avLst/>
              <a:gdLst>
                <a:gd name="connsiteX0" fmla="*/ 0 w 3903916"/>
                <a:gd name="connsiteY0" fmla="*/ 118578 h 1185781"/>
                <a:gd name="connsiteX1" fmla="*/ 118578 w 3903916"/>
                <a:gd name="connsiteY1" fmla="*/ 0 h 1185781"/>
                <a:gd name="connsiteX2" fmla="*/ 3785338 w 3903916"/>
                <a:gd name="connsiteY2" fmla="*/ 0 h 1185781"/>
                <a:gd name="connsiteX3" fmla="*/ 3903916 w 3903916"/>
                <a:gd name="connsiteY3" fmla="*/ 118578 h 1185781"/>
                <a:gd name="connsiteX4" fmla="*/ 3903916 w 3903916"/>
                <a:gd name="connsiteY4" fmla="*/ 1067203 h 1185781"/>
                <a:gd name="connsiteX5" fmla="*/ 3785338 w 3903916"/>
                <a:gd name="connsiteY5" fmla="*/ 1185781 h 1185781"/>
                <a:gd name="connsiteX6" fmla="*/ 118578 w 3903916"/>
                <a:gd name="connsiteY6" fmla="*/ 1185781 h 1185781"/>
                <a:gd name="connsiteX7" fmla="*/ 0 w 3903916"/>
                <a:gd name="connsiteY7" fmla="*/ 1067203 h 1185781"/>
                <a:gd name="connsiteX8" fmla="*/ 0 w 390391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91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3785338" y="0"/>
                  </a:lnTo>
                  <a:cubicBezTo>
                    <a:pt x="3850827" y="0"/>
                    <a:pt x="3903916" y="53089"/>
                    <a:pt x="3903916" y="118578"/>
                  </a:cubicBezTo>
                  <a:lnTo>
                    <a:pt x="3903916" y="1067203"/>
                  </a:lnTo>
                  <a:cubicBezTo>
                    <a:pt x="3903916" y="1132692"/>
                    <a:pt x="3850827" y="1185781"/>
                    <a:pt x="378533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203" tIns="123203" rIns="123203" bIns="123203" numCol="1" spcCol="1270" anchor="ctr" anchorCtr="0">
              <a:noAutofit/>
            </a:bodyPr>
            <a:lstStyle/>
            <a:p>
              <a:pPr algn="ctr" defTabSz="11334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50" dirty="0"/>
                <a:t>NetCDF4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612176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Cloud CCI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947986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NCAR-RAF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9283796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/>
                <a:t>Model data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723119" y="462515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203" tIns="123203" rIns="123203" bIns="123203" numCol="1" spcCol="1270" anchor="ctr" anchorCtr="0">
              <a:noAutofit/>
            </a:bodyPr>
            <a:lstStyle/>
            <a:p>
              <a:pPr algn="ctr" defTabSz="11334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50" dirty="0"/>
                <a:t>ASCII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723119" y="1857434"/>
              <a:ext cx="1232296" cy="1185781"/>
            </a:xfrm>
            <a:custGeom>
              <a:avLst/>
              <a:gdLst>
                <a:gd name="connsiteX0" fmla="*/ 0 w 1232296"/>
                <a:gd name="connsiteY0" fmla="*/ 118578 h 1185781"/>
                <a:gd name="connsiteX1" fmla="*/ 118578 w 1232296"/>
                <a:gd name="connsiteY1" fmla="*/ 0 h 1185781"/>
                <a:gd name="connsiteX2" fmla="*/ 1113718 w 1232296"/>
                <a:gd name="connsiteY2" fmla="*/ 0 h 1185781"/>
                <a:gd name="connsiteX3" fmla="*/ 1232296 w 1232296"/>
                <a:gd name="connsiteY3" fmla="*/ 118578 h 1185781"/>
                <a:gd name="connsiteX4" fmla="*/ 1232296 w 1232296"/>
                <a:gd name="connsiteY4" fmla="*/ 1067203 h 1185781"/>
                <a:gd name="connsiteX5" fmla="*/ 1113718 w 1232296"/>
                <a:gd name="connsiteY5" fmla="*/ 1185781 h 1185781"/>
                <a:gd name="connsiteX6" fmla="*/ 118578 w 1232296"/>
                <a:gd name="connsiteY6" fmla="*/ 1185781 h 1185781"/>
                <a:gd name="connsiteX7" fmla="*/ 0 w 1232296"/>
                <a:gd name="connsiteY7" fmla="*/ 1067203 h 1185781"/>
                <a:gd name="connsiteX8" fmla="*/ 0 w 1232296"/>
                <a:gd name="connsiteY8" fmla="*/ 118578 h 118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2296" h="1185781">
                  <a:moveTo>
                    <a:pt x="0" y="118578"/>
                  </a:moveTo>
                  <a:cubicBezTo>
                    <a:pt x="0" y="53089"/>
                    <a:pt x="53089" y="0"/>
                    <a:pt x="118578" y="0"/>
                  </a:cubicBezTo>
                  <a:lnTo>
                    <a:pt x="1113718" y="0"/>
                  </a:lnTo>
                  <a:cubicBezTo>
                    <a:pt x="1179207" y="0"/>
                    <a:pt x="1232296" y="53089"/>
                    <a:pt x="1232296" y="118578"/>
                  </a:cubicBezTo>
                  <a:lnTo>
                    <a:pt x="1232296" y="1067203"/>
                  </a:lnTo>
                  <a:cubicBezTo>
                    <a:pt x="1232296" y="1132692"/>
                    <a:pt x="1179207" y="1185781"/>
                    <a:pt x="1113718" y="1185781"/>
                  </a:cubicBezTo>
                  <a:lnTo>
                    <a:pt x="118578" y="1185781"/>
                  </a:lnTo>
                  <a:cubicBezTo>
                    <a:pt x="53089" y="1185781"/>
                    <a:pt x="0" y="1132692"/>
                    <a:pt x="0" y="1067203"/>
                  </a:cubicBezTo>
                  <a:lnTo>
                    <a:pt x="0" y="11857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055" tIns="86055" rIns="86055" bIns="86055" numCol="1" spcCol="1270" anchor="ctr" anchorCtr="0">
              <a:noAutofit/>
            </a:bodyPr>
            <a:lstStyle/>
            <a:p>
              <a:pPr algn="ctr" defTabSz="7000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75" dirty="0" err="1"/>
                <a:t>Aeronet</a:t>
              </a:r>
              <a:endParaRPr lang="en-US" sz="1575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4302" y="3325354"/>
            <a:ext cx="6093553" cy="1939350"/>
            <a:chOff x="3832229" y="3277258"/>
            <a:chExt cx="8124737" cy="2585800"/>
          </a:xfrm>
        </p:grpSpPr>
        <p:sp>
          <p:nvSpPr>
            <p:cNvPr id="18" name="Freeform 17"/>
            <p:cNvSpPr/>
            <p:nvPr/>
          </p:nvSpPr>
          <p:spPr>
            <a:xfrm>
              <a:off x="3832229" y="3277258"/>
              <a:ext cx="8121475" cy="1188213"/>
            </a:xfrm>
            <a:custGeom>
              <a:avLst/>
              <a:gdLst>
                <a:gd name="connsiteX0" fmla="*/ 0 w 8121475"/>
                <a:gd name="connsiteY0" fmla="*/ 118821 h 1188213"/>
                <a:gd name="connsiteX1" fmla="*/ 118821 w 8121475"/>
                <a:gd name="connsiteY1" fmla="*/ 0 h 1188213"/>
                <a:gd name="connsiteX2" fmla="*/ 8002654 w 8121475"/>
                <a:gd name="connsiteY2" fmla="*/ 0 h 1188213"/>
                <a:gd name="connsiteX3" fmla="*/ 8121475 w 8121475"/>
                <a:gd name="connsiteY3" fmla="*/ 118821 h 1188213"/>
                <a:gd name="connsiteX4" fmla="*/ 8121475 w 8121475"/>
                <a:gd name="connsiteY4" fmla="*/ 1069392 h 1188213"/>
                <a:gd name="connsiteX5" fmla="*/ 8002654 w 8121475"/>
                <a:gd name="connsiteY5" fmla="*/ 1188213 h 1188213"/>
                <a:gd name="connsiteX6" fmla="*/ 118821 w 8121475"/>
                <a:gd name="connsiteY6" fmla="*/ 1188213 h 1188213"/>
                <a:gd name="connsiteX7" fmla="*/ 0 w 8121475"/>
                <a:gd name="connsiteY7" fmla="*/ 1069392 h 1188213"/>
                <a:gd name="connsiteX8" fmla="*/ 0 w 812147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147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8002654" y="0"/>
                  </a:lnTo>
                  <a:cubicBezTo>
                    <a:pt x="8068277" y="0"/>
                    <a:pt x="8121475" y="53198"/>
                    <a:pt x="8121475" y="118821"/>
                  </a:cubicBezTo>
                  <a:lnTo>
                    <a:pt x="8121475" y="1069392"/>
                  </a:lnTo>
                  <a:cubicBezTo>
                    <a:pt x="8121475" y="1135015"/>
                    <a:pt x="8068277" y="1188213"/>
                    <a:pt x="800265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834" tIns="171834" rIns="171834" bIns="171834" numCol="1" spcCol="1270" anchor="ctr" anchorCtr="0">
              <a:noAutofit/>
            </a:bodyPr>
            <a:lstStyle/>
            <a:p>
              <a:pPr algn="ctr" defTabSz="17002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25" dirty="0" err="1"/>
                <a:t>CommonData</a:t>
              </a:r>
              <a:endParaRPr lang="en-US" sz="3825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35491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err="1"/>
                <a:t>Subsetting</a:t>
              </a:r>
              <a:endParaRPr lang="en-US" sz="15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85356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Aggregation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135221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Collocation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785086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Statistics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434951" y="4674845"/>
              <a:ext cx="1522015" cy="1188213"/>
            </a:xfrm>
            <a:custGeom>
              <a:avLst/>
              <a:gdLst>
                <a:gd name="connsiteX0" fmla="*/ 0 w 1522015"/>
                <a:gd name="connsiteY0" fmla="*/ 118821 h 1188213"/>
                <a:gd name="connsiteX1" fmla="*/ 118821 w 1522015"/>
                <a:gd name="connsiteY1" fmla="*/ 0 h 1188213"/>
                <a:gd name="connsiteX2" fmla="*/ 1403194 w 1522015"/>
                <a:gd name="connsiteY2" fmla="*/ 0 h 1188213"/>
                <a:gd name="connsiteX3" fmla="*/ 1522015 w 1522015"/>
                <a:gd name="connsiteY3" fmla="*/ 118821 h 1188213"/>
                <a:gd name="connsiteX4" fmla="*/ 1522015 w 1522015"/>
                <a:gd name="connsiteY4" fmla="*/ 1069392 h 1188213"/>
                <a:gd name="connsiteX5" fmla="*/ 1403194 w 1522015"/>
                <a:gd name="connsiteY5" fmla="*/ 1188213 h 1188213"/>
                <a:gd name="connsiteX6" fmla="*/ 118821 w 1522015"/>
                <a:gd name="connsiteY6" fmla="*/ 1188213 h 1188213"/>
                <a:gd name="connsiteX7" fmla="*/ 0 w 1522015"/>
                <a:gd name="connsiteY7" fmla="*/ 1069392 h 1188213"/>
                <a:gd name="connsiteX8" fmla="*/ 0 w 1522015"/>
                <a:gd name="connsiteY8" fmla="*/ 118821 h 118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2015" h="1188213">
                  <a:moveTo>
                    <a:pt x="0" y="118821"/>
                  </a:moveTo>
                  <a:cubicBezTo>
                    <a:pt x="0" y="53198"/>
                    <a:pt x="53198" y="0"/>
                    <a:pt x="118821" y="0"/>
                  </a:cubicBezTo>
                  <a:lnTo>
                    <a:pt x="1403194" y="0"/>
                  </a:lnTo>
                  <a:cubicBezTo>
                    <a:pt x="1468817" y="0"/>
                    <a:pt x="1522015" y="53198"/>
                    <a:pt x="1522015" y="118821"/>
                  </a:cubicBezTo>
                  <a:lnTo>
                    <a:pt x="1522015" y="1069392"/>
                  </a:lnTo>
                  <a:cubicBezTo>
                    <a:pt x="1522015" y="1135015"/>
                    <a:pt x="1468817" y="1188213"/>
                    <a:pt x="1403194" y="1188213"/>
                  </a:cubicBezTo>
                  <a:lnTo>
                    <a:pt x="118821" y="1188213"/>
                  </a:lnTo>
                  <a:cubicBezTo>
                    <a:pt x="53198" y="1188213"/>
                    <a:pt x="0" y="1135015"/>
                    <a:pt x="0" y="1069392"/>
                  </a:cubicBezTo>
                  <a:lnTo>
                    <a:pt x="0" y="11882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3252" tIns="83252" rIns="83252" bIns="83252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Plotting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4861" y="1362957"/>
            <a:ext cx="136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Low-level </a:t>
            </a:r>
          </a:p>
          <a:p>
            <a:pPr algn="r"/>
            <a:r>
              <a:rPr lang="en-US" dirty="0"/>
              <a:t>data 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86" y="25594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 plugins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752" y="3618347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Interface layer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362" y="4537869"/>
            <a:ext cx="182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Analysis </a:t>
            </a:r>
            <a:r>
              <a:rPr lang="en-US"/>
              <a:t>routines </a:t>
            </a:r>
          </a:p>
          <a:p>
            <a:pPr algn="r"/>
            <a:r>
              <a:rPr lang="en-US" dirty="0"/>
              <a:t>and commands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32536" y="1233161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Brace 12"/>
          <p:cNvSpPr/>
          <p:nvPr/>
        </p:nvSpPr>
        <p:spPr>
          <a:xfrm>
            <a:off x="2025006" y="2291183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Left Brace 13"/>
          <p:cNvSpPr/>
          <p:nvPr/>
        </p:nvSpPr>
        <p:spPr>
          <a:xfrm>
            <a:off x="2017476" y="3349204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Left Brace 14"/>
          <p:cNvSpPr/>
          <p:nvPr/>
        </p:nvSpPr>
        <p:spPr>
          <a:xfrm>
            <a:off x="2009946" y="4407225"/>
            <a:ext cx="417080" cy="88284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3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62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708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1818284" y="3635571"/>
            <a:ext cx="685635" cy="757751"/>
          </a:xfrm>
          <a:prstGeom prst="line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2148065" y="3467319"/>
            <a:ext cx="674370" cy="674097"/>
            <a:chOff x="4770259" y="4106474"/>
            <a:chExt cx="589062" cy="588826"/>
          </a:xfrm>
        </p:grpSpPr>
        <p:sp>
          <p:nvSpPr>
            <p:cNvPr id="250" name="Rectangle 249"/>
            <p:cNvSpPr/>
            <p:nvPr/>
          </p:nvSpPr>
          <p:spPr>
            <a:xfrm>
              <a:off x="4971553" y="4106474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875066" y="419795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4770259" y="4301775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23885" y="3277726"/>
                <a:ext cx="88838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Longitude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85" y="3277726"/>
                <a:ext cx="888385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5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6953083" y="2238073"/>
            <a:ext cx="0" cy="1900784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609959" y="4863010"/>
            <a:ext cx="2887529" cy="10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162806" y="2016689"/>
            <a:ext cx="2779132" cy="1868372"/>
            <a:chOff x="2922824" y="2867971"/>
            <a:chExt cx="2427580" cy="1632028"/>
          </a:xfrm>
        </p:grpSpPr>
        <p:grpSp>
          <p:nvGrpSpPr>
            <p:cNvPr id="70" name="Group 69"/>
            <p:cNvGrpSpPr/>
            <p:nvPr/>
          </p:nvGrpSpPr>
          <p:grpSpPr>
            <a:xfrm>
              <a:off x="2922824" y="4105408"/>
              <a:ext cx="2426168" cy="394591"/>
              <a:chOff x="2922824" y="4105408"/>
              <a:chExt cx="2426168" cy="3945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924236" y="3692929"/>
              <a:ext cx="2426168" cy="394591"/>
              <a:chOff x="2922824" y="4105408"/>
              <a:chExt cx="2426168" cy="39459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924236" y="3280450"/>
              <a:ext cx="2426168" cy="394591"/>
              <a:chOff x="2922824" y="4105408"/>
              <a:chExt cx="2426168" cy="3945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924236" y="2867971"/>
              <a:ext cx="2426168" cy="394591"/>
              <a:chOff x="2922824" y="4105408"/>
              <a:chExt cx="2426168" cy="3945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extrusionClr>
                  <a:schemeClr val="accent1"/>
                </a:extrusionClr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3048240" y="2137697"/>
            <a:ext cx="2779132" cy="1868372"/>
            <a:chOff x="2922824" y="2867971"/>
            <a:chExt cx="2427580" cy="1632028"/>
          </a:xfrm>
        </p:grpSpPr>
        <p:grpSp>
          <p:nvGrpSpPr>
            <p:cNvPr id="99" name="Group 98"/>
            <p:cNvGrpSpPr/>
            <p:nvPr/>
          </p:nvGrpSpPr>
          <p:grpSpPr>
            <a:xfrm>
              <a:off x="2922824" y="4105408"/>
              <a:ext cx="2426168" cy="394591"/>
              <a:chOff x="2922824" y="4105408"/>
              <a:chExt cx="2426168" cy="39459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924236" y="3692929"/>
              <a:ext cx="2426168" cy="394591"/>
              <a:chOff x="2922824" y="4105408"/>
              <a:chExt cx="2426168" cy="39459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924236" y="3280450"/>
              <a:ext cx="2426168" cy="394591"/>
              <a:chOff x="2922824" y="4105408"/>
              <a:chExt cx="2426168" cy="394591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924236" y="2867971"/>
              <a:ext cx="2426168" cy="394591"/>
              <a:chOff x="2922824" y="4105408"/>
              <a:chExt cx="2426168" cy="394591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933675" y="2258705"/>
            <a:ext cx="2779132" cy="1868372"/>
            <a:chOff x="2922824" y="2867971"/>
            <a:chExt cx="2427580" cy="16320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922824" y="4105408"/>
              <a:ext cx="2426168" cy="394591"/>
              <a:chOff x="2922824" y="4105408"/>
              <a:chExt cx="2426168" cy="394591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924236" y="3692929"/>
              <a:ext cx="2426168" cy="394591"/>
              <a:chOff x="2922824" y="4105408"/>
              <a:chExt cx="2426168" cy="39459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924236" y="3280450"/>
              <a:ext cx="2426168" cy="394591"/>
              <a:chOff x="2922824" y="4105408"/>
              <a:chExt cx="2426168" cy="394591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924236" y="2867971"/>
              <a:ext cx="2426168" cy="394591"/>
              <a:chOff x="2922824" y="4105408"/>
              <a:chExt cx="2426168" cy="39459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922824" y="4105408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325656" y="4105760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731664" y="4105765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143440" y="4106117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549448" y="4106122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961224" y="4106474"/>
                <a:ext cx="387768" cy="393525"/>
              </a:xfrm>
              <a:prstGeom prst="rect">
                <a:avLst/>
              </a:prstGeom>
              <a:effectLst/>
              <a:scene3d>
                <a:camera prst="obliqueTopRight"/>
                <a:lightRig rig="soft" dir="t"/>
              </a:scene3d>
              <a:sp3d extrusionH="698500" contourW="19050">
                <a:contourClr>
                  <a:schemeClr val="tx2"/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2632892" y="4193920"/>
            <a:ext cx="2777516" cy="451734"/>
            <a:chOff x="2922824" y="4105408"/>
            <a:chExt cx="2426168" cy="394591"/>
          </a:xfrm>
        </p:grpSpPr>
        <p:sp>
          <p:nvSpPr>
            <p:cNvPr id="162" name="Rectangle 161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25656" y="410576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31664" y="4105765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143440" y="4106117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49448" y="410612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961224" y="4106474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204990" y="2254889"/>
            <a:ext cx="445540" cy="1867151"/>
            <a:chOff x="2922824" y="2867971"/>
            <a:chExt cx="389180" cy="1630962"/>
          </a:xfrm>
        </p:grpSpPr>
        <p:sp>
          <p:nvSpPr>
            <p:cNvPr id="216" name="Rectangle 215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0695" y="4978723"/>
                <a:ext cx="534121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95" y="4978723"/>
                <a:ext cx="534121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1136" t="-2410" r="-227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09424" y="2991202"/>
                <a:ext cx="763414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Latitude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24" y="2991202"/>
                <a:ext cx="763414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800" t="-241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64832" y="1285350"/>
                <a:ext cx="572593" cy="732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/>
                  <a:t>Data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sz="1350" i="1">
                              <a:latin typeface="Cambria Math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GB" sz="1350" dirty="0"/>
              </a:p>
              <a:p>
                <a:pPr algn="ctr"/>
                <a:endParaRPr lang="en-US" sz="135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32" y="1285350"/>
                <a:ext cx="572593" cy="732252"/>
              </a:xfrm>
              <a:prstGeom prst="rect">
                <a:avLst/>
              </a:prstGeom>
              <a:blipFill rotWithShape="0">
                <a:blip r:embed="rId6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156" descr="CIS-logo-blue-horizontal.ai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158" name="Straight Connector 157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9" name="Picture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60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GriddedData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77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3243412" y="2933698"/>
            <a:ext cx="448463" cy="2332678"/>
            <a:chOff x="2920271" y="2461332"/>
            <a:chExt cx="391733" cy="2037601"/>
          </a:xfrm>
        </p:grpSpPr>
        <p:sp>
          <p:nvSpPr>
            <p:cNvPr id="216" name="Rectangle 215"/>
            <p:cNvSpPr/>
            <p:nvPr/>
          </p:nvSpPr>
          <p:spPr>
            <a:xfrm>
              <a:off x="2920271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54413" y="2446472"/>
            <a:ext cx="511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Data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3921743" y="2933698"/>
            <a:ext cx="445540" cy="2332678"/>
            <a:chOff x="2922824" y="2461332"/>
            <a:chExt cx="389180" cy="2037601"/>
          </a:xfrm>
        </p:grpSpPr>
        <p:sp>
          <p:nvSpPr>
            <p:cNvPr id="158" name="Rectangle 157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950647" y="2446472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4597152" y="2933698"/>
            <a:ext cx="445540" cy="2332678"/>
            <a:chOff x="2922824" y="2461332"/>
            <a:chExt cx="389180" cy="2037601"/>
          </a:xfrm>
        </p:grpSpPr>
        <p:sp>
          <p:nvSpPr>
            <p:cNvPr id="172" name="Rectangle 171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4540163" y="2446344"/>
            <a:ext cx="7634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Latitude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5272560" y="2933698"/>
            <a:ext cx="445540" cy="2332678"/>
            <a:chOff x="2922824" y="2461332"/>
            <a:chExt cx="389180" cy="2037601"/>
          </a:xfrm>
        </p:grpSpPr>
        <p:sp>
          <p:nvSpPr>
            <p:cNvPr id="179" name="Rectangle 178"/>
            <p:cNvSpPr/>
            <p:nvPr/>
          </p:nvSpPr>
          <p:spPr>
            <a:xfrm>
              <a:off x="2922824" y="4105408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924236" y="3692929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24236" y="3280450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4236" y="2867971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922824" y="2461332"/>
              <a:ext cx="387768" cy="393525"/>
            </a:xfrm>
            <a:prstGeom prst="rect">
              <a:avLst/>
            </a:prstGeom>
            <a:effectLst/>
            <a:scene3d>
              <a:camera prst="obliqueTopRight"/>
              <a:lightRig rig="soft" dir="t"/>
            </a:scene3d>
            <a:sp3d extrusionH="698500" contourW="19050">
              <a:contourClr>
                <a:schemeClr val="tx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257812" y="2446472"/>
            <a:ext cx="8883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Longitude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4929" y="4568907"/>
            <a:ext cx="3311013" cy="904589"/>
          </a:xfrm>
          <a:prstGeom prst="rect">
            <a:avLst/>
          </a:prstGeom>
          <a:gradFill>
            <a:gsLst>
              <a:gs pos="14000">
                <a:schemeClr val="bg1">
                  <a:alpha val="0"/>
                  <a:lumMod val="100000"/>
                </a:schemeClr>
              </a:gs>
              <a:gs pos="56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2934929" y="2933698"/>
            <a:ext cx="0" cy="1900784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1256" y="3699560"/>
                <a:ext cx="28860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41" y="3789747"/>
                <a:ext cx="3248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Connector 186"/>
          <p:cNvCxnSpPr/>
          <p:nvPr/>
        </p:nvCxnSpPr>
        <p:spPr>
          <a:xfrm rot="16200000" flipH="1" flipV="1">
            <a:off x="4985429" y="1436395"/>
            <a:ext cx="0" cy="1900784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800031" y="2064168"/>
                <a:ext cx="28315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42" y="1609224"/>
                <a:ext cx="31861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 descr="CIS-logo-blue-horizontal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UngriddedData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4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S-logo-blue-horizontal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7718" y="1304968"/>
            <a:ext cx="6358566" cy="4414887"/>
            <a:chOff x="1149756" y="1110738"/>
            <a:chExt cx="6877116" cy="4774927"/>
          </a:xfrm>
        </p:grpSpPr>
        <p:grpSp>
          <p:nvGrpSpPr>
            <p:cNvPr id="7" name="Group 6"/>
            <p:cNvGrpSpPr/>
            <p:nvPr/>
          </p:nvGrpSpPr>
          <p:grpSpPr>
            <a:xfrm>
              <a:off x="1149756" y="1110738"/>
              <a:ext cx="6877116" cy="4774927"/>
              <a:chOff x="1236433" y="1124744"/>
              <a:chExt cx="6877116" cy="4774927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1124744"/>
                <a:ext cx="6781909" cy="47749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 descr="C:\Users\pard\AppData\Local\Microsoft\Windows\Temporary Internet Files\Content.IE5\OSREZ5F7\MC900440389[1].png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00000" flipH="1">
                <a:off x="3685994" y="2975043"/>
                <a:ext cx="445827" cy="445827"/>
              </a:xfrm>
              <a:prstGeom prst="rect">
                <a:avLst/>
              </a:prstGeom>
              <a:noFill/>
            </p:spPr>
          </p:pic>
          <p:pic>
            <p:nvPicPr>
              <p:cNvPr id="11" name="Picture 10" descr="C:\Users\pard\AppData\Local\Microsoft\Windows\Temporary Internet Files\Content.IE5\05A58M6V\MC900434857[1].png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85342">
                <a:off x="2158348" y="1488036"/>
                <a:ext cx="720080" cy="720080"/>
              </a:xfrm>
              <a:prstGeom prst="rect">
                <a:avLst/>
              </a:prstGeom>
              <a:noFill/>
            </p:spPr>
          </p:pic>
          <p:pic>
            <p:nvPicPr>
              <p:cNvPr id="12" name="Picture 5" descr="C:\Users\pard\AppData\Local\Microsoft\Windows\Temporary Internet Files\Content.IE5\05A58M6V\MC900434857[1].png"/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876256" y="1484784"/>
                <a:ext cx="842466" cy="842466"/>
              </a:xfrm>
              <a:prstGeom prst="rect">
                <a:avLst/>
              </a:prstGeom>
              <a:noFill/>
            </p:spPr>
          </p:pic>
          <p:sp>
            <p:nvSpPr>
              <p:cNvPr id="13" name="Isosceles Triangle 12"/>
              <p:cNvSpPr/>
              <p:nvPr/>
            </p:nvSpPr>
            <p:spPr>
              <a:xfrm rot="2910464">
                <a:off x="6193151" y="1741833"/>
                <a:ext cx="648072" cy="1622026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 rot="2910464">
                <a:off x="5585666" y="2840615"/>
                <a:ext cx="648072" cy="4990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3543194" flipH="1">
                <a:off x="2375689" y="2457444"/>
                <a:ext cx="1118663" cy="4571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293596" flipH="1">
                <a:off x="1236433" y="3391001"/>
                <a:ext cx="3041707" cy="4811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alpha val="0"/>
                    </a:schemeClr>
                  </a:gs>
                  <a:gs pos="35000">
                    <a:schemeClr val="accent1">
                      <a:tint val="37000"/>
                      <a:satMod val="300000"/>
                      <a:alpha val="44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8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4293096"/>
                <a:ext cx="808402" cy="979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" name="Picture 17"/>
            <p:cNvPicPr/>
            <p:nvPr/>
          </p:nvPicPr>
          <p:blipFill rotWithShape="1">
            <a:blip r:embed="rId9" cstate="screen">
              <a:clrChange>
                <a:clrFrom>
                  <a:srgbClr val="BFBFBF"/>
                </a:clrFrom>
                <a:clrTo>
                  <a:srgbClr val="BFBF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732713">
              <a:off x="2337716" y="2111276"/>
              <a:ext cx="800321" cy="978036"/>
            </a:xfrm>
            <a:prstGeom prst="rect">
              <a:avLst/>
            </a:prstGeom>
            <a:noFill/>
            <a:effectLst>
              <a:softEdge rad="63500"/>
            </a:effectLst>
            <a:scene3d>
              <a:camera prst="isometricOffAxis1Left"/>
              <a:lightRig rig="threePt" dir="t"/>
            </a:scene3d>
          </p:spPr>
        </p:pic>
        <p:pic>
          <p:nvPicPr>
            <p:cNvPr id="19" name="Picture 18"/>
            <p:cNvPicPr/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074460">
              <a:off x="5534170" y="2747469"/>
              <a:ext cx="514351" cy="641224"/>
            </a:xfrm>
            <a:prstGeom prst="ellipse">
              <a:avLst/>
            </a:prstGeom>
            <a:noFill/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Extensible data 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7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S-logo-blue-horizontal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179858" y="317462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nsolas"/>
                <a:cs typeface="Consolas"/>
              </a:rPr>
              <a:t>cis</a:t>
            </a:r>
            <a:r>
              <a:rPr lang="en-GB" sz="1200" dirty="0">
                <a:latin typeface="Consolas"/>
                <a:cs typeface="Consolas"/>
              </a:rPr>
              <a:t> col …</a:t>
            </a:r>
          </a:p>
        </p:txBody>
      </p:sp>
      <p:graphicFrame>
        <p:nvGraphicFramePr>
          <p:cNvPr id="120" name="Diagram 119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441" y="1078988"/>
            <a:ext cx="2813497" cy="2454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0145" y="1001014"/>
            <a:ext cx="3166291" cy="289853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4398" y="3358716"/>
            <a:ext cx="3087524" cy="2646449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4797113" y="5676993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nsolas"/>
                <a:cs typeface="Consolas"/>
              </a:rPr>
              <a:t>cis</a:t>
            </a:r>
            <a:r>
              <a:rPr lang="en-GB" sz="1200" dirty="0">
                <a:latin typeface="Consolas"/>
                <a:cs typeface="Consolas"/>
              </a:rPr>
              <a:t> aggregate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Flexible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2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Diagram 93"/>
          <p:cNvGraphicFramePr/>
          <p:nvPr>
            <p:extLst/>
          </p:nvPr>
        </p:nvGraphicFramePr>
        <p:xfrm>
          <a:off x="264568" y="1467463"/>
          <a:ext cx="19385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CIS-logo-blue-horizontal.ai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846088" y="1605853"/>
            <a:ext cx="13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/>
                <a:cs typeface="Consolas"/>
              </a:rPr>
              <a:t>cis</a:t>
            </a:r>
            <a:r>
              <a:rPr lang="en-GB" dirty="0">
                <a:latin typeface="Consolas"/>
                <a:cs typeface="Consolas"/>
              </a:rPr>
              <a:t> plot…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199" y="2000295"/>
            <a:ext cx="6261295" cy="3065945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-235057" y="3822139"/>
            <a:ext cx="3026496" cy="2236550"/>
            <a:chOff x="-235057" y="3822139"/>
            <a:chExt cx="3026496" cy="2236550"/>
          </a:xfrm>
        </p:grpSpPr>
        <p:pic>
          <p:nvPicPr>
            <p:cNvPr id="80" name="Picture 79" descr="subset2b.png"/>
            <p:cNvPicPr/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35057" y="3851336"/>
              <a:ext cx="3026496" cy="2207353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1" name="Rectangle 80"/>
            <p:cNvSpPr/>
            <p:nvPr/>
          </p:nvSpPr>
          <p:spPr>
            <a:xfrm>
              <a:off x="443426" y="3822139"/>
              <a:ext cx="149301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MODIS AOD</a:t>
              </a:r>
              <a:endParaRPr lang="en-US" sz="1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90736" y="3690748"/>
            <a:ext cx="3153264" cy="2470021"/>
            <a:chOff x="5990736" y="3690748"/>
            <a:chExt cx="3153264" cy="2470021"/>
          </a:xfrm>
        </p:grpSpPr>
        <p:pic>
          <p:nvPicPr>
            <p:cNvPr id="83" name="Picture 82" descr="plot3.png"/>
            <p:cNvPicPr/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526" b="10840"/>
            <a:stretch/>
          </p:blipFill>
          <p:spPr>
            <a:xfrm>
              <a:off x="5990736" y="3844659"/>
              <a:ext cx="3153264" cy="231611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4" name="Rectangle 83"/>
            <p:cNvSpPr/>
            <p:nvPr/>
          </p:nvSpPr>
          <p:spPr>
            <a:xfrm>
              <a:off x="6895867" y="3690748"/>
              <a:ext cx="11342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 err="1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CloudSat</a:t>
              </a:r>
              <a:endParaRPr lang="en-US" sz="1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991850" y="2168708"/>
            <a:ext cx="3086100" cy="2731875"/>
            <a:chOff x="2991850" y="2168708"/>
            <a:chExt cx="3086100" cy="2731875"/>
          </a:xfrm>
        </p:grpSpPr>
        <p:pic>
          <p:nvPicPr>
            <p:cNvPr id="86" name="Picture 85" descr="flights_lon.png"/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91850" y="2406649"/>
              <a:ext cx="3086100" cy="2493934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3644999" y="2168708"/>
              <a:ext cx="17456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GASSP aircraft</a:t>
              </a:r>
              <a:endParaRPr lang="en-US" sz="1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10730" y="3784039"/>
            <a:ext cx="2362239" cy="2273345"/>
            <a:chOff x="1810730" y="3822139"/>
            <a:chExt cx="2362239" cy="2273345"/>
          </a:xfrm>
        </p:grpSpPr>
        <p:pic>
          <p:nvPicPr>
            <p:cNvPr id="89" name="Picture 88" descr="seviri-ctt.png"/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10730" y="4116249"/>
              <a:ext cx="2362239" cy="1979235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2441956" y="3822139"/>
              <a:ext cx="94152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SEVIRI</a:t>
              </a:r>
              <a:endParaRPr lang="en-US" sz="18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172969" y="4209826"/>
            <a:ext cx="1940490" cy="1848863"/>
            <a:chOff x="4172969" y="4209826"/>
            <a:chExt cx="1940490" cy="1848863"/>
          </a:xfrm>
        </p:grpSpPr>
        <p:pic>
          <p:nvPicPr>
            <p:cNvPr id="92" name="Picture 91" descr="plot2a.png"/>
            <p:cNvPicPr/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2969" y="4467487"/>
              <a:ext cx="1940490" cy="1591202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93" name="Rectangle 92"/>
            <p:cNvSpPr/>
            <p:nvPr/>
          </p:nvSpPr>
          <p:spPr>
            <a:xfrm>
              <a:off x="4637088" y="4209826"/>
              <a:ext cx="103135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rgbClr val="000000"/>
                  </a:solidFill>
                  <a:latin typeface="Helvetica" charset="0"/>
                  <a:cs typeface="Times New Roman" charset="0"/>
                </a:rPr>
                <a:t>CALIOP</a:t>
              </a:r>
              <a:endParaRPr lang="en-US" sz="1800" dirty="0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386836" y="197996"/>
            <a:ext cx="8229600" cy="65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Comprehensive </a:t>
            </a:r>
            <a:r>
              <a:rPr lang="en-US" dirty="0" err="1"/>
              <a:t>visualisations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7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interface introduction 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1618" y="2347915"/>
            <a:ext cx="67262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CIS      </a:t>
            </a:r>
            <a:r>
              <a:rPr lang="en-US" dirty="0">
                <a:solidFill>
                  <a:schemeClr val="accent1"/>
                </a:solidFill>
              </a:rPr>
              <a:t>&lt;command&gt;</a:t>
            </a:r>
            <a:r>
              <a:rPr lang="en-US" dirty="0"/>
              <a:t>        </a:t>
            </a:r>
            <a:r>
              <a:rPr lang="en-US" dirty="0">
                <a:solidFill>
                  <a:schemeClr val="accent2"/>
                </a:solidFill>
              </a:rPr>
              <a:t>&lt;variable&gt;:&lt;file&gt;</a:t>
            </a:r>
            <a:r>
              <a:rPr lang="en-US" dirty="0"/>
              <a:t>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&lt;options&gt;   </a:t>
            </a:r>
            <a:r>
              <a:rPr lang="en-US" dirty="0">
                <a:solidFill>
                  <a:schemeClr val="accent3"/>
                </a:solidFill>
              </a:rPr>
              <a:t>       </a:t>
            </a:r>
            <a:r>
              <a:rPr lang="en-US" dirty="0">
                <a:solidFill>
                  <a:schemeClr val="accent4"/>
                </a:solidFill>
              </a:rPr>
              <a:t>&lt;options&gt;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93439" y="2781977"/>
            <a:ext cx="2276344" cy="1410282"/>
            <a:chOff x="1194701" y="2774153"/>
            <a:chExt cx="2276344" cy="1410282"/>
          </a:xfrm>
        </p:grpSpPr>
        <p:sp>
          <p:nvSpPr>
            <p:cNvPr id="8" name="Up Arrow 7"/>
            <p:cNvSpPr/>
            <p:nvPr/>
          </p:nvSpPr>
          <p:spPr>
            <a:xfrm>
              <a:off x="2267986" y="2774153"/>
              <a:ext cx="144000" cy="753924"/>
            </a:xfrm>
            <a:prstGeom prst="upArrow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94701" y="3599660"/>
              <a:ext cx="2276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command to run</a:t>
              </a:r>
            </a:p>
            <a:p>
              <a:pPr algn="ctr"/>
              <a:r>
                <a:rPr lang="en-US" sz="1600" dirty="0"/>
                <a:t>(e.g. col, plot)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71045" y="2781977"/>
            <a:ext cx="3292172" cy="2380838"/>
            <a:chOff x="2927627" y="2774152"/>
            <a:chExt cx="3292172" cy="2380838"/>
          </a:xfrm>
        </p:grpSpPr>
        <p:sp>
          <p:nvSpPr>
            <p:cNvPr id="9" name="Up Arrow 8"/>
            <p:cNvSpPr/>
            <p:nvPr/>
          </p:nvSpPr>
          <p:spPr>
            <a:xfrm>
              <a:off x="3952600" y="2774153"/>
              <a:ext cx="144000" cy="1158336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7627" y="4039302"/>
              <a:ext cx="2217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This is a “</a:t>
              </a:r>
              <a:r>
                <a:rPr lang="en-US" sz="1600" dirty="0" err="1"/>
                <a:t>datagroup</a:t>
              </a:r>
              <a:r>
                <a:rPr lang="en-US" sz="1600" dirty="0"/>
                <a:t>”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5144690" y="2774152"/>
              <a:ext cx="144000" cy="1708675"/>
            </a:xfrm>
            <a:prstGeom prst="upArrow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36696" y="4570215"/>
              <a:ext cx="1983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Options specific to this </a:t>
              </a:r>
              <a:r>
                <a:rPr lang="en-US" sz="1600" dirty="0" err="1"/>
                <a:t>datagroup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9799" y="2775621"/>
            <a:ext cx="2004523" cy="1462524"/>
            <a:chOff x="5357232" y="2774153"/>
            <a:chExt cx="2004523" cy="1462524"/>
          </a:xfrm>
        </p:grpSpPr>
        <p:sp>
          <p:nvSpPr>
            <p:cNvPr id="10" name="Up Arrow 9"/>
            <p:cNvSpPr/>
            <p:nvPr/>
          </p:nvSpPr>
          <p:spPr>
            <a:xfrm>
              <a:off x="6219799" y="2774153"/>
              <a:ext cx="144000" cy="825508"/>
            </a:xfrm>
            <a:prstGeom prst="upArrow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FFFFFF"/>
                </a:gs>
              </a:gsLst>
              <a:lin ang="54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232" y="3651902"/>
              <a:ext cx="2004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Global options</a:t>
              </a:r>
            </a:p>
            <a:p>
              <a:pPr algn="ctr"/>
              <a:r>
                <a:rPr lang="en-US" sz="1600" dirty="0"/>
                <a:t>(e.g. output filename)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0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r>
              <a:rPr lang="en-US" dirty="0"/>
              <a:t>Variable wildcarding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8525" y="3089595"/>
            <a:ext cx="67262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aggregate </a:t>
            </a:r>
            <a:r>
              <a:rPr lang="en-US" dirty="0">
                <a:solidFill>
                  <a:schemeClr val="accent2"/>
                </a:solidFill>
              </a:rPr>
              <a:t>AOD*:&lt;file&gt;</a:t>
            </a:r>
            <a:r>
              <a:rPr lang="en-US" dirty="0"/>
              <a:t>:</a:t>
            </a:r>
            <a:r>
              <a:rPr lang="en-US" dirty="0">
                <a:solidFill>
                  <a:schemeClr val="accent5"/>
                </a:solidFill>
              </a:rPr>
              <a:t>&lt;options&gt; 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&lt;options&gt; </a:t>
            </a:r>
          </a:p>
        </p:txBody>
      </p:sp>
    </p:spTree>
    <p:extLst>
      <p:ext uri="{BB962C8B-B14F-4D97-AF65-F5344CB8AC3E}">
        <p14:creationId xmlns:p14="http://schemas.microsoft.com/office/powerpoint/2010/main" val="144296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r>
              <a:rPr lang="en-US" dirty="0"/>
              <a:t>Variable wildcarding</a:t>
            </a:r>
          </a:p>
          <a:p>
            <a:r>
              <a:rPr lang="en-US" dirty="0"/>
              <a:t>Filename wildcarding</a:t>
            </a:r>
          </a:p>
        </p:txBody>
      </p:sp>
      <p:pic>
        <p:nvPicPr>
          <p:cNvPr id="4" name="Picture 3" descr="CIS-logo-blue-horizontal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" y="6142613"/>
            <a:ext cx="2874105" cy="7044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6581" y="6087484"/>
            <a:ext cx="8650111" cy="0"/>
          </a:xfrm>
          <a:prstGeom prst="line">
            <a:avLst/>
          </a:prstGeom>
          <a:ln>
            <a:solidFill>
              <a:srgbClr val="1D22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14" y="6232976"/>
            <a:ext cx="1612778" cy="523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8525" y="3474510"/>
            <a:ext cx="67262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CIS  </a:t>
            </a:r>
            <a:r>
              <a:rPr lang="en-US" dirty="0">
                <a:solidFill>
                  <a:schemeClr val="accent1"/>
                </a:solidFill>
              </a:rPr>
              <a:t>aggregate </a:t>
            </a:r>
            <a:r>
              <a:rPr lang="en-US" dirty="0">
                <a:solidFill>
                  <a:schemeClr val="accent2"/>
                </a:solidFill>
              </a:rPr>
              <a:t>“AOD*”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“my_*_file_?_[0-9]”</a:t>
            </a:r>
            <a:r>
              <a:rPr lang="en-US" dirty="0"/>
              <a:t>:</a:t>
            </a:r>
            <a:r>
              <a:rPr lang="en-US" dirty="0">
                <a:solidFill>
                  <a:schemeClr val="accent5"/>
                </a:solidFill>
              </a:rPr>
              <a:t>&lt;options&gt; 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&lt;options&gt; </a:t>
            </a:r>
          </a:p>
        </p:txBody>
      </p:sp>
    </p:spTree>
    <p:extLst>
      <p:ext uri="{BB962C8B-B14F-4D97-AF65-F5344CB8AC3E}">
        <p14:creationId xmlns:p14="http://schemas.microsoft.com/office/powerpoint/2010/main" val="3287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16028</TotalTime>
  <Words>1360</Words>
  <Application>Microsoft Macintosh PowerPoint</Application>
  <PresentationFormat>On-screen Show (4:3)</PresentationFormat>
  <Paragraphs>233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Helvetica</vt:lpstr>
      <vt:lpstr>Times New Roman</vt:lpstr>
      <vt:lpstr>Office Theme</vt:lpstr>
      <vt:lpstr>Short Talk about CISTools  at TGIF/DKRZ Meeting 1th March 2018</vt:lpstr>
      <vt:lpstr>PowerPoint Presentation</vt:lpstr>
      <vt:lpstr>PowerPoint Presentation</vt:lpstr>
      <vt:lpstr>PowerPoint Presentation</vt:lpstr>
      <vt:lpstr>PowerPoint Presentation</vt:lpstr>
      <vt:lpstr>Basic interface introduction  </vt:lpstr>
      <vt:lpstr>Command line interface</vt:lpstr>
      <vt:lpstr>Command line interface</vt:lpstr>
      <vt:lpstr>Command line interface</vt:lpstr>
      <vt:lpstr>Command line interface</vt:lpstr>
      <vt:lpstr>Hands-on with CIS</vt:lpstr>
      <vt:lpstr>Hands-on with CIS</vt:lpstr>
      <vt:lpstr>Lat/lon plots</vt:lpstr>
      <vt:lpstr>Global model plot</vt:lpstr>
      <vt:lpstr>Comments from the Author</vt:lpstr>
      <vt:lpstr>Community and Future Plans?</vt:lpstr>
      <vt:lpstr>Summary</vt:lpstr>
      <vt:lpstr>Resources</vt:lpstr>
      <vt:lpstr>Spare slides</vt:lpstr>
      <vt:lpstr>Collocation command</vt:lpstr>
      <vt:lpstr>Collocation options</vt:lpstr>
      <vt:lpstr>bin/box use in collocation</vt:lpstr>
      <vt:lpstr>Aircraft onto Satellite</vt:lpstr>
      <vt:lpstr>Aircraft onto Satellite</vt:lpstr>
      <vt:lpstr>Aircraft onto Satellite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Watson-Parris</dc:creator>
  <cp:lastModifiedBy>Carsten Ehbrecht</cp:lastModifiedBy>
  <cp:revision>178</cp:revision>
  <dcterms:created xsi:type="dcterms:W3CDTF">2015-09-14T09:35:25Z</dcterms:created>
  <dcterms:modified xsi:type="dcterms:W3CDTF">2019-02-28T19:31:16Z</dcterms:modified>
</cp:coreProperties>
</file>