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65" r:id="rId5"/>
    <p:sldId id="266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EB4"/>
    <a:srgbClr val="E7D8DB"/>
    <a:srgbClr val="7D1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4"/>
    <p:restoredTop sz="84551"/>
  </p:normalViewPr>
  <p:slideViewPr>
    <p:cSldViewPr snapToGrid="0" snapToObjects="1">
      <p:cViewPr>
        <p:scale>
          <a:sx n="100" d="100"/>
          <a:sy n="100" d="100"/>
        </p:scale>
        <p:origin x="145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D147D-FBAB-7C4F-8558-F4B30CB626AD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D6CF-39DD-DE4A-8A23-13FC1F1C3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r>
              <a:rPr lang="en-US" baseline="0" dirty="0" smtClean="0"/>
              <a:t> this if you want </a:t>
            </a:r>
            <a:r>
              <a:rPr lang="mr-IN" baseline="0" dirty="0" smtClean="0"/>
              <a:t>–</a:t>
            </a:r>
            <a:r>
              <a:rPr lang="en-US" baseline="0" dirty="0" smtClean="0"/>
              <a:t> just in case you’d like this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D6CF-39DD-DE4A-8A23-13FC1F1C3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overview</a:t>
            </a:r>
            <a:r>
              <a:rPr lang="en-US" baseline="0" dirty="0" smtClean="0"/>
              <a:t> of CP4CDS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D6CF-39DD-DE4A-8A23-13FC1F1C3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WP2: Data management, </a:t>
            </a:r>
          </a:p>
          <a:p>
            <a:r>
              <a:rPr lang="en-US" baseline="0" dirty="0" smtClean="0"/>
              <a:t>Run at CEDA by Martin J. and Ruth P. </a:t>
            </a:r>
          </a:p>
          <a:p>
            <a:r>
              <a:rPr lang="en-US" baseline="0" dirty="0" smtClean="0"/>
              <a:t>Step 1. Provide a web app for data availability interrogation please advertise this is now live at cp4cds-qcapp.ceda.ac.uk</a:t>
            </a:r>
          </a:p>
          <a:p>
            <a:r>
              <a:rPr lang="en-US" baseline="0" dirty="0" smtClean="0"/>
              <a:t>Step 2. Is to provide the QC information </a:t>
            </a:r>
            <a:r>
              <a:rPr lang="mr-IN" baseline="0" dirty="0" smtClean="0"/>
              <a:t>–</a:t>
            </a:r>
            <a:r>
              <a:rPr lang="en-US" baseline="0" dirty="0" smtClean="0"/>
              <a:t> we are working on this and will be available at some point this year, likely end of summer and the web app will be extended.</a:t>
            </a:r>
          </a:p>
          <a:p>
            <a:r>
              <a:rPr lang="en-US" baseline="0" dirty="0" smtClean="0"/>
              <a:t>Screen shot is of the “Data Availability Matrix” part of the app (this was a milestone)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D6CF-39DD-DE4A-8A23-13FC1F1C30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2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</a:t>
            </a:r>
            <a:r>
              <a:rPr lang="en-US" baseline="0" dirty="0" smtClean="0"/>
              <a:t> WP2</a:t>
            </a:r>
            <a:br>
              <a:rPr lang="en-US" baseline="0" dirty="0" smtClean="0"/>
            </a:br>
            <a:r>
              <a:rPr lang="en-US" baseline="0" dirty="0" smtClean="0"/>
              <a:t>We will provide QC information aggregated in different ways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by model or variable and allow user to interrogate further.</a:t>
            </a:r>
          </a:p>
          <a:p>
            <a:r>
              <a:rPr lang="en-US" baseline="0" dirty="0" smtClean="0"/>
              <a:t>The tools used to do the QC are CEDA-CC, that is the CEDA compliance checking tool developed by Martin J. available as python package.</a:t>
            </a:r>
          </a:p>
          <a:p>
            <a:r>
              <a:rPr lang="en-US" baseline="0" dirty="0" smtClean="0"/>
              <a:t>Standard CF checker </a:t>
            </a:r>
          </a:p>
          <a:p>
            <a:r>
              <a:rPr lang="en-US" baseline="0" dirty="0" smtClean="0"/>
              <a:t>Finally a time-checker that has been written specifically for this which does single and </a:t>
            </a:r>
            <a:r>
              <a:rPr lang="en-US" baseline="0" dirty="0" err="1" smtClean="0"/>
              <a:t>multifile</a:t>
            </a:r>
            <a:r>
              <a:rPr lang="en-US" baseline="0" dirty="0" smtClean="0"/>
              <a:t> time checks.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9D6CF-39DD-DE4A-8A23-13FC1F1C30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87178"/>
            <a:ext cx="9144000" cy="20066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3792"/>
            <a:ext cx="9144000" cy="156400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4822562"/>
            <a:ext cx="11226801" cy="2010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" y="-444515"/>
            <a:ext cx="12192000" cy="2058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04" y="5697695"/>
            <a:ext cx="2192996" cy="585629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83016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9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77801"/>
            <a:ext cx="5969000" cy="1414461"/>
          </a:xfrm>
        </p:spPr>
        <p:txBody>
          <a:bodyPr anchor="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770063"/>
            <a:ext cx="11188700" cy="4406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83" y="0"/>
            <a:ext cx="6248642" cy="182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1" y="5273306"/>
            <a:ext cx="11096457" cy="1986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4" y="6164125"/>
            <a:ext cx="2087098" cy="55735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5522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5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5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6BF94-A7B8-7A40-917D-1B33F0811645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E8690-AD26-464F-B591-C7F3F299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7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p4cds-index1.ceda.ac.uk" TargetMode="External"/><Relationship Id="rId4" Type="http://schemas.openxmlformats.org/officeDocument/2006/relationships/hyperlink" Target="cp4cds-qcapp.ceda.ac.uk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github.com/cedadev/time-check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2" y="1852066"/>
            <a:ext cx="11985938" cy="163512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CP4CDS</a:t>
            </a:r>
            <a:r>
              <a:rPr lang="en-GB" dirty="0" smtClean="0"/>
              <a:t>: Climate Predictions for the Copernicus Climate Data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61217"/>
            <a:ext cx="8534400" cy="1564008"/>
          </a:xfrm>
        </p:spPr>
        <p:txBody>
          <a:bodyPr>
            <a:normAutofit/>
          </a:bodyPr>
          <a:lstStyle/>
          <a:p>
            <a:r>
              <a:rPr lang="en-US" dirty="0"/>
              <a:t>An extended ESGF sub-system populated and configured to support the Copernicus Climate Data Store </a:t>
            </a:r>
            <a:endParaRPr lang="en-US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7780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6384"/>
              </p:ext>
            </p:extLst>
          </p:nvPr>
        </p:nvGraphicFramePr>
        <p:xfrm>
          <a:off x="1056068" y="1300768"/>
          <a:ext cx="9121254" cy="461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36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984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603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WP</a:t>
                      </a:r>
                      <a:endParaRPr lang="en-GB" dirty="0"/>
                    </a:p>
                  </a:txBody>
                  <a:tcPr>
                    <a:solidFill>
                      <a:srgbClr val="7D1E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 -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Leader</a:t>
                      </a:r>
                      <a:endParaRPr lang="en-GB" dirty="0"/>
                    </a:p>
                  </a:txBody>
                  <a:tcPr>
                    <a:solidFill>
                      <a:srgbClr val="7D1E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>
                    <a:solidFill>
                      <a:srgbClr val="7D1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082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7D1E3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Management</a:t>
                      </a:r>
                      <a:r>
                        <a:rPr lang="en-GB" baseline="0" dirty="0" smtClean="0"/>
                        <a:t> and CDS liaison</a:t>
                      </a:r>
                    </a:p>
                    <a:p>
                      <a:r>
                        <a:rPr lang="en-GB" baseline="0" dirty="0" smtClean="0"/>
                        <a:t>- Bennett (CEDA)</a:t>
                      </a:r>
                      <a:endParaRPr lang="en-GB" dirty="0"/>
                    </a:p>
                  </a:txBody>
                  <a:tcPr>
                    <a:solidFill>
                      <a:srgbClr val="7D1E3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Responsible for overall architecture, reporting, workshops, engagement.</a:t>
                      </a:r>
                      <a:endParaRPr lang="en-GB" dirty="0"/>
                    </a:p>
                  </a:txBody>
                  <a:tcPr>
                    <a:solidFill>
                      <a:srgbClr val="7D1E3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0824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solidFill>
                      <a:srgbClr val="7D1E3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Management</a:t>
                      </a:r>
                    </a:p>
                    <a:p>
                      <a:r>
                        <a:rPr lang="en-GB" dirty="0" smtClean="0"/>
                        <a:t>-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Juckes</a:t>
                      </a:r>
                      <a:r>
                        <a:rPr lang="en-GB" baseline="0" dirty="0" smtClean="0"/>
                        <a:t> (CEDA)</a:t>
                      </a:r>
                      <a:endParaRPr lang="en-GB" dirty="0"/>
                    </a:p>
                  </a:txBody>
                  <a:tcPr>
                    <a:solidFill>
                      <a:srgbClr val="7D1E34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Responsible</a:t>
                      </a:r>
                      <a:r>
                        <a:rPr lang="en-GB" baseline="0" dirty="0" smtClean="0"/>
                        <a:t> for ensuring appropriate data available and fit for purpose.</a:t>
                      </a:r>
                      <a:endParaRPr lang="en-GB" dirty="0"/>
                    </a:p>
                  </a:txBody>
                  <a:tcPr>
                    <a:solidFill>
                      <a:srgbClr val="7D1E34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4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rgbClr val="E7D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Node</a:t>
                      </a:r>
                      <a:r>
                        <a:rPr lang="en-GB" baseline="0" dirty="0" smtClean="0"/>
                        <a:t> Software</a:t>
                      </a:r>
                    </a:p>
                    <a:p>
                      <a:r>
                        <a:rPr lang="en-GB" baseline="0" dirty="0" smtClean="0"/>
                        <a:t>- </a:t>
                      </a:r>
                      <a:r>
                        <a:rPr lang="en-GB" baseline="0" dirty="0" err="1" smtClean="0"/>
                        <a:t>Denvil</a:t>
                      </a:r>
                      <a:r>
                        <a:rPr lang="en-GB" baseline="0" dirty="0" smtClean="0"/>
                        <a:t> (IPSL)</a:t>
                      </a:r>
                      <a:endParaRPr lang="en-GB" dirty="0"/>
                    </a:p>
                  </a:txBody>
                  <a:tcPr>
                    <a:solidFill>
                      <a:srgbClr val="E7D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Responsible</a:t>
                      </a:r>
                      <a:r>
                        <a:rPr lang="en-GB" baseline="0" dirty="0" smtClean="0"/>
                        <a:t> for the software deployed in the data node 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(and elsewhere)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7D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0824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rgbClr val="CDAE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Compute</a:t>
                      </a:r>
                      <a:r>
                        <a:rPr lang="en-GB" baseline="0" dirty="0" smtClean="0"/>
                        <a:t> Node Software</a:t>
                      </a:r>
                    </a:p>
                    <a:p>
                      <a:r>
                        <a:rPr lang="en-GB" baseline="0" dirty="0" smtClean="0"/>
                        <a:t>- </a:t>
                      </a:r>
                      <a:r>
                        <a:rPr lang="en-GB" baseline="0" dirty="0" err="1" smtClean="0"/>
                        <a:t>Kindermann</a:t>
                      </a:r>
                      <a:r>
                        <a:rPr lang="en-GB" baseline="0" dirty="0" smtClean="0"/>
                        <a:t> (DKRZ)</a:t>
                      </a:r>
                      <a:endParaRPr lang="en-GB" dirty="0"/>
                    </a:p>
                  </a:txBody>
                  <a:tcPr>
                    <a:solidFill>
                      <a:srgbClr val="CDAE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Responsible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for compute node software 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(which may or may not be used elsewhere)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D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0824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rgbClr val="E7D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Interface and Tools</a:t>
                      </a:r>
                    </a:p>
                    <a:p>
                      <a:r>
                        <a:rPr lang="en-GB" dirty="0" smtClean="0"/>
                        <a:t>- Stephens (CEDA)</a:t>
                      </a:r>
                      <a:endParaRPr lang="en-GB" dirty="0"/>
                    </a:p>
                  </a:txBody>
                  <a:tcPr>
                    <a:solidFill>
                      <a:srgbClr val="E7D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Responsible for tools and interfaces used</a:t>
                      </a:r>
                      <a:r>
                        <a:rPr lang="en-GB" baseline="0" dirty="0" smtClean="0"/>
                        <a:t> by those building code to deploy in compute nodes.</a:t>
                      </a:r>
                      <a:endParaRPr lang="en-GB" dirty="0"/>
                    </a:p>
                  </a:txBody>
                  <a:tcPr>
                    <a:solidFill>
                      <a:srgbClr val="E7D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0824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rgbClr val="CDAE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and Operation</a:t>
                      </a:r>
                    </a:p>
                    <a:p>
                      <a:r>
                        <a:rPr lang="en-GB" dirty="0" smtClean="0"/>
                        <a:t>-</a:t>
                      </a:r>
                      <a:r>
                        <a:rPr lang="en-GB" baseline="0" dirty="0" smtClean="0"/>
                        <a:t> Kershaw (CEDA)</a:t>
                      </a:r>
                      <a:endParaRPr lang="en-GB" dirty="0"/>
                    </a:p>
                  </a:txBody>
                  <a:tcPr>
                    <a:solidFill>
                      <a:srgbClr val="CDAE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Responsible for the integration</a:t>
                      </a:r>
                      <a:r>
                        <a:rPr lang="en-GB" baseline="0" dirty="0" smtClean="0"/>
                        <a:t> and deployment of the running system(s)</a:t>
                      </a:r>
                      <a:endParaRPr lang="en-GB" dirty="0"/>
                    </a:p>
                  </a:txBody>
                  <a:tcPr>
                    <a:solidFill>
                      <a:srgbClr val="CDA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7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77801"/>
            <a:ext cx="5969000" cy="1117599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CP4CDS: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592263"/>
            <a:ext cx="11477402" cy="4383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Provide:</a:t>
            </a:r>
          </a:p>
          <a:p>
            <a:r>
              <a:rPr lang="en-US" sz="2200" dirty="0" smtClean="0"/>
              <a:t>A quality controlled subset of CMIP5 data to the CDS</a:t>
            </a:r>
          </a:p>
          <a:p>
            <a:pPr lvl="0"/>
            <a:r>
              <a:rPr lang="en-US" sz="2200" dirty="0" smtClean="0"/>
              <a:t>Develop ESGF data node software, e.g. </a:t>
            </a:r>
            <a:r>
              <a:rPr lang="en-US" sz="2000" dirty="0">
                <a:solidFill>
                  <a:prstClr val="black"/>
                </a:solidFill>
              </a:rPr>
              <a:t>Migrate data node software to containers for easier deployment.</a:t>
            </a:r>
          </a:p>
          <a:p>
            <a:r>
              <a:rPr lang="en-US" sz="2200" dirty="0" smtClean="0"/>
              <a:t>Deploy data and compute services across three sites: CEDA, DKRZ and IPSL, </a:t>
            </a:r>
          </a:p>
          <a:p>
            <a:pPr lvl="1"/>
            <a:r>
              <a:rPr lang="en-US" sz="1800" dirty="0" smtClean="0"/>
              <a:t>Provide a geogra</a:t>
            </a:r>
            <a:r>
              <a:rPr lang="en-US" sz="1800" dirty="0" smtClean="0"/>
              <a:t>phic </a:t>
            </a:r>
            <a:r>
              <a:rPr lang="en-US" sz="1800" dirty="0" smtClean="0"/>
              <a:t>load balance across these sites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Develop compute </a:t>
            </a:r>
            <a:r>
              <a:rPr lang="en-US" sz="2400" dirty="0">
                <a:solidFill>
                  <a:prstClr val="black"/>
                </a:solidFill>
              </a:rPr>
              <a:t>node </a:t>
            </a:r>
            <a:r>
              <a:rPr lang="en-US" sz="2400" dirty="0" smtClean="0">
                <a:solidFill>
                  <a:prstClr val="black"/>
                </a:solidFill>
              </a:rPr>
              <a:t>software based </a:t>
            </a:r>
            <a:r>
              <a:rPr lang="en-US" sz="2400" dirty="0">
                <a:solidFill>
                  <a:prstClr val="black"/>
                </a:solidFill>
              </a:rPr>
              <a:t>on </a:t>
            </a:r>
            <a:r>
              <a:rPr lang="en-US" sz="2400" dirty="0" smtClean="0">
                <a:solidFill>
                  <a:prstClr val="black"/>
                </a:solidFill>
              </a:rPr>
              <a:t>birdhouse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Develop tools for interaction with ESGF: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e.g. </a:t>
            </a:r>
            <a:r>
              <a:rPr lang="en-US" sz="2000" dirty="0" err="1" smtClean="0">
                <a:solidFill>
                  <a:prstClr val="black"/>
                </a:solidFill>
              </a:rPr>
              <a:t>esgf-pyclient</a:t>
            </a:r>
            <a:r>
              <a:rPr lang="en-US" sz="2000" dirty="0" smtClean="0">
                <a:solidFill>
                  <a:prstClr val="black"/>
                </a:solidFill>
              </a:rPr>
              <a:t> (Python interface to ESGF), </a:t>
            </a:r>
            <a:r>
              <a:rPr lang="en-US" sz="2000" dirty="0" err="1" smtClean="0">
                <a:solidFill>
                  <a:prstClr val="black"/>
                </a:solidFill>
              </a:rPr>
              <a:t>Synda</a:t>
            </a:r>
            <a:r>
              <a:rPr lang="en-US" sz="2000" dirty="0" smtClean="0">
                <a:solidFill>
                  <a:prstClr val="black"/>
                </a:solidFill>
              </a:rPr>
              <a:t> (data replication tool)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SDDS (</a:t>
            </a:r>
            <a:r>
              <a:rPr lang="en-US" sz="1800" dirty="0"/>
              <a:t>Software Dependency and Deployment Solution) </a:t>
            </a:r>
            <a:r>
              <a:rPr lang="en-GB" sz="1800" dirty="0"/>
              <a:t>environment so developers and service providers can share the same compute environment</a:t>
            </a:r>
            <a:r>
              <a:rPr lang="en-GB" sz="1800" dirty="0" smtClean="0"/>
              <a:t>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323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9340"/>
            <a:ext cx="11557000" cy="4406899"/>
          </a:xfrm>
        </p:spPr>
        <p:txBody>
          <a:bodyPr>
            <a:normAutofit/>
          </a:bodyPr>
          <a:lstStyle/>
          <a:p>
            <a:r>
              <a:rPr lang="en-US" dirty="0" smtClean="0"/>
              <a:t>Provide </a:t>
            </a:r>
            <a:r>
              <a:rPr lang="en-US" dirty="0"/>
              <a:t>a subset of CMIP5 data - </a:t>
            </a:r>
            <a:r>
              <a:rPr lang="en-US" dirty="0" smtClean="0">
                <a:hlinkClick r:id="rId3" action="ppaction://hlinkfile"/>
              </a:rPr>
              <a:t>cp4cds-index1.ceda.ac.uk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Interrogate CP4CDS data w</a:t>
            </a:r>
            <a:r>
              <a:rPr lang="en-US" dirty="0" smtClean="0"/>
              <a:t>eb-app</a:t>
            </a:r>
            <a:r>
              <a:rPr lang="en-US" dirty="0"/>
              <a:t>: </a:t>
            </a:r>
            <a:r>
              <a:rPr lang="en-US" dirty="0" smtClean="0">
                <a:hlinkClick r:id="rId4" action="ppaction://hlinkfile"/>
              </a:rPr>
              <a:t>cp4cds-qcapp.ceda.ac.uk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Data availability matrix: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793737"/>
            <a:ext cx="7810500" cy="32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77801"/>
            <a:ext cx="7581900" cy="1414461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Management </a:t>
            </a:r>
            <a:r>
              <a:rPr lang="mr-IN" dirty="0" smtClean="0"/>
              <a:t>–</a:t>
            </a:r>
            <a:r>
              <a:rPr lang="en-US" dirty="0" smtClean="0"/>
              <a:t> QC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52"/>
          <a:stretch/>
        </p:blipFill>
        <p:spPr>
          <a:xfrm>
            <a:off x="4363528" y="2527300"/>
            <a:ext cx="7828472" cy="356869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4000" y="1206501"/>
            <a:ext cx="11315700" cy="4622800"/>
          </a:xfrm>
        </p:spPr>
        <p:txBody>
          <a:bodyPr>
            <a:normAutofit/>
          </a:bodyPr>
          <a:lstStyle/>
          <a:p>
            <a:r>
              <a:rPr lang="en-US" dirty="0" smtClean="0"/>
              <a:t>Quality control information will become available</a:t>
            </a:r>
          </a:p>
          <a:p>
            <a:pPr lvl="1"/>
            <a:r>
              <a:rPr lang="en-US" dirty="0" smtClean="0"/>
              <a:t>Aggregated QC information on models or variables</a:t>
            </a:r>
          </a:p>
          <a:p>
            <a:pPr lvl="1"/>
            <a:r>
              <a:rPr lang="en-US" dirty="0" smtClean="0"/>
              <a:t>Detailed file QC information  </a:t>
            </a:r>
          </a:p>
          <a:p>
            <a:pPr lvl="1"/>
            <a:endParaRPr lang="en-US" dirty="0"/>
          </a:p>
          <a:p>
            <a:r>
              <a:rPr lang="en-US" dirty="0" smtClean="0"/>
              <a:t>QC Tools</a:t>
            </a:r>
            <a:endParaRPr lang="en-US" dirty="0"/>
          </a:p>
          <a:p>
            <a:pPr lvl="1"/>
            <a:r>
              <a:rPr lang="en-US" dirty="0" smtClean="0"/>
              <a:t>CEDA-CC</a:t>
            </a:r>
          </a:p>
          <a:p>
            <a:pPr lvl="1"/>
            <a:r>
              <a:rPr lang="en-US" dirty="0" smtClean="0"/>
              <a:t>CF-Checker</a:t>
            </a:r>
          </a:p>
          <a:p>
            <a:pPr lvl="1"/>
            <a:r>
              <a:rPr lang="en-US" dirty="0" smtClean="0"/>
              <a:t>Time-Checker (new)</a:t>
            </a:r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>
                <a:hlinkClick r:id="rId4"/>
              </a:rPr>
              <a:t>https://github.com/cedadev/time-checks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942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0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440</Words>
  <Application>Microsoft Macintosh PowerPoint</Application>
  <PresentationFormat>Widescreen</PresentationFormat>
  <Paragraphs>70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CP4CDS: Climate Predictions for the Copernicus Climate Data Store</vt:lpstr>
      <vt:lpstr>Project structure</vt:lpstr>
      <vt:lpstr>CP4CDS: Aims</vt:lpstr>
      <vt:lpstr>Data Management</vt:lpstr>
      <vt:lpstr>Data Management – QC</vt:lpstr>
      <vt:lpstr>SUMMARY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CP4CDS: Climate Predictions for the Copernicus Climate Data Store</dc:title>
  <dc:creator>Microsoft Office User</dc:creator>
  <cp:lastModifiedBy>Ruth Petrie</cp:lastModifiedBy>
  <cp:revision>33</cp:revision>
  <dcterms:created xsi:type="dcterms:W3CDTF">2017-07-10T09:37:39Z</dcterms:created>
  <dcterms:modified xsi:type="dcterms:W3CDTF">2018-01-23T12:37:06Z</dcterms:modified>
</cp:coreProperties>
</file>