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424" r:id="rId3"/>
    <p:sldId id="398" r:id="rId4"/>
    <p:sldId id="415" r:id="rId5"/>
    <p:sldId id="399" r:id="rId6"/>
    <p:sldId id="434" r:id="rId7"/>
    <p:sldId id="436" r:id="rId8"/>
    <p:sldId id="435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73953" autoAdjust="0"/>
  </p:normalViewPr>
  <p:slideViewPr>
    <p:cSldViewPr>
      <p:cViewPr varScale="1">
        <p:scale>
          <a:sx n="55" d="100"/>
          <a:sy n="55" d="100"/>
        </p:scale>
        <p:origin x="16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r">
              <a:defRPr sz="1200"/>
            </a:lvl1pPr>
          </a:lstStyle>
          <a:p>
            <a:fld id="{FCEFABCC-D1C5-4BEA-9908-DDE9D3FFA54C}" type="datetimeFigureOut">
              <a:rPr lang="en-US" smtClean="0"/>
              <a:t>10/4/2017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8" rIns="93175" bIns="4658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5" tIns="46588" rIns="93175" bIns="465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r">
              <a:defRPr sz="1200"/>
            </a:lvl1pPr>
          </a:lstStyle>
          <a:p>
            <a:fld id="{9D3E1B36-546F-43CD-884C-C7AB8B6CD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4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1B36-546F-43CD-884C-C7AB8B6CD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2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XPS surface sensitive tool, uniquely suited to investigate SEI layer. Provides elemental and chemical state information of the SEI, active material, etc.</a:t>
            </a:r>
          </a:p>
          <a:p>
            <a:r>
              <a:rPr lang="en-US" altLang="en-US" dirty="0" smtClean="0"/>
              <a:t>With current equipment, able to (when working) evaluate surface of material. New system will provide better spectral resolution –for example, what we think is happening at SEI, elemental/chemical state mapping, collect spectra with minimal exposure to </a:t>
            </a:r>
            <a:r>
              <a:rPr lang="en-US" altLang="en-US" dirty="0" err="1" smtClean="0"/>
              <a:t>Xrays</a:t>
            </a:r>
            <a:r>
              <a:rPr lang="en-US" altLang="en-US" dirty="0" smtClean="0"/>
              <a:t> which will reduce the damage to the chemical state of the surface. Unique sputtering of inorganic materials with minimal amount of radiation damage using C60 sputtering gun. 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Carderock</a:t>
            </a:r>
            <a:r>
              <a:rPr lang="en-US" altLang="en-US" dirty="0" smtClean="0"/>
              <a:t> just invested in a brand new system with higher</a:t>
            </a:r>
            <a:r>
              <a:rPr lang="en-US" altLang="en-US" baseline="0" dirty="0" smtClean="0"/>
              <a:t> resolution and higher fidelity results</a:t>
            </a:r>
            <a:endParaRPr lang="en-US" alt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1983" indent="-28537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1512" indent="-2283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98117" indent="-2283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4721" indent="-22830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1326" indent="-2283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67931" indent="-2283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4536" indent="-2283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1141" indent="-22830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8A4CE7D6-E6BA-4813-A317-AA4E6D4CE216}" type="slidenum">
              <a:rPr lang="en-US" altLang="en-US" sz="1200"/>
              <a:pPr eaLnBrk="1" hangingPunct="1">
                <a:defRPr/>
              </a:pPr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7049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Care about SEI</a:t>
            </a:r>
            <a:r>
              <a:rPr lang="en-US" baseline="0" dirty="0" smtClean="0"/>
              <a:t> layer because of its critical role in terms of battery operation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Whether copper or not, if SEI layer problems, can impact both performance and safety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Little trickier b/c of how sensitive the SEI layer is, and how complicated (</a:t>
            </a:r>
            <a:r>
              <a:rPr lang="en-US" baseline="0" dirty="0" err="1" smtClean="0"/>
              <a:t>heterogenous</a:t>
            </a:r>
            <a:r>
              <a:rPr lang="en-US" baseline="0" dirty="0" smtClean="0"/>
              <a:t>, many compounds)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Several more factors that play into health of SEI layer when recharging/reusing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1B36-546F-43CD-884C-C7AB8B6CD1E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1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1B36-546F-43CD-884C-C7AB8B6CD1E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3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take</a:t>
            </a:r>
            <a:r>
              <a:rPr lang="en-US" baseline="0" dirty="0" smtClean="0"/>
              <a:t> into account total atomic percentage, all of the </a:t>
            </a:r>
            <a:r>
              <a:rPr lang="en-US" baseline="0" dirty="0" err="1" smtClean="0"/>
              <a:t>overdischarged</a:t>
            </a:r>
            <a:r>
              <a:rPr lang="en-US" baseline="0" dirty="0" smtClean="0"/>
              <a:t> cell samples had less carbonate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1B36-546F-43CD-884C-C7AB8B6CD1E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0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take</a:t>
            </a:r>
            <a:r>
              <a:rPr lang="en-US" baseline="0" dirty="0" smtClean="0"/>
              <a:t> into account total atomic percentage, all of the </a:t>
            </a:r>
            <a:r>
              <a:rPr lang="en-US" baseline="0" dirty="0" err="1" smtClean="0"/>
              <a:t>overdischarged</a:t>
            </a:r>
            <a:r>
              <a:rPr lang="en-US" baseline="0" dirty="0" smtClean="0"/>
              <a:t> cell samples had less Lithium fluoride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1B36-546F-43CD-884C-C7AB8B6CD1E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take</a:t>
            </a:r>
            <a:r>
              <a:rPr lang="en-US" baseline="0" dirty="0" smtClean="0"/>
              <a:t> into account total atomic percentage, all of the </a:t>
            </a:r>
            <a:r>
              <a:rPr lang="en-US" baseline="0" dirty="0" err="1" smtClean="0"/>
              <a:t>overdischarged</a:t>
            </a:r>
            <a:r>
              <a:rPr lang="en-US" baseline="0" dirty="0" smtClean="0"/>
              <a:t> cell samples had less Lithium fluoride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1B36-546F-43CD-884C-C7AB8B6CD1E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08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take</a:t>
            </a:r>
            <a:r>
              <a:rPr lang="en-US" baseline="0" dirty="0" smtClean="0"/>
              <a:t> into account total atomic percentage, all of the </a:t>
            </a:r>
            <a:r>
              <a:rPr lang="en-US" baseline="0" dirty="0" err="1" smtClean="0"/>
              <a:t>overdischarged</a:t>
            </a:r>
            <a:r>
              <a:rPr lang="en-US" baseline="0" dirty="0" smtClean="0"/>
              <a:t> cell samples had less Lithium fluoride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1B36-546F-43CD-884C-C7AB8B6CD1E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2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1D3C1-3C97-46EA-9923-92F69E9BE84B}" type="datetime1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4648200" cy="5016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Distribution A. Approved for public release; distribution is unlimited.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8A596CE-F077-46F9-9816-DC06B28AAC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BE5B2-6EA7-4CF2-95DC-6A9F733270AD}" type="datetime1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Distribution A. Approved for public release; distribution is unlimited.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99F5D-ACCF-43A9-9EC9-EA4E2271A1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146AA-7601-4DD7-965D-C025C0390D2C}" type="datetime1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Distribution A. Approved for public release; distribution is unlimited.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BEE3B-4CCD-4AEF-A64F-47755EE17F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D7604-0323-44E5-BCB0-ECC30027FF28}" type="datetime1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4648200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Distribution A. Approved for public release; distribution is unlimited.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FDB90-FA9E-4A2F-8711-A2D40357F5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D8A52-DA28-471D-ABEF-7B19B1ABDE61}" type="datetime1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Distribution A. Approved for public release; distribution is unlimited.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DA4B6-74EE-4D16-B9A6-7F623C6DE5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962F2-8986-4DCE-B7F0-9912D2B7F918}" type="datetime1">
              <a:rPr lang="en-US" smtClean="0"/>
              <a:t>10/4/2017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Distribution A. Approved for public release; distribution is unlimited.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E2E7E-4B71-463F-9ED1-1A9AC718C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431B-3C5B-44AA-9971-F497743E9AD3}" type="datetime1">
              <a:rPr lang="en-US" smtClean="0"/>
              <a:t>10/4/2017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Distribution A. Approved for public release; distribution is unlimited.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AB682-02AA-4566-9914-86AA870347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0B9E2-A15D-4940-88C8-937D9D20F215}" type="datetime1">
              <a:rPr lang="en-US" smtClean="0"/>
              <a:t>10/4/2017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Distribution A. Approved for public release; distribution is unlimited.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6DA26-C551-4000-BBC5-1CE83AF433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BA796-FD93-4DC3-BB13-A9BCB54F1609}" type="datetime1">
              <a:rPr lang="en-US" smtClean="0"/>
              <a:t>10/4/2017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Distribution A. Approved for public release; distribution is unlimited.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FC610-027A-4A9E-B8AE-BF06E0C48F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A4C7E-D7E2-42B9-817F-3525568AE1CE}" type="datetime1">
              <a:rPr lang="en-US" smtClean="0"/>
              <a:t>10/4/2017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Distribution A. Approved for public release; distribution is unlimited.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29B0-88C6-443E-ACEE-4268828C68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FF294-790F-467B-AE9C-DF9CD880E3E1}" type="datetime1">
              <a:rPr lang="en-US" smtClean="0"/>
              <a:t>10/4/2017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Distribution A. Approved for public release; distribution is unlimited.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C8B99-0E21-4C9F-9871-37696E836C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47800" y="274638"/>
            <a:ext cx="7696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4016F7-9B98-4D37-B86B-481D2E256474}" type="datetime1">
              <a:rPr lang="en-US" smtClean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Distribution A. Approved for public release; distribution is unlimited.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0442048-469D-4178-9D01-DEDCF3E51BD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auto">
          <a:xfrm>
            <a:off x="0" y="879475"/>
            <a:ext cx="9144000" cy="100013"/>
          </a:xfrm>
          <a:prstGeom prst="rect">
            <a:avLst/>
          </a:prstGeom>
          <a:gradFill rotWithShape="0">
            <a:gsLst>
              <a:gs pos="0">
                <a:srgbClr val="00183A"/>
              </a:gs>
              <a:gs pos="50000">
                <a:schemeClr val="bg1"/>
              </a:gs>
              <a:gs pos="100000">
                <a:srgbClr val="00183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8" name="Picture 11" descr="2010 Carderock wobx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5738" y="146050"/>
            <a:ext cx="106997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411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XPS Data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232</a:t>
            </a:r>
            <a:r>
              <a:rPr lang="en-US" sz="3600" b="1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Meeting of the Electrochemical Society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Data Hack Day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57800"/>
            <a:ext cx="9144000" cy="8382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NSWC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Carderock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Christopher Hendricks,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Azzam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Mansour, Daphne Fuentevilla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596CE-F077-46F9-9816-DC06B28AAC1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400" dirty="0" smtClean="0"/>
              <a:t>Distribution A. Approved for public release; distribution is unlimited.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1262356" y="50800"/>
            <a:ext cx="7959432" cy="116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X-Ray Photoelectron Spectroscopy</a:t>
            </a: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5410200" y="1318528"/>
            <a:ext cx="3581399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800" dirty="0">
                <a:cs typeface="Times New Roman" pitchFamily="18" charset="0"/>
              </a:rPr>
              <a:t>XPS is a surface analysis technique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 dirty="0">
                <a:cs typeface="Times New Roman" pitchFamily="18" charset="0"/>
              </a:rPr>
              <a:t>Provides elemental and chemical state information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 dirty="0">
                <a:cs typeface="Times New Roman" pitchFamily="18" charset="0"/>
              </a:rPr>
              <a:t>Combined with depth profiling </a:t>
            </a:r>
            <a:r>
              <a:rPr lang="en-US" altLang="en-US" dirty="0" smtClean="0">
                <a:cs typeface="Times New Roman" pitchFamily="18" charset="0"/>
              </a:rPr>
              <a:t>(Argon/C60 sputtering) gives </a:t>
            </a:r>
            <a:r>
              <a:rPr lang="en-US" altLang="en-US" dirty="0">
                <a:cs typeface="Times New Roman" pitchFamily="18" charset="0"/>
              </a:rPr>
              <a:t>concentration as a function of depth from the surface</a:t>
            </a:r>
          </a:p>
        </p:txBody>
      </p:sp>
      <p:grpSp>
        <p:nvGrpSpPr>
          <p:cNvPr id="8196" name="Group 14"/>
          <p:cNvGrpSpPr>
            <a:grpSpLocks/>
          </p:cNvGrpSpPr>
          <p:nvPr/>
        </p:nvGrpSpPr>
        <p:grpSpPr bwMode="auto">
          <a:xfrm>
            <a:off x="160338" y="1157288"/>
            <a:ext cx="5075237" cy="4064000"/>
            <a:chOff x="159657" y="1524000"/>
            <a:chExt cx="5075975" cy="4064000"/>
          </a:xfrm>
        </p:grpSpPr>
        <p:sp>
          <p:nvSpPr>
            <p:cNvPr id="2" name="Rounded Rectangle 1"/>
            <p:cNvSpPr/>
            <p:nvPr/>
          </p:nvSpPr>
          <p:spPr>
            <a:xfrm>
              <a:off x="159657" y="2060575"/>
              <a:ext cx="4920377" cy="35274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03" name="TextBox 2"/>
            <p:cNvSpPr txBox="1">
              <a:spLocks noChangeArrowheads="1"/>
            </p:cNvSpPr>
            <p:nvPr/>
          </p:nvSpPr>
          <p:spPr bwMode="auto">
            <a:xfrm>
              <a:off x="827314" y="1524000"/>
              <a:ext cx="38462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Vacuum chamber (~10</a:t>
              </a:r>
              <a:r>
                <a:rPr lang="en-US" altLang="en-US" baseline="30000"/>
                <a:t>-8</a:t>
              </a:r>
              <a:r>
                <a:rPr lang="en-US" altLang="en-US"/>
                <a:t> torr)</a:t>
              </a:r>
            </a:p>
          </p:txBody>
        </p:sp>
        <p:sp>
          <p:nvSpPr>
            <p:cNvPr id="4" name="Rectangle 3"/>
            <p:cNvSpPr/>
            <p:nvPr/>
          </p:nvSpPr>
          <p:spPr>
            <a:xfrm rot="18849477">
              <a:off x="1165515" y="2554990"/>
              <a:ext cx="420687" cy="127018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05" name="TextBox 10"/>
            <p:cNvSpPr txBox="1">
              <a:spLocks noChangeArrowheads="1"/>
            </p:cNvSpPr>
            <p:nvPr/>
          </p:nvSpPr>
          <p:spPr bwMode="auto">
            <a:xfrm>
              <a:off x="551542" y="2161785"/>
              <a:ext cx="20682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X-ray source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71285" y="4335463"/>
              <a:ext cx="878015" cy="1444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07" name="TextBox 12"/>
            <p:cNvSpPr txBox="1">
              <a:spLocks noChangeArrowheads="1"/>
            </p:cNvSpPr>
            <p:nvPr/>
          </p:nvSpPr>
          <p:spPr bwMode="auto">
            <a:xfrm>
              <a:off x="1971790" y="4479470"/>
              <a:ext cx="11720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Sample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971257" y="3732213"/>
              <a:ext cx="436626" cy="4921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9" name="TextBox 17"/>
            <p:cNvSpPr txBox="1">
              <a:spLocks noChangeArrowheads="1"/>
            </p:cNvSpPr>
            <p:nvPr/>
          </p:nvSpPr>
          <p:spPr bwMode="auto">
            <a:xfrm>
              <a:off x="159658" y="3782870"/>
              <a:ext cx="22043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Incident x-rays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2536490" y="3189288"/>
              <a:ext cx="1084421" cy="101917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Box 20"/>
            <p:cNvSpPr txBox="1">
              <a:spLocks noChangeArrowheads="1"/>
            </p:cNvSpPr>
            <p:nvPr/>
          </p:nvSpPr>
          <p:spPr bwMode="auto">
            <a:xfrm>
              <a:off x="2811971" y="3848566"/>
              <a:ext cx="24236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Ejected electrons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620910" y="2263775"/>
              <a:ext cx="1052665" cy="10763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13" name="TextBox 23"/>
            <p:cNvSpPr txBox="1">
              <a:spLocks noChangeArrowheads="1"/>
            </p:cNvSpPr>
            <p:nvPr/>
          </p:nvSpPr>
          <p:spPr bwMode="auto">
            <a:xfrm>
              <a:off x="2407387" y="2420423"/>
              <a:ext cx="201581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Electron detector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4642" y="5215281"/>
            <a:ext cx="8589962" cy="1180757"/>
            <a:chOff x="160338" y="5688356"/>
            <a:chExt cx="8589962" cy="1180757"/>
          </a:xfrm>
        </p:grpSpPr>
        <p:sp>
          <p:nvSpPr>
            <p:cNvPr id="17" name="TextBox 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83353" y="5688356"/>
              <a:ext cx="3845727" cy="584775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8198" name="TextBox 19"/>
            <p:cNvSpPr txBox="1">
              <a:spLocks noChangeArrowheads="1"/>
            </p:cNvSpPr>
            <p:nvPr/>
          </p:nvSpPr>
          <p:spPr bwMode="auto">
            <a:xfrm>
              <a:off x="3144838" y="6396038"/>
              <a:ext cx="5605462" cy="461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b="1" dirty="0"/>
                <a:t>Kinetic energy m</a:t>
              </a:r>
              <a:r>
                <a:rPr lang="en-US" altLang="en-US" b="1" dirty="0" smtClean="0"/>
                <a:t>easured by </a:t>
              </a:r>
              <a:r>
                <a:rPr lang="en-US" altLang="en-US" b="1" dirty="0"/>
                <a:t>detector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621088" y="6226175"/>
              <a:ext cx="527050" cy="29051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0" name="TextBox 22"/>
            <p:cNvSpPr txBox="1">
              <a:spLocks noChangeArrowheads="1"/>
            </p:cNvSpPr>
            <p:nvPr/>
          </p:nvSpPr>
          <p:spPr bwMode="auto">
            <a:xfrm>
              <a:off x="160338" y="6408738"/>
              <a:ext cx="3044825" cy="460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b="1"/>
                <a:t>Known x-ray energy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971675" y="6226175"/>
              <a:ext cx="406400" cy="29051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400" dirty="0" smtClean="0"/>
              <a:t>Distribution A. Approved for public release; distribution is unlimited.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FDB90-FA9E-4A2F-8711-A2D40357F5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51" y="-104745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SEI Layer Investigation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14249" y="1072066"/>
            <a:ext cx="312018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800" dirty="0" smtClean="0">
                <a:cs typeface="Times New Roman" pitchFamily="18" charset="0"/>
              </a:rPr>
              <a:t>Studying the SEI layer requires careful sample handling in a glove box environment.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400" dirty="0" smtClean="0"/>
              <a:t>Distribution A. Approved for public release; distribution is unlimited.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FDB90-FA9E-4A2F-8711-A2D40357F5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58" y="762000"/>
            <a:ext cx="6021541" cy="2590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965" y="3657600"/>
            <a:ext cx="885171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believed to consist of a variety of insoluble species formed through reactions of the lithium salt, electrolyte, and graphite.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Li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Alkyl-carbonates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look at C1s, F1s, and O1s peaks to confirm that there is sufficient Carbon, Fluorine, and Oxygen for the hypothesized SEI layer species.</a:t>
            </a:r>
          </a:p>
          <a:p>
            <a:pPr eaLnBrk="1" hangingPunct="1">
              <a:buFont typeface="Arial" charset="0"/>
              <a:buChar char="•"/>
            </a:pPr>
            <a:endParaRPr lang="en-US" altLang="en-US" sz="2800" dirty="0"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8158" y="3089701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Pinson and M.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Bazant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“Theory of SEI formation in rechargeable batteries: capacity fade, accelerated aging, and lifetime prediction,” J.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Electrochem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Soc., 160 (2) (2013) pp. A243-A250.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015" y="1077514"/>
            <a:ext cx="3902620" cy="2926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29" y="3920759"/>
            <a:ext cx="3784418" cy="28383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1" y="1039983"/>
            <a:ext cx="3841036" cy="2880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125" y="-46788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 Volt Anode, Exterior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1058180"/>
            <a:ext cx="615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2350" y="1023914"/>
            <a:ext cx="615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3920760"/>
            <a:ext cx="615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 flipV="1">
            <a:off x="7158336" y="1752843"/>
            <a:ext cx="385464" cy="54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43800" y="1346088"/>
            <a:ext cx="146267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65.9% of total Fluorine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88249" y="2103487"/>
            <a:ext cx="118745" cy="555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1392255"/>
            <a:ext cx="145097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16.9% of total Carbon in CO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465845" y="4884061"/>
            <a:ext cx="530225" cy="305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20950" y="4245352"/>
            <a:ext cx="15938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88.3% of total Oxygen in CO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Distribution A. Approved for public release; distribution is unlimited.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FDB90-FA9E-4A2F-8711-A2D40357F5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991848" y="4105426"/>
            <a:ext cx="515215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dirty="0" smtClean="0">
                <a:cs typeface="Times New Roman" pitchFamily="18" charset="0"/>
              </a:rPr>
              <a:t>Perform non-linear curve fitting to de-convolute spectra.</a:t>
            </a:r>
            <a:endParaRPr lang="en-US" altLang="en-US" dirty="0"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 smtClean="0">
                <a:cs typeface="Times New Roman" pitchFamily="18" charset="0"/>
              </a:rPr>
              <a:t>In conjunction with elemental </a:t>
            </a:r>
            <a:r>
              <a:rPr lang="en-US" altLang="en-US" dirty="0" err="1" smtClean="0">
                <a:cs typeface="Times New Roman" pitchFamily="18" charset="0"/>
              </a:rPr>
              <a:t>atm</a:t>
            </a:r>
            <a:r>
              <a:rPr lang="en-US" altLang="en-US" dirty="0" smtClean="0">
                <a:cs typeface="Times New Roman" pitchFamily="18" charset="0"/>
              </a:rPr>
              <a:t>%, can attribute peaks to chemical states.</a:t>
            </a:r>
          </a:p>
        </p:txBody>
      </p:sp>
    </p:spTree>
    <p:extLst>
      <p:ext uri="{BB962C8B-B14F-4D97-AF65-F5344CB8AC3E}">
        <p14:creationId xmlns:p14="http://schemas.microsoft.com/office/powerpoint/2010/main" val="22035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432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C1s Spectra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400" dirty="0" smtClean="0"/>
              <a:t>Distribution A. Approved for public release; distribution is unlimited.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FDB90-FA9E-4A2F-8711-A2D40357F5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C:\Users\christopher.hendrick\Desktop\Power Sources Figures\All_0v_C1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946" y="991596"/>
            <a:ext cx="5078673" cy="380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hristopher.hendrick\Desktop\Power Sources Figures\All_2pt5v_C1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292" y="1042774"/>
            <a:ext cx="5010435" cy="375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" y="4879428"/>
            <a:ext cx="9067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dirty="0" smtClean="0">
                <a:cs typeface="Times New Roman" pitchFamily="18" charset="0"/>
              </a:rPr>
              <a:t>2.5 V cell was not fully discharged and has an intercalated graphite peak around 282.5 eV. 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 smtClean="0">
                <a:cs typeface="Times New Roman" pitchFamily="18" charset="0"/>
              </a:rPr>
              <a:t>Carbonate peaks occur around 290 eV and are the result of reactions between electrolyte solvents and lithium at the electrode surface.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689536" y="2243962"/>
            <a:ext cx="0" cy="213409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72200" y="2259728"/>
            <a:ext cx="0" cy="213409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09169" y="1419772"/>
            <a:ext cx="0" cy="297229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0736" y="1380362"/>
            <a:ext cx="0" cy="297229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6280369" y="3636867"/>
            <a:ext cx="1662167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 dirty="0" smtClean="0">
                <a:cs typeface="Times New Roman" panose="02020603050405020304" pitchFamily="18" charset="0"/>
              </a:rPr>
              <a:t>Intercalated graphite</a:t>
            </a:r>
            <a:endParaRPr lang="en-US" altLang="en-US" sz="2000" b="1" dirty="0"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7020362" y="2861818"/>
            <a:ext cx="1088807" cy="875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648992" y="2460224"/>
            <a:ext cx="80156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 dirty="0" smtClean="0">
                <a:cs typeface="Times New Roman" panose="02020603050405020304" pitchFamily="18" charset="0"/>
              </a:rPr>
              <a:t>CO</a:t>
            </a:r>
            <a:r>
              <a:rPr lang="en-US" altLang="en-US" sz="2000" b="1" baseline="-25000" dirty="0" smtClean="0">
                <a:cs typeface="Times New Roman" panose="02020603050405020304" pitchFamily="18" charset="0"/>
              </a:rPr>
              <a:t>3</a:t>
            </a:r>
            <a:endParaRPr lang="en-US" altLang="en-US" sz="2000" b="1" baseline="-25000" dirty="0"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182402" y="2860334"/>
            <a:ext cx="457357" cy="49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5270626" y="2092770"/>
            <a:ext cx="87267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 dirty="0" smtClean="0">
                <a:cs typeface="Times New Roman" panose="02020603050405020304" pitchFamily="18" charset="0"/>
              </a:rPr>
              <a:t>CO</a:t>
            </a:r>
            <a:r>
              <a:rPr lang="en-US" altLang="en-US" sz="2000" b="1" baseline="-25000" dirty="0" smtClean="0">
                <a:cs typeface="Times New Roman" panose="02020603050405020304" pitchFamily="18" charset="0"/>
              </a:rPr>
              <a:t>3</a:t>
            </a:r>
            <a:endParaRPr lang="en-US" altLang="en-US" sz="2000" b="1" baseline="-25000" dirty="0"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5706961" y="2513116"/>
            <a:ext cx="486260" cy="348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432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F1s Spectra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400" dirty="0" smtClean="0"/>
              <a:t>Distribution A. Approved for public release; distribution is unlimited.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FDB90-FA9E-4A2F-8711-A2D40357F5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9848" y="5029200"/>
            <a:ext cx="9067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dirty="0" err="1" smtClean="0">
                <a:cs typeface="Times New Roman" pitchFamily="18" charset="0"/>
              </a:rPr>
              <a:t>LiF</a:t>
            </a:r>
            <a:r>
              <a:rPr lang="en-US" altLang="en-US" dirty="0" smtClean="0">
                <a:cs typeface="Times New Roman" pitchFamily="18" charset="0"/>
              </a:rPr>
              <a:t> has a F1s binding energy of 685 eV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 smtClean="0">
                <a:cs typeface="Times New Roman" pitchFamily="18" charset="0"/>
              </a:rPr>
              <a:t>Excess </a:t>
            </a:r>
            <a:r>
              <a:rPr lang="en-US" altLang="en-US" dirty="0" err="1" smtClean="0">
                <a:cs typeface="Times New Roman" pitchFamily="18" charset="0"/>
              </a:rPr>
              <a:t>LiF</a:t>
            </a:r>
            <a:r>
              <a:rPr lang="en-US" altLang="en-US" dirty="0" smtClean="0">
                <a:cs typeface="Times New Roman" pitchFamily="18" charset="0"/>
              </a:rPr>
              <a:t> is detrimental to battery performance (highly resistive) and could lead to loss of </a:t>
            </a:r>
            <a:r>
              <a:rPr lang="en-US" altLang="en-US" dirty="0" err="1" smtClean="0">
                <a:cs typeface="Times New Roman" pitchFamily="18" charset="0"/>
              </a:rPr>
              <a:t>cyclable</a:t>
            </a:r>
            <a:r>
              <a:rPr lang="en-US" altLang="en-US" dirty="0" smtClean="0">
                <a:cs typeface="Times New Roman" pitchFamily="18" charset="0"/>
              </a:rPr>
              <a:t> lithium</a:t>
            </a:r>
          </a:p>
        </p:txBody>
      </p:sp>
      <p:pic>
        <p:nvPicPr>
          <p:cNvPr id="1026" name="Picture 2" descr="C:\Users\christopher.hendrick\Desktop\Power Sources Figures\All_0v_F1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r="6252"/>
          <a:stretch/>
        </p:blipFill>
        <p:spPr bwMode="auto">
          <a:xfrm>
            <a:off x="0" y="1139848"/>
            <a:ext cx="4911754" cy="368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hristopher.hendrick\Desktop\Power Sources Figures\All_2pt5v_F1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352"/>
          <a:stretch/>
        </p:blipFill>
        <p:spPr bwMode="auto">
          <a:xfrm>
            <a:off x="4773288" y="1139848"/>
            <a:ext cx="4401420" cy="368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00400" y="1447800"/>
            <a:ext cx="0" cy="297443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0" y="1447800"/>
            <a:ext cx="0" cy="29809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942466" y="3220636"/>
            <a:ext cx="63410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 dirty="0" err="1" smtClean="0">
                <a:cs typeface="Times New Roman" panose="02020603050405020304" pitchFamily="18" charset="0"/>
              </a:rPr>
              <a:t>LiF</a:t>
            </a:r>
            <a:endParaRPr lang="en-US" altLang="en-US" sz="2000" b="1" baseline="-25000" dirty="0"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7414892" y="3620746"/>
            <a:ext cx="205108" cy="348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2455877" y="3463595"/>
            <a:ext cx="63410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 dirty="0" err="1" smtClean="0">
                <a:cs typeface="Times New Roman" panose="02020603050405020304" pitchFamily="18" charset="0"/>
              </a:rPr>
              <a:t>LiF</a:t>
            </a:r>
            <a:endParaRPr lang="en-US" altLang="en-US" sz="2000" b="1" baseline="-25000" dirty="0"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999155" y="3795097"/>
            <a:ext cx="205108" cy="348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432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400" dirty="0" smtClean="0"/>
              <a:t>Distribution A. Approved for public release; distribution is unlimited.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FDB90-FA9E-4A2F-8711-A2D40357F5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" y="1115568"/>
            <a:ext cx="9067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dirty="0" smtClean="0">
                <a:cs typeface="Times New Roman" pitchFamily="18" charset="0"/>
              </a:rPr>
              <a:t>3 excel files have multiplex scans of anodes harvested from large-format lithium-ion cells.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cs typeface="Times New Roman" pitchFamily="18" charset="0"/>
              </a:rPr>
              <a:t>C1s, F1s, and  O1s spectra were obtained to look at possible changes to the SEI </a:t>
            </a:r>
            <a:r>
              <a:rPr lang="en-US" altLang="en-US" dirty="0" smtClean="0">
                <a:cs typeface="Times New Roman" pitchFamily="18" charset="0"/>
              </a:rPr>
              <a:t>layer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>
                <a:cs typeface="Times New Roman" pitchFamily="18" charset="0"/>
              </a:rPr>
              <a:t>One cell had been </a:t>
            </a:r>
            <a:r>
              <a:rPr lang="en-US" altLang="en-US" dirty="0" err="1" smtClean="0">
                <a:cs typeface="Times New Roman" pitchFamily="18" charset="0"/>
              </a:rPr>
              <a:t>overdischarged</a:t>
            </a:r>
            <a:r>
              <a:rPr lang="en-US" altLang="en-US" dirty="0" smtClean="0">
                <a:cs typeface="Times New Roman" pitchFamily="18" charset="0"/>
              </a:rPr>
              <a:t> to 0 Volts for an extended period of time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>
                <a:cs typeface="Times New Roman" pitchFamily="18" charset="0"/>
              </a:rPr>
              <a:t>The other cell started at 3.4 V, was discharged to 2.5 V and disassembled.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 smtClean="0">
                <a:cs typeface="Times New Roman" pitchFamily="18" charset="0"/>
              </a:rPr>
              <a:t>Each file has 6 columns</a:t>
            </a:r>
            <a:r>
              <a:rPr lang="en-US" altLang="en-US" dirty="0">
                <a:cs typeface="Times New Roman" pitchFamily="18" charset="0"/>
              </a:rPr>
              <a:t>:</a:t>
            </a:r>
            <a:r>
              <a:rPr lang="en-US" altLang="en-US" dirty="0" smtClean="0">
                <a:cs typeface="Times New Roman" pitchFamily="18" charset="0"/>
              </a:rPr>
              <a:t> 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>
                <a:cs typeface="Times New Roman" pitchFamily="18" charset="0"/>
              </a:rPr>
              <a:t>The first 3 columns belong to the 0 Volt cell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>
                <a:cs typeface="Times New Roman" pitchFamily="18" charset="0"/>
              </a:rPr>
              <a:t>The next 3 columns belong to the 3.4 Volt cell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 smtClean="0">
                <a:cs typeface="Times New Roman" pitchFamily="18" charset="0"/>
              </a:rPr>
              <a:t>Column 1/3: Binding Energy (eV)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 smtClean="0">
                <a:cs typeface="Times New Roman" pitchFamily="18" charset="0"/>
              </a:rPr>
              <a:t>Column 2/5: Shifted binding energy to account for sample charging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dirty="0" smtClean="0">
                <a:cs typeface="Times New Roman" pitchFamily="18" charset="0"/>
              </a:rPr>
              <a:t>Column 4/6: Signal intensity (counts/sec)</a:t>
            </a:r>
            <a:endParaRPr lang="en-US" altLang="en-US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432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562600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400" dirty="0" smtClean="0"/>
              <a:t>Distribution A. Approved for public release; distribution is unlimited.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FDB90-FA9E-4A2F-8711-A2D40357F5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4876"/>
            <a:ext cx="883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Daphne </a:t>
            </a:r>
            <a:r>
              <a:rPr lang="en-US" dirty="0" err="1" smtClean="0"/>
              <a:t>Fuentevilla</a:t>
            </a:r>
            <a:r>
              <a:rPr lang="en-US" dirty="0" smtClean="0"/>
              <a:t>, </a:t>
            </a:r>
            <a:r>
              <a:rPr lang="en-US" dirty="0"/>
              <a:t>Christopher </a:t>
            </a:r>
            <a:r>
              <a:rPr lang="en-US" dirty="0" smtClean="0"/>
              <a:t>Hendricks </a:t>
            </a:r>
            <a:r>
              <a:rPr lang="en-US" dirty="0"/>
              <a:t>and </a:t>
            </a:r>
            <a:r>
              <a:rPr lang="en-US" dirty="0" err="1"/>
              <a:t>Azzam</a:t>
            </a:r>
            <a:r>
              <a:rPr lang="en-US" dirty="0"/>
              <a:t> </a:t>
            </a:r>
            <a:r>
              <a:rPr lang="en-US" dirty="0" smtClean="0"/>
              <a:t>Mansour, Quantifying the impact of </a:t>
            </a:r>
            <a:r>
              <a:rPr lang="en-US" dirty="0" err="1" smtClean="0"/>
              <a:t>overdischarge</a:t>
            </a:r>
            <a:r>
              <a:rPr lang="en-US" dirty="0" smtClean="0"/>
              <a:t> on large format lithium-ion cells, ECS Transactions Vol. 69 Issue 20 (2015) pp. 1-4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Christopher Hendricks, </a:t>
            </a:r>
            <a:r>
              <a:rPr lang="en-US" dirty="0" err="1" smtClean="0"/>
              <a:t>Azzam</a:t>
            </a:r>
            <a:r>
              <a:rPr lang="en-US" dirty="0" smtClean="0"/>
              <a:t> Mansour, and Daphne </a:t>
            </a:r>
            <a:r>
              <a:rPr lang="en-US" dirty="0" err="1" smtClean="0"/>
              <a:t>Fuentevilla</a:t>
            </a:r>
            <a:r>
              <a:rPr lang="en-US" dirty="0" smtClean="0"/>
              <a:t>, Failure mechanisms in  </a:t>
            </a:r>
            <a:r>
              <a:rPr lang="en-US" dirty="0" err="1" smtClean="0"/>
              <a:t>overdischarged</a:t>
            </a:r>
            <a:r>
              <a:rPr lang="en-US" dirty="0" smtClean="0"/>
              <a:t> large-format lithium-ion cells, 47</a:t>
            </a:r>
            <a:r>
              <a:rPr lang="en-US" baseline="30000" dirty="0" smtClean="0"/>
              <a:t>th</a:t>
            </a:r>
            <a:r>
              <a:rPr lang="en-US" dirty="0" smtClean="0"/>
              <a:t> Power Sources Conference, June 13, 2016.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14217</TotalTime>
  <Words>860</Words>
  <Application>Microsoft Office PowerPoint</Application>
  <PresentationFormat>On-screen Show (4:3)</PresentationFormat>
  <Paragraphs>94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XPS Data  232nd Meeting of the Electrochemical Society  Data Hack Day</vt:lpstr>
      <vt:lpstr>X-Ray Photoelectron Spectroscopy</vt:lpstr>
      <vt:lpstr>SEI Layer Investigation</vt:lpstr>
      <vt:lpstr>2.5 Volt Anode, Exterior</vt:lpstr>
      <vt:lpstr>C1s Spectra</vt:lpstr>
      <vt:lpstr>F1s Spectra</vt:lpstr>
      <vt:lpstr>Data Description</vt:lpstr>
      <vt:lpstr>References</vt:lpstr>
    </vt:vector>
  </TitlesOfParts>
  <Company>NSWCCD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BTG User</dc:creator>
  <cp:lastModifiedBy>Christopher Hendricks</cp:lastModifiedBy>
  <cp:revision>757</cp:revision>
  <cp:lastPrinted>2016-06-03T13:43:14Z</cp:lastPrinted>
  <dcterms:created xsi:type="dcterms:W3CDTF">2015-05-21T15:05:38Z</dcterms:created>
  <dcterms:modified xsi:type="dcterms:W3CDTF">2017-10-04T11:59:40Z</dcterms:modified>
</cp:coreProperties>
</file>