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60" r:id="rId4"/>
    <p:sldId id="261" r:id="rId5"/>
    <p:sldId id="262" r:id="rId6"/>
    <p:sldId id="263" r:id="rId7"/>
    <p:sldId id="264" r:id="rId8"/>
    <p:sldId id="266" r:id="rId9"/>
    <p:sldId id="284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9" r:id="rId22"/>
    <p:sldId id="278" r:id="rId23"/>
    <p:sldId id="280" r:id="rId24"/>
    <p:sldId id="281" r:id="rId25"/>
    <p:sldId id="287" r:id="rId26"/>
    <p:sldId id="282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2F"/>
    <a:srgbClr val="522D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0583" autoAdjust="0"/>
  </p:normalViewPr>
  <p:slideViewPr>
    <p:cSldViewPr>
      <p:cViewPr varScale="1">
        <p:scale>
          <a:sx n="71" d="100"/>
          <a:sy n="71" d="100"/>
        </p:scale>
        <p:origin x="3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notesViewPr>
    <p:cSldViewPr>
      <p:cViewPr varScale="1">
        <p:scale>
          <a:sx n="165" d="100"/>
          <a:sy n="165" d="100"/>
        </p:scale>
        <p:origin x="48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3B01F-E8E2-3F4F-B057-BAC35DD1C07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72BA-6CA4-CA4E-9543-BACD855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63B7EB-2BD9-48E9-940D-EFDE81AB9CDA}" type="datetimeFigureOut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7088" y="4648200"/>
            <a:ext cx="10961511" cy="106680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522D8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 or presenter details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3505200"/>
            <a:ext cx="10972800" cy="1143000"/>
          </a:xfrm>
        </p:spPr>
        <p:txBody>
          <a:bodyPr anchor="b"/>
          <a:lstStyle>
            <a:lvl1pPr algn="l">
              <a:defRPr sz="3200" b="0" i="0" cap="all" baseline="0">
                <a:solidFill>
                  <a:srgbClr val="F4702F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5" y="1304544"/>
            <a:ext cx="5785234" cy="1438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0" y="990601"/>
            <a:ext cx="5588000" cy="4495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6197600" y="990601"/>
            <a:ext cx="5588000" cy="4495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594097"/>
            <a:ext cx="5588000" cy="68584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0" y="6279898"/>
            <a:ext cx="5588000" cy="349502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Photo credit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197600" y="6279898"/>
            <a:ext cx="5588000" cy="349502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Photo credit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97600" y="5594350"/>
            <a:ext cx="5588000" cy="685548"/>
          </a:xfrm>
        </p:spPr>
        <p:txBody>
          <a:bodyPr anchor="b"/>
          <a:lstStyle>
            <a:lvl1pPr>
              <a:defRPr sz="1400" b="1" baseline="0"/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Caption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11575627" cy="60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31" y="1674876"/>
            <a:ext cx="11575627" cy="4876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29400"/>
            <a:ext cx="12203289" cy="228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200" b="1" cap="all">
                <a:solidFill>
                  <a:srgbClr val="F4702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22D8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117601" y="4406900"/>
            <a:ext cx="10208684" cy="0"/>
          </a:xfrm>
          <a:prstGeom prst="line">
            <a:avLst/>
          </a:prstGeom>
          <a:ln w="12700">
            <a:solidFill>
              <a:srgbClr val="522D8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115824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56896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6896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11582400" cy="61264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73" y="1676400"/>
            <a:ext cx="5684944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6162"/>
            <a:ext cx="5691717" cy="424257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676400"/>
            <a:ext cx="5680287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16162"/>
            <a:ext cx="5693833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971800"/>
            <a:ext cx="11582400" cy="685800"/>
          </a:xfrm>
        </p:spPr>
        <p:txBody>
          <a:bodyPr/>
          <a:lstStyle>
            <a:lvl1pPr>
              <a:defRPr sz="4400" b="1" cap="all" baseline="0">
                <a:solidFill>
                  <a:srgbClr val="F4702F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88157" y="990601"/>
            <a:ext cx="4200737" cy="72991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edit 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120467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610" y="1828799"/>
            <a:ext cx="4214284" cy="4648201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594098"/>
            <a:ext cx="11379200" cy="57810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0" y="990601"/>
            <a:ext cx="11379200" cy="4495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0" y="6172200"/>
            <a:ext cx="11379200" cy="457200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Photo credit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02552"/>
            <a:ext cx="12203289" cy="155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52400"/>
            <a:ext cx="1822027" cy="38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95400"/>
            <a:ext cx="1158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1"/>
            <a:ext cx="1158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6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None/>
        <a:defRPr sz="18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None/>
        <a:defRPr sz="18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 Ehrett</a:t>
            </a:r>
          </a:p>
          <a:p>
            <a:r>
              <a:rPr lang="en-US" dirty="0" smtClean="0"/>
              <a:t>Comprehensive exam, Department of Mathematical Sciences</a:t>
            </a:r>
          </a:p>
          <a:p>
            <a:r>
              <a:rPr lang="en-US" dirty="0" smtClean="0"/>
              <a:t>2018-08-20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model calibration as a method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to desired 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We can </a:t>
                </a:r>
                <a:r>
                  <a:rPr lang="en-US" sz="2200" dirty="0" err="1" smtClean="0"/>
                  <a:t>reconceptualize</a:t>
                </a:r>
                <a:r>
                  <a:rPr lang="en-US" sz="2200" dirty="0" smtClean="0"/>
                  <a:t> the Kennedy-O’Hagan calibration framework as a method for optimization.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In the schema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200" dirty="0" smtClean="0"/>
                  <a:t>, we now take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to be controllable inputs over which we wish to optimize model output.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Instead of calibrating to a set of real-world observations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200" dirty="0" smtClean="0"/>
                  <a:t>, instead set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200" dirty="0" smtClean="0"/>
                  <a:t> to be a set of performance targets. Call performance targets used as manufactured data in such calibration </a:t>
                </a:r>
                <a:r>
                  <a:rPr lang="en-US" sz="2200" i="1" dirty="0" smtClean="0"/>
                  <a:t>desired observations</a:t>
                </a:r>
                <a:r>
                  <a:rPr lang="en-US" sz="22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result of calibration to desired observations (CDO) is a posterior distribution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200" dirty="0" smtClean="0"/>
                  <a:t>. As under Kennedy-O’Hagan calibration, uncertainty quantification is included.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750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shortcoming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+mj-lt"/>
                  </a:rPr>
                  <a:t>Given the schema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 “error” can be modeled as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or just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if a (nonzero) discrepancy is not included.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+mj-lt"/>
                  </a:rPr>
                  <a:t>Either works for achieving a distribution on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values which lead to output approximating desired observations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+mj-lt"/>
                  </a:rPr>
                  <a:t>The benefit of using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 convenience in setting optimization priorities, and computational efficiency.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+mj-lt"/>
                  </a:rPr>
                  <a:t>The benefit of including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is that the resulting error analysis is more accurate. The posterior distribution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describes the discrepancy between the desired observations and the optimal model output.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750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6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Rather than estimate the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𝛒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𝛈</m:t>
                        </m:r>
                      </m:sup>
                    </m:sSup>
                  </m:oMath>
                </a14:m>
                <a:r>
                  <a:rPr lang="en-US" dirty="0" smtClean="0"/>
                  <a:t> as part of a full Bayesian analysis, we use their MLEs.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practice is common in calibration for convenience, but is crucial here for a different reason.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These hyperparameters are part of our code surrogate. We want them to “learn” only from the code observations. We do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want them to “learn” from our (fake) desired observations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60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Wind turbine blade material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blade design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74876"/>
                <a:ext cx="6544169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</a:rPr>
                  <a:t>Design problem: given a blade of fixed geometry, determine the optimal </a:t>
                </a:r>
                <a:r>
                  <a:rPr lang="en-US" i="1" dirty="0" smtClean="0">
                    <a:latin typeface="+mj-lt"/>
                  </a:rPr>
                  <a:t>volume fraction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 smtClean="0">
                    <a:latin typeface="+mj-lt"/>
                  </a:rPr>
                  <a:t> and </a:t>
                </a:r>
                <a:r>
                  <a:rPr lang="en-US" i="1" dirty="0" smtClean="0">
                    <a:latin typeface="+mj-lt"/>
                  </a:rPr>
                  <a:t>thickness </a:t>
                </a:r>
                <a:r>
                  <a:rPr lang="en-US" dirty="0" smtClean="0">
                    <a:latin typeface="+mj-lt"/>
                  </a:rPr>
                  <a:t>in mm</a:t>
                </a:r>
                <a:r>
                  <a:rPr lang="en-US" i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b="0" i="1" dirty="0" smtClean="0">
                    <a:latin typeface="+mj-lt"/>
                  </a:rPr>
                  <a:t>, </a:t>
                </a:r>
                <a:r>
                  <a:rPr lang="en-US" b="0" dirty="0" smtClean="0">
                    <a:latin typeface="+mj-lt"/>
                  </a:rPr>
                  <a:t>across a range of temperatures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 smtClean="0">
                    <a:latin typeface="+mj-lt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</a:rPr>
                  <a:t>We want to minimize three model outputs: tip deflection in 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>
                    <a:latin typeface="+mj-lt"/>
                  </a:rPr>
                  <a:t>, rotation in radians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 smtClean="0">
                    <a:latin typeface="+mj-lt"/>
                  </a:rPr>
                  <a:t>, and cost in USD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74876"/>
                <a:ext cx="6544169" cy="4876800"/>
              </a:xfrm>
              <a:blipFill>
                <a:blip r:embed="rId2"/>
                <a:stretch>
                  <a:fillRect l="-1210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286000"/>
            <a:ext cx="4310928" cy="2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blade computer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74876"/>
                <a:ext cx="5629769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computer model is a finite element model implemented in ANSYS. It is too computationally expensive to deploy in MCMC.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We collected 504 observations in a </a:t>
                </a:r>
                <a:r>
                  <a:rPr lang="en-US" sz="2000" dirty="0" err="1" smtClean="0">
                    <a:latin typeface="+mj-lt"/>
                  </a:rPr>
                  <a:t>latin</a:t>
                </a:r>
                <a:r>
                  <a:rPr lang="en-US" sz="2000" dirty="0" smtClean="0">
                    <a:latin typeface="+mj-lt"/>
                  </a:rPr>
                  <a:t> hypercube on the inputs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output is </a:t>
                </a:r>
                <a:r>
                  <a:rPr lang="en-US" sz="2000" dirty="0" err="1" smtClean="0">
                    <a:latin typeface="+mj-lt"/>
                  </a:rPr>
                  <a:t>trivariate</a:t>
                </a:r>
                <a:r>
                  <a:rPr lang="en-US" sz="2000" dirty="0" smtClean="0">
                    <a:latin typeface="+mj-lt"/>
                  </a:rPr>
                  <a:t>. Dummy variables were added to convert the observations to 1512 univariate observations.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Hyperparameters MLEs: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sub>
                        </m:sSub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=0.0152,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𝛒</m:t>
                            </m:r>
                          </m:e>
                          <m:sup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𝛈</m:t>
                            </m:r>
                          </m:sup>
                        </m:sSup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0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93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6,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 0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65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1,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 0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67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4,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 0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4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80,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 0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96</m:t>
                    </m:r>
                    <m:r>
                      <m:rPr>
                        <m:nor/>
                      </m:rPr>
                      <a:rPr lang="en-US" sz="2000" b="0" smtClean="0">
                        <a:latin typeface="+mj-lt"/>
                      </a:rPr>
                      <m:t>8</m:t>
                    </m:r>
                    <m:r>
                      <m:rPr>
                        <m:nor/>
                      </m:rPr>
                      <a:rPr lang="en-US" sz="2000">
                        <a:latin typeface="+mj-lt"/>
                      </a:rPr>
                      <m:t>)</m:t>
                    </m:r>
                  </m:oMath>
                </a14:m>
                <a:endParaRPr lang="en-US" sz="2000" dirty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74876"/>
                <a:ext cx="5629769" cy="4876800"/>
              </a:xfrm>
              <a:blipFill>
                <a:blip r:embed="rId2"/>
                <a:stretch>
                  <a:fillRect l="-97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60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wind turbine application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Various options are available for the priors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2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. But in full generality, the model is given by: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This constitutes an expansion of the framework of Williams et al. (2006), to include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US" sz="22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US" sz="2200" dirty="0" smtClean="0"/>
                  <a:t> is assumed to be diagonal. Options include homoscedasticity across model outputs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, or allowing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 smtClean="0"/>
                  <a:t> to vary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sz="2200" dirty="0" smtClean="0"/>
                  <a:t> corresponding to the three model outputs.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581817"/>
                  </p:ext>
                </p:extLst>
              </p:nvPr>
            </p:nvGraphicFramePr>
            <p:xfrm>
              <a:off x="466231" y="2500249"/>
              <a:ext cx="11423227" cy="161309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0820401">
                      <a:extLst>
                        <a:ext uri="{9D8B030D-6E8A-4147-A177-3AD203B41FA5}">
                          <a16:colId xmlns:a16="http://schemas.microsoft.com/office/drawing/2014/main" val="253601768"/>
                        </a:ext>
                      </a:extLst>
                    </a:gridCol>
                    <a:gridCol w="602826">
                      <a:extLst>
                        <a:ext uri="{9D8B030D-6E8A-4147-A177-3AD203B41FA5}">
                          <a16:colId xmlns:a16="http://schemas.microsoft.com/office/drawing/2014/main" val="109681877"/>
                        </a:ext>
                      </a:extLst>
                    </a:gridCol>
                  </a:tblGrid>
                  <a:tr h="1081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𝛑</m:t>
                                </m:r>
                                <m:d>
                                  <m:dPr>
                                    <m:ctrlP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𝛉</m:t>
                                    </m:r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𝐲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𝓓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∝</m:t>
                                </m:r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𝛑</m:t>
                                </m:r>
                                <m:d>
                                  <m:dPr>
                                    <m:ctrlP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𝓓</m:t>
                                    </m:r>
                                  </m:e>
                                  <m:e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𝛉</m:t>
                                    </m:r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𝐲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𝛑</m:t>
                                </m:r>
                                <m:d>
                                  <m:dPr>
                                    <m:ctrlP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𝛉</m:t>
                                    </m:r>
                                  </m:e>
                                </m:d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𝛑</m:t>
                                </m:r>
                                <m:d>
                                  <m:dPr>
                                    <m:ctrlP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sz="2400" b="1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𝐲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∝</m:t>
                                </m:r>
                                <m:sSup>
                                  <m:sSupPr>
                                    <m:ctrlP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1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𝐂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𝓓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𝓓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𝐓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𝐂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𝓓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1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𝓓</m:t>
                                        </m:r>
                                      </m:e>
                                    </m:d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π</m:t>
                                    </m:r>
                                    <m:d>
                                      <m:dPr>
                                        <m:ctrlP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π</m:t>
                                    </m:r>
                                    <m:d>
                                      <m:dPr>
                                        <m:ctrlPr>
                                          <a:rPr lang="en-US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𝐂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𝐲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400" b="1" i="0" kern="12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(7)</a:t>
                          </a:r>
                          <a:endParaRPr lang="en-US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353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581817"/>
                  </p:ext>
                </p:extLst>
              </p:nvPr>
            </p:nvGraphicFramePr>
            <p:xfrm>
              <a:off x="466231" y="2500249"/>
              <a:ext cx="11423227" cy="161309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0820401">
                      <a:extLst>
                        <a:ext uri="{9D8B030D-6E8A-4147-A177-3AD203B41FA5}">
                          <a16:colId xmlns:a16="http://schemas.microsoft.com/office/drawing/2014/main" val="253601768"/>
                        </a:ext>
                      </a:extLst>
                    </a:gridCol>
                    <a:gridCol w="602826">
                      <a:extLst>
                        <a:ext uri="{9D8B030D-6E8A-4147-A177-3AD203B41FA5}">
                          <a16:colId xmlns:a16="http://schemas.microsoft.com/office/drawing/2014/main" val="109681877"/>
                        </a:ext>
                      </a:extLst>
                    </a:gridCol>
                  </a:tblGrid>
                  <a:tr h="1613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377" r="-5800" b="-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(7)</a:t>
                          </a:r>
                          <a:endParaRPr lang="en-US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353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632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74876"/>
                <a:ext cx="6772769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Boundary constraints: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0.2,0.6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10,25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MCMC is improved by removing these boundary constraints by logit-transforming each element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000" dirty="0" smtClean="0"/>
                  <a:t>, and taking the log of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 used normal proposal densities with adaptive covariance matrices to promote acceptance rates ~23%.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Adaptive algorithm: 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. Every 100 draws during burn-in,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 smtClean="0"/>
                  <a:t> be the sample covariance of all previous draws. If fewer than 20 of previous 100 draws were accepted,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=0.75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 smtClean="0"/>
                  <a:t>; if more than 25 accepted,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=1.25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 smtClean="0"/>
                  <a:t>. Set new proposal covariance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τΣ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All computations are carried out on the log scale where possible, for computational efficiency.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74876"/>
                <a:ext cx="6772769" cy="4876800"/>
              </a:xfrm>
              <a:blipFill>
                <a:blip r:embed="rId2"/>
                <a:stretch>
                  <a:fillRect l="-809" t="-500" r="-899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30" y="1828800"/>
            <a:ext cx="5222882" cy="44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Options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Two independent sets of options: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  <a:cs typeface="Arial" panose="020B0604020202020204" pitchFamily="34" charset="0"/>
                  </a:rPr>
                  <a:t>Specify predetermined values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+mj-lt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=1,2,3,</m:t>
                    </m:r>
                  </m:oMath>
                </a14:m>
                <a:r>
                  <a:rPr lang="en-US" dirty="0" smtClean="0">
                    <a:latin typeface="+mj-lt"/>
                    <a:cs typeface="Arial" panose="020B0604020202020204" pitchFamily="34" charset="0"/>
                  </a:rPr>
                  <a:t> or else set a prior on them.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  <a:cs typeface="Arial" panose="020B0604020202020204" pitchFamily="34" charset="0"/>
                  </a:rPr>
                  <a:t>Constrain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+mj-lt"/>
                    <a:cs typeface="Arial" panose="020B0604020202020204" pitchFamily="34" charset="0"/>
                  </a:rPr>
                  <a:t>, or else allow them to take different values.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 smtClean="0">
                  <a:latin typeface="+mj-lt"/>
                  <a:cs typeface="Arial" panose="020B0604020202020204" pitchFamily="34" charset="0"/>
                </a:endParaRP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Specifying predetermined values is useful for implementing priorities. A prior is useful when one has insufficient knowledge of the Pareto front to implement priorities.</a:t>
                </a: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endParaRPr lang="en-US" sz="2000" dirty="0" smtClean="0">
                  <a:latin typeface="+mj-lt"/>
                </a:endParaRPr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</a:rPr>
                  <a:t> uniform, when specifying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the full model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endChr m:val="|"/>
                              <m:ctrlP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)∝</m:t>
                          </m:r>
                          <m:sSup>
                            <m:sSupPr>
                              <m:ctrlPr>
                                <a:rPr lang="en-US" sz="2000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2000" b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e>
                                    <m:sup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2000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sub>
                                    <m:sup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𝓓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#(8)</m:t>
                          </m:r>
                        </m:e>
                      </m:eqArr>
                    </m:oMath>
                  </m:oMathPara>
                </a14:m>
                <a:endParaRPr lang="en-US" sz="20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341313"/>
                <a:r>
                  <a:rPr lang="en-US" sz="2000" dirty="0" smtClean="0">
                    <a:latin typeface="+mj-lt"/>
                  </a:rPr>
                  <a:t>and with the reference prior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sub>
                        </m:sSub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sz="2000" b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+mj-lt"/>
                  </a:rPr>
                  <a:t>, the full model is:</a:t>
                </a:r>
              </a:p>
              <a:p>
                <a:pPr marL="341313"/>
                <a:endParaRPr lang="en-US" sz="20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341313"/>
                <a:endParaRPr lang="en-US" sz="20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957780"/>
                  </p:ext>
                </p:extLst>
              </p:nvPr>
            </p:nvGraphicFramePr>
            <p:xfrm>
              <a:off x="1295400" y="5442542"/>
              <a:ext cx="10744201" cy="1109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2201">
                      <a:extLst>
                        <a:ext uri="{9D8B030D-6E8A-4147-A177-3AD203B41FA5}">
                          <a16:colId xmlns:a16="http://schemas.microsoft.com/office/drawing/2014/main" val="24577067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07447545"/>
                        </a:ext>
                      </a:extLst>
                    </a:gridCol>
                  </a:tblGrid>
                  <a:tr h="11091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sz="20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𝓓</m:t>
                                </m:r>
                                <m:r>
                                  <a:rPr lang="en-US" sz="20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)∝</m:t>
                                </m:r>
                                <m:sSup>
                                  <m:sSupPr>
                                    <m:ctrlPr>
                                      <a:rPr lang="en-US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𝓓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𝓓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𝐓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𝐂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𝓓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r>
                                          <a:rPr lang="en-US" sz="20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𝓓</m:t>
                                        </m:r>
                                      </m:e>
                                    </m:d>
                                    <m: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nary>
                                      <m:naryPr>
                                        <m:chr m:val="∏"/>
                                        <m:ctrlP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sz="20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k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n-US" sz="200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</m:t>
                                </m:r>
                                <m:r>
                                  <a:rPr lang="en-US" sz="20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738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957780"/>
                  </p:ext>
                </p:extLst>
              </p:nvPr>
            </p:nvGraphicFramePr>
            <p:xfrm>
              <a:off x="1295400" y="5442542"/>
              <a:ext cx="10744201" cy="1109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2201">
                      <a:extLst>
                        <a:ext uri="{9D8B030D-6E8A-4147-A177-3AD203B41FA5}">
                          <a16:colId xmlns:a16="http://schemas.microsoft.com/office/drawing/2014/main" val="24577067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07447545"/>
                        </a:ext>
                      </a:extLst>
                    </a:gridCol>
                  </a:tblGrid>
                  <a:tr h="110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" t="-546" r="-7871" b="-2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2000" t="-546" r="-3200" b="-2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7384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390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front 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Computer model calibration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2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Pareto front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Sometimes priorities are not specific enough to be represented by a single set of desired observations.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One might wish to explore optimal outputs over (e.g.) a range of costs.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methods are described here for doing so: (1) exploiting known relationships in the model through a prior 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 smtClean="0"/>
                  <a:t>,</a:t>
                </a:r>
                <a:r>
                  <a:rPr lang="en-US" dirty="0" smtClean="0"/>
                  <a:t> and (2) calibrating over a grid of “known” values of a subset of model outputs.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5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known input/output relationships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74876"/>
                <a:ext cx="6086969" cy="48768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High volume fraction and high thickness are each known to correlate to high cost.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Therefore, rather than include cost, we can use a prior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sSup>
                          <m:sSupPr>
                            <m:ctrlPr>
                              <a:rPr lang="en-US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200" dirty="0"/>
                  <a:t> to penalize high-cost regions of the parameter space. The severity of the penalty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2200" i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Removing cost from the model brings computational benefits. We have now only 1008 observations rather than 1512.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effect of increasing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200" dirty="0"/>
                  <a:t> is to push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out of the upper (high-cost) region of its support toward the lower (low-cost) region.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74876"/>
                <a:ext cx="6086969" cy="4876800"/>
              </a:xfrm>
              <a:blipFill>
                <a:blip r:embed="rId2"/>
                <a:stretch>
                  <a:fillRect l="-1101" t="-750" r="-701" b="-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7151"/>
            <a:ext cx="5562600" cy="46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Pareto bands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Calibrating over each of a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, we achieve a comprehensive picture of how optimal performance varies with </a:t>
                </a:r>
                <a:r>
                  <a:rPr lang="en-US" dirty="0" smtClean="0"/>
                  <a:t>cost, with included uncertainty bands.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9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3" y="2525885"/>
            <a:ext cx="10591800" cy="40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known cost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Alternatively, one can achieve a similar result (even when no exploitable input/output relationship is known) by performing CDO over a grid of “known” costs.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Set a grid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bSup>
                  </m:oMath>
                </a14:m>
                <a:r>
                  <a:rPr lang="en-US" dirty="0" smtClean="0"/>
                  <a:t> of achievable costs, and for each grid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, calibrate to desired observation (e.g.)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0,0,</m:t>
                        </m:r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order to specify cost as known up to slight deviations,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equal to a low value (here, 0.05 on standardized scale).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using the reference prior for the variance of deflection and rotation, and uniform prior 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, the full posterior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𝓓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p>
                            <m:sSupPr>
                              <m:ctrlPr>
                                <a:rPr lang="en-US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b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e>
                                    <m:sup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sub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𝓓</m:t>
                                      </m:r>
                                    </m:e>
                                    <m:sup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#(10)</m:t>
                          </m:r>
                        </m:e>
                      </m:eqAr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3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bands using cost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Calibrating over each of a range of values of cost, </a:t>
            </a:r>
            <a:r>
              <a:rPr lang="en-US" dirty="0"/>
              <a:t>we </a:t>
            </a:r>
            <a:r>
              <a:rPr lang="en-US" dirty="0" smtClean="0"/>
              <a:t>achieve an estimate of optimal performance with uncertainty bands across costs.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00" y="2466277"/>
            <a:ext cx="10252287" cy="40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3" y="865095"/>
            <a:ext cx="10896600" cy="57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computer model calibration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a problem of computer model calibration, we have:</a:t>
                </a:r>
              </a:p>
              <a:p>
                <a:endParaRPr lang="en-US" sz="2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ϵ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η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ϵ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#(1)</m:t>
                          </m:r>
                        </m:e>
                      </m:eqArr>
                    </m:oMath>
                  </m:oMathPara>
                </a14:m>
                <a:endParaRPr lang="en-US" sz="2200" b="0" dirty="0" smtClean="0">
                  <a:latin typeface="Arial" panose="020B0604020202020204" pitchFamily="34" charset="0"/>
                </a:endParaRPr>
              </a:p>
              <a:p>
                <a:endParaRPr lang="en-US" sz="2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1313"/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observed value at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value of the true system at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ϵ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observation error (often </a:t>
                </a:r>
                <a:r>
                  <a:rPr lang="en-U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iid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Gaussian),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η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value of the computer model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captures the discrepancy between the computer model and the true system.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gives the known and/or controllable input settings for the system, and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gives the unknown parameters which must be given as inputs to the computer model.</a:t>
                </a:r>
              </a:p>
              <a:p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purpose of computer model calibration is to use a set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observations to find the appropriate value of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minimized for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(⋅)</m:t>
                    </m:r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750" r="-843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in the vein of Kennedy and O’Hagan (2001)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Kennedy and O’Hagan propose a Bayesian method of calibration that results in a posterior distribution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benefit of this approach is its inherent inclusion of uncertainty quantification.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Despite identification difficulties between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this framework has become very influential, and has been the locus of much research.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6650621"/>
            <a:ext cx="1157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Kennedy, Marc C., and Anthony O’Hagan. 2001. “Bayesian Calibration of Computer Models.” </a:t>
            </a:r>
            <a:r>
              <a:rPr lang="en-US" sz="800" i="1" dirty="0">
                <a:solidFill>
                  <a:schemeClr val="bg1"/>
                </a:solidFill>
              </a:rPr>
              <a:t>Journal of the Royal Statistical Society: Series B (Statistical Methodology)</a:t>
            </a:r>
            <a:r>
              <a:rPr lang="en-US" sz="800" dirty="0">
                <a:solidFill>
                  <a:schemeClr val="bg1"/>
                </a:solidFill>
              </a:rPr>
              <a:t> 63 (3). Blackwell Publishers Ltd.: </a:t>
            </a:r>
            <a:r>
              <a:rPr lang="en-US" sz="800" dirty="0" smtClean="0">
                <a:solidFill>
                  <a:schemeClr val="bg1"/>
                </a:solidFill>
              </a:rPr>
              <a:t>425–64.</a:t>
            </a:r>
            <a:endParaRPr lang="en-US" sz="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51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emulators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4419600"/>
                <a:ext cx="11575627" cy="23622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a prior GP with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given a set of observations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𝛈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points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posterior mean and covariance at a new set of points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b="0" i="1" smtClean="0">
                              <a:latin typeface="Arial" panose="020B0604020202020204" pitchFamily="34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  <m: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𝛈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  <m:sub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  <m:sup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2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eqAr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1313"/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a vector giving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matrix for which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entry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4419600"/>
                <a:ext cx="11575627" cy="2362200"/>
              </a:xfrm>
              <a:blipFill>
                <a:blip r:embed="rId2"/>
                <a:stretch>
                  <a:fillRect l="-579" t="-1546" r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49" y="1524000"/>
            <a:ext cx="6770595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830" y="1905000"/>
            <a:ext cx="4787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Kennedy and O’Hagan </a:t>
            </a:r>
            <a:r>
              <a:rPr lang="en-US" sz="2200" dirty="0" smtClean="0"/>
              <a:t>use </a:t>
            </a:r>
            <a:r>
              <a:rPr lang="en-US" sz="2200" dirty="0"/>
              <a:t>Gaussian process (GP) emulators as code surrogates when calibrating computationally expensive models.</a:t>
            </a:r>
          </a:p>
        </p:txBody>
      </p:sp>
    </p:spTree>
    <p:extLst>
      <p:ext uri="{BB962C8B-B14F-4D97-AF65-F5344CB8AC3E}">
        <p14:creationId xmlns:p14="http://schemas.microsoft.com/office/powerpoint/2010/main" val="41995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GP emulators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to GP priors in the context of computer model emulation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require detailed foreknowledge of the model’s parametric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easily interpolate the model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 uncertainty quantification.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smtClean="0"/>
              <a:t>The framework of Williams, Higdon, </a:t>
            </a:r>
            <a:r>
              <a:rPr lang="en-US" spc="-150" dirty="0" err="1" smtClean="0"/>
              <a:t>Gattiker</a:t>
            </a:r>
            <a:r>
              <a:rPr lang="en-US" spc="-150" dirty="0" smtClean="0"/>
              <a:t> et al. (2006)</a:t>
            </a:r>
            <a:endParaRPr lang="en-US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74876"/>
                <a:ext cx="11575627" cy="464972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 smtClean="0"/>
                  <a:t> is modeled with a mean-zero GP prior with covariance as the product power exponential function: </a:t>
                </a: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</m:d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  <m:sup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#(3)</m:t>
                          </m:r>
                        </m:e>
                      </m:eqArr>
                    </m:oMath>
                  </m:oMathPara>
                </a14:m>
                <a:endParaRPr lang="en-US" dirty="0" smtClean="0"/>
              </a:p>
              <a:p>
                <a:pPr marL="34131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pc="-15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pc="-15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spc="-15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0" spc="-15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0" i="0" spc="-15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p>
                    </m:sSup>
                  </m:oMath>
                </a14:m>
                <a:r>
                  <a:rPr lang="en-US" dirty="0" smtClean="0"/>
                  <a:t>, with priors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</a:rPr>
                          <m:t>η</m:t>
                        </m:r>
                      </m:sub>
                    </m:sSub>
                    <m:r>
                      <a:rPr lang="en-US" b="0" i="0" spc="-15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pc="-150" smtClean="0">
                        <a:latin typeface="Cambria Math" panose="02040503050406030204" pitchFamily="18" charset="0"/>
                      </a:rPr>
                      <m:t>Gamma</m:t>
                    </m:r>
                    <m:d>
                      <m:dPr>
                        <m:ctrlPr>
                          <a:rPr lang="en-US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pc="-150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en-US" b="0" i="0" spc="-150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pc="-15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pc="-150" smtClean="0">
                            <a:latin typeface="Cambria Math" panose="02040503050406030204" pitchFamily="18" charset="0"/>
                          </a:rPr>
                          <m:t>η</m:t>
                        </m:r>
                      </m:sup>
                    </m:sSubSup>
                    <m:r>
                      <a:rPr lang="en-US" b="0" i="0" spc="-15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pc="-150" smtClean="0">
                        <a:latin typeface="Cambria Math" panose="02040503050406030204" pitchFamily="18" charset="0"/>
                      </a:rPr>
                      <m:t>Beta</m:t>
                    </m:r>
                    <m:d>
                      <m:dPr>
                        <m:ctrlPr>
                          <a:rPr lang="en-US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pc="-150" smtClean="0">
                            <a:latin typeface="Cambria Math" panose="02040503050406030204" pitchFamily="18" charset="0"/>
                          </a:rPr>
                          <m:t>0.1,1</m:t>
                        </m:r>
                      </m:e>
                    </m:d>
                  </m:oMath>
                </a14:m>
                <a:r>
                  <a:rPr lang="en-US" spc="-150" dirty="0" smtClean="0"/>
                  <a:t>.</a:t>
                </a:r>
              </a:p>
              <a:p>
                <a:pPr marL="341313"/>
                <a:endParaRPr lang="en-US" spc="-1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> is similarly modeled with a mean-zero GP prior, with covariance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#(4)</m:t>
                          </m:r>
                        </m:e>
                      </m:eqArr>
                    </m:oMath>
                  </m:oMathPara>
                </a14:m>
                <a:endParaRPr lang="en-US" b="0" dirty="0" smtClean="0"/>
              </a:p>
              <a:p>
                <a:pPr marL="341313"/>
                <a:r>
                  <a:rPr lang="en-US" b="0" dirty="0" smtClean="0"/>
                  <a:t>with priors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Gamma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Beta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0.3,1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endParaRPr lang="en-US" spc="-1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pc="-15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74876"/>
                <a:ext cx="11575627" cy="4649724"/>
              </a:xfrm>
              <a:blipFill>
                <a:blip r:embed="rId2"/>
                <a:stretch>
                  <a:fillRect l="-685" t="-917" r="-895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6647038"/>
            <a:ext cx="115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Williams, Brian J., Dave Higdon, Jim </a:t>
            </a:r>
            <a:r>
              <a:rPr lang="en-US" sz="800" dirty="0" err="1" smtClean="0">
                <a:solidFill>
                  <a:schemeClr val="bg1"/>
                </a:solidFill>
              </a:rPr>
              <a:t>Gattiker</a:t>
            </a:r>
            <a:r>
              <a:rPr lang="en-US" sz="800" dirty="0" smtClean="0">
                <a:solidFill>
                  <a:schemeClr val="bg1"/>
                </a:solidFill>
              </a:rPr>
              <a:t> et al. </a:t>
            </a:r>
            <a:r>
              <a:rPr lang="en-US" sz="800" dirty="0">
                <a:solidFill>
                  <a:schemeClr val="bg1"/>
                </a:solidFill>
              </a:rPr>
              <a:t>2006. “Combining Experimental Data and Computer Simulations, with an Application to Flyer Plate Experiments.” </a:t>
            </a:r>
            <a:r>
              <a:rPr lang="en-US" sz="800" i="1" dirty="0">
                <a:solidFill>
                  <a:schemeClr val="bg1"/>
                </a:solidFill>
              </a:rPr>
              <a:t>Bayesian Analysis</a:t>
            </a:r>
            <a:r>
              <a:rPr lang="en-US" sz="800" dirty="0">
                <a:solidFill>
                  <a:schemeClr val="bg1"/>
                </a:solidFill>
              </a:rPr>
              <a:t> 1 (4). International Society for Bayesian Analysis: 765–92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The framework of Williams, Higdon, </a:t>
            </a:r>
            <a:r>
              <a:rPr lang="en-US" spc="-150" dirty="0" err="1"/>
              <a:t>Gattiker</a:t>
            </a:r>
            <a:r>
              <a:rPr lang="en-US" spc="-150" dirty="0"/>
              <a:t> et al. (2006)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31" y="1600200"/>
                <a:ext cx="11575627" cy="495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</a:rPr>
                      <m:t>𝛈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be a vector of computer model outputs at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be a vector of real world observations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US" sz="2200" dirty="0"/>
                  <a:t> a matrix giving the (known) observation variance for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200" dirty="0"/>
                  <a:t>. Then for </a:t>
                </a:r>
                <a14:m>
                  <m:oMath xmlns:m="http://schemas.openxmlformats.org/officeDocument/2006/math">
                    <m:r>
                      <a:rPr lang="en-US" sz="2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  <m:r>
                      <a:rPr lang="en-US" sz="2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  <m:sup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US" sz="22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p>
                                <m:r>
                                  <a:rPr lang="en-US" sz="22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2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sz="2200" dirty="0"/>
                  <a:t> we have</a:t>
                </a:r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η</m:t>
                              </m:r>
                            </m:sub>
                          </m:sSub>
                          <m:r>
                            <a:rPr lang="en-US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𝛒</m:t>
                              </m:r>
                            </m:e>
                            <m:sup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𝛈</m:t>
                              </m:r>
                            </m:sup>
                          </m:sSup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𝛒</m:t>
                              </m:r>
                            </m:e>
                            <m:sup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</m:sup>
                          </m:sSup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#(5)</m:t>
                          </m:r>
                        </m:e>
                      </m:eqArr>
                    </m:oMath>
                  </m:oMathPara>
                </a14:m>
                <a:endParaRPr lang="en-US" sz="2200" b="0" dirty="0" smtClean="0"/>
              </a:p>
              <a:p>
                <a:pPr marL="341313"/>
                <a:r>
                  <a:rPr lang="en-US" sz="2200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sub>
                    </m:sSub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is the sum of a matrix giving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sub>
                            </m:sSub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200" dirty="0" smtClean="0"/>
                  <a:t> entry with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 i="0" smtClean="0">
                                      <a:latin typeface="Cambria Math" panose="02040503050406030204" pitchFamily="18" charset="0"/>
                                    </a:rPr>
                                    <m:t>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 smtClean="0"/>
                  <a:t>. </a:t>
                </a:r>
                <a:r>
                  <a:rPr lang="en-US" sz="2200" dirty="0" smtClean="0"/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𝛅</m:t>
                        </m:r>
                      </m:sub>
                    </m:sSub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has, for 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entry,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.</a:t>
                </a:r>
              </a:p>
              <a:p>
                <a:pPr marL="341313"/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joint posterior under the model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22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sub>
                              </m:sSub>
                              <m:r>
                                <a:rPr lang="en-US" sz="2200" b="0" i="0" spc="-15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𝛒</m:t>
                                  </m:r>
                                </m:e>
                                <m:sup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𝛈</m:t>
                                  </m:r>
                                </m:sup>
                              </m:sSup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sz="2200" b="0" i="0" spc="-15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𝛒</m:t>
                                  </m:r>
                                </m:e>
                                <m:sup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𝛅</m:t>
                                  </m:r>
                                </m:sup>
                              </m:sSup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b="1" i="0" spc="-1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𝓓</m:t>
                              </m:r>
                            </m:e>
                          </m:d>
                          <m:r>
                            <a:rPr lang="en-US" sz="2200" b="1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2200" b="1" i="1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0" spc="-1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𝓓</m:t>
                              </m:r>
                            </m:e>
                            <m:e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sub>
                              </m:sSub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𝛒</m:t>
                                  </m:r>
                                </m:e>
                                <m:sup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𝛈</m:t>
                                  </m:r>
                                </m:sup>
                              </m:sSup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sz="2200" b="0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𝛒</m:t>
                                  </m:r>
                                </m:e>
                                <m:sup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𝛅</m:t>
                                  </m:r>
                                </m:sup>
                              </m:sSup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1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2200" b="0" i="1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2200" b="0" i="1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1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𝛒</m:t>
                                  </m:r>
                                </m:e>
                                <m:sup>
                                  <m:r>
                                    <a:rPr lang="en-US" sz="2200" b="1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𝛈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1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2200" b="0" i="1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 b="0" i="0" spc="-15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200" b="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1" i="1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𝛒</m:t>
                              </m:r>
                            </m:e>
                            <m:sup>
                              <m:r>
                                <a:rPr lang="en-US" sz="2200" b="1" i="0" spc="-15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</m:sup>
                          </m:sSup>
                          <m:r>
                            <a:rPr lang="en-US" sz="2200" b="1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#(6)</m:t>
                          </m:r>
                        </m:e>
                      </m:eqArr>
                    </m:oMath>
                  </m:oMathPara>
                </a14:m>
                <a:endParaRPr lang="en-US" sz="2200" b="0" dirty="0" smtClean="0"/>
              </a:p>
              <a:p>
                <a:endParaRPr lang="en-US" sz="2200" b="0" dirty="0" smtClean="0"/>
              </a:p>
              <a:p>
                <a:pPr marL="341313" indent="-341313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This distribution can be explored via MCMC.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31" y="1600200"/>
                <a:ext cx="11575627" cy="4951476"/>
              </a:xfrm>
              <a:blipFill>
                <a:blip r:embed="rId2"/>
                <a:stretch>
                  <a:fillRect l="-579" t="-493" r="-369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6647038"/>
            <a:ext cx="1156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Williams, Brian J., Dave Higdon, Jim </a:t>
            </a:r>
            <a:r>
              <a:rPr lang="en-US" sz="800" dirty="0" err="1" smtClean="0">
                <a:solidFill>
                  <a:schemeClr val="bg1"/>
                </a:solidFill>
              </a:rPr>
              <a:t>Gattiker</a:t>
            </a:r>
            <a:r>
              <a:rPr lang="en-US" sz="800" dirty="0" smtClean="0">
                <a:solidFill>
                  <a:schemeClr val="bg1"/>
                </a:solidFill>
              </a:rPr>
              <a:t> et al. </a:t>
            </a:r>
            <a:r>
              <a:rPr lang="en-US" sz="800" dirty="0">
                <a:solidFill>
                  <a:schemeClr val="bg1"/>
                </a:solidFill>
              </a:rPr>
              <a:t>2006. “Combining Experimental Data and Computer Simulations, with an Application to Flyer Plate Experiments.” </a:t>
            </a:r>
            <a:r>
              <a:rPr lang="en-US" sz="800" i="1" dirty="0">
                <a:solidFill>
                  <a:schemeClr val="bg1"/>
                </a:solidFill>
              </a:rPr>
              <a:t>Bayesian Analysis</a:t>
            </a:r>
            <a:r>
              <a:rPr lang="en-US" sz="800" dirty="0">
                <a:solidFill>
                  <a:schemeClr val="bg1"/>
                </a:solidFill>
              </a:rPr>
              <a:t> 1 (4). International Society for Bayesian Analysis: 765–92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the calibration framework for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6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fls-widescreen" id="{1D25E974-6BCB-5444-B09F-A1E3DFB4D075}" vid="{0E2F088B-3B1E-EF4F-B17D-024FF8BBD08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cafls-widescreen</Template>
  <TotalTime>1874</TotalTime>
  <Words>771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Verdana</vt:lpstr>
      <vt:lpstr>Default Design</vt:lpstr>
      <vt:lpstr>Computer model calibration as a method of design</vt:lpstr>
      <vt:lpstr>Introduction: Computer model calibration</vt:lpstr>
      <vt:lpstr>Traditional computer model calibration</vt:lpstr>
      <vt:lpstr>Calibration in the vein of Kennedy and O’Hagan (2001)</vt:lpstr>
      <vt:lpstr>Gaussian process emulators</vt:lpstr>
      <vt:lpstr>Benefits of GP emulators</vt:lpstr>
      <vt:lpstr>The framework of Williams, Higdon, Gattiker et al. (2006)</vt:lpstr>
      <vt:lpstr>The framework of Williams, Higdon, Gattiker et al. (2006)</vt:lpstr>
      <vt:lpstr>Adapting the calibration framework for optimization</vt:lpstr>
      <vt:lpstr>Calibration to desired observations</vt:lpstr>
      <vt:lpstr>Model shortcoming</vt:lpstr>
      <vt:lpstr>Hyperparameter estimation</vt:lpstr>
      <vt:lpstr>Application: Wind turbine blade material design</vt:lpstr>
      <vt:lpstr>Wind turbine blade design problem</vt:lpstr>
      <vt:lpstr>Wind turbine blade computer model</vt:lpstr>
      <vt:lpstr>Model for wind turbine application</vt:lpstr>
      <vt:lpstr>MCMC details</vt:lpstr>
      <vt:lpstr>Options for π(C_y )</vt:lpstr>
      <vt:lpstr>Pareto front estimation</vt:lpstr>
      <vt:lpstr>Exploring the Pareto front</vt:lpstr>
      <vt:lpstr>Exploiting known input/output relationships</vt:lpstr>
      <vt:lpstr>Pareto bands using λ_c</vt:lpstr>
      <vt:lpstr>Specifying known cost</vt:lpstr>
      <vt:lpstr>Pareto bands using cost grid</vt:lpstr>
      <vt:lpstr>MCMC algorithm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</dc:creator>
  <cp:lastModifiedBy>Carl</cp:lastModifiedBy>
  <cp:revision>67</cp:revision>
  <dcterms:created xsi:type="dcterms:W3CDTF">2018-08-13T12:32:02Z</dcterms:created>
  <dcterms:modified xsi:type="dcterms:W3CDTF">2018-08-17T19:32:56Z</dcterms:modified>
</cp:coreProperties>
</file>