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02F"/>
    <a:srgbClr val="522D8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0583" autoAdjust="0"/>
  </p:normalViewPr>
  <p:slideViewPr>
    <p:cSldViewPr>
      <p:cViewPr varScale="1">
        <p:scale>
          <a:sx n="41" d="100"/>
          <a:sy n="41" d="100"/>
        </p:scale>
        <p:origin x="740" y="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08"/>
    </p:cViewPr>
  </p:sorterViewPr>
  <p:notesViewPr>
    <p:cSldViewPr>
      <p:cViewPr varScale="1">
        <p:scale>
          <a:sx n="54" d="100"/>
          <a:sy n="54" d="100"/>
        </p:scale>
        <p:origin x="256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3B01F-E8E2-3F4F-B057-BAC35DD1C077}" type="datetimeFigureOut">
              <a:rPr lang="en-US" smtClean="0"/>
              <a:t>5/6/2019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25879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863B7EB-2BD9-48E9-940D-EFDE81AB9CDA}" type="datetimeFigureOut">
              <a:rPr lang="en-US"/>
              <a:pPr>
                <a:defRPr/>
              </a:pPr>
              <a:t>5/6/2019</a:t>
            </a:fld>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F24B53-728C-4A1E-9167-E705E19846A3}" type="slidenum">
              <a:rPr lang="en-US"/>
              <a:pPr>
                <a:defRPr/>
              </a:pPr>
              <a:t>‹#›</a:t>
            </a:fld>
            <a:endParaRPr lang="en-US"/>
          </a:p>
        </p:txBody>
      </p:sp>
    </p:spTree>
    <p:extLst>
      <p:ext uri="{BB962C8B-B14F-4D97-AF65-F5344CB8AC3E}">
        <p14:creationId xmlns:p14="http://schemas.microsoft.com/office/powerpoint/2010/main" val="1146768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97088" y="4648200"/>
            <a:ext cx="10961511" cy="1066800"/>
          </a:xfrm>
        </p:spPr>
        <p:txBody>
          <a:bodyPr/>
          <a:lstStyle>
            <a:lvl1pPr marL="0" indent="0" algn="l">
              <a:buNone/>
              <a:defRPr sz="2000" baseline="0">
                <a:solidFill>
                  <a:srgbClr val="522D80"/>
                </a:solidFill>
                <a:latin typeface="Verdana" charset="0"/>
                <a:ea typeface="Verdana" charset="0"/>
                <a:cs typeface="Verdana"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subtitle or presenter details</a:t>
            </a:r>
            <a:endParaRPr lang="en-US" dirty="0"/>
          </a:p>
        </p:txBody>
      </p:sp>
      <p:sp>
        <p:nvSpPr>
          <p:cNvPr id="7" name="Title 6"/>
          <p:cNvSpPr>
            <a:spLocks noGrp="1"/>
          </p:cNvSpPr>
          <p:nvPr>
            <p:ph type="title"/>
          </p:nvPr>
        </p:nvSpPr>
        <p:spPr>
          <a:xfrm>
            <a:off x="685800" y="3505200"/>
            <a:ext cx="10972800" cy="1143000"/>
          </a:xfrm>
        </p:spPr>
        <p:txBody>
          <a:bodyPr anchor="b"/>
          <a:lstStyle>
            <a:lvl1pPr algn="l">
              <a:defRPr sz="3200" b="0" i="0" cap="all" baseline="0">
                <a:solidFill>
                  <a:srgbClr val="F4702F"/>
                </a:solidFill>
                <a:latin typeface="Verdana" charset="0"/>
                <a:ea typeface="Verdana" charset="0"/>
                <a:cs typeface="Verdana" charset="0"/>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3365" y="1304544"/>
            <a:ext cx="5785234" cy="143865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 with Caption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0" y="990601"/>
            <a:ext cx="5588000" cy="4495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7" name="Picture Placeholder 2"/>
          <p:cNvSpPr>
            <a:spLocks noGrp="1"/>
          </p:cNvSpPr>
          <p:nvPr>
            <p:ph type="pic" idx="10"/>
          </p:nvPr>
        </p:nvSpPr>
        <p:spPr>
          <a:xfrm>
            <a:off x="6197600" y="990601"/>
            <a:ext cx="5588000" cy="4495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sp>
        <p:nvSpPr>
          <p:cNvPr id="10" name="Title 1"/>
          <p:cNvSpPr>
            <a:spLocks noGrp="1"/>
          </p:cNvSpPr>
          <p:nvPr>
            <p:ph type="title" hasCustomPrompt="1"/>
          </p:nvPr>
        </p:nvSpPr>
        <p:spPr>
          <a:xfrm>
            <a:off x="406400" y="5594097"/>
            <a:ext cx="5588000" cy="685848"/>
          </a:xfrm>
        </p:spPr>
        <p:txBody>
          <a:bodyPr anchor="b"/>
          <a:lstStyle>
            <a:lvl1pPr algn="l">
              <a:defRPr sz="1400" b="1"/>
            </a:lvl1pPr>
          </a:lstStyle>
          <a:p>
            <a:r>
              <a:rPr lang="en-US" dirty="0" smtClean="0"/>
              <a:t>Image Caption</a:t>
            </a:r>
            <a:endParaRPr lang="en-US" dirty="0"/>
          </a:p>
        </p:txBody>
      </p:sp>
      <p:sp>
        <p:nvSpPr>
          <p:cNvPr id="12" name="Text Placeholder 3"/>
          <p:cNvSpPr>
            <a:spLocks noGrp="1"/>
          </p:cNvSpPr>
          <p:nvPr>
            <p:ph type="body" sz="half" idx="2" hasCustomPrompt="1"/>
          </p:nvPr>
        </p:nvSpPr>
        <p:spPr>
          <a:xfrm>
            <a:off x="406400" y="6279898"/>
            <a:ext cx="5588000" cy="349502"/>
          </a:xfrm>
        </p:spPr>
        <p:txBody>
          <a:bodyPr/>
          <a:lstStyle>
            <a:lvl1pPr marL="0" indent="0">
              <a:buNone/>
              <a:defRPr sz="11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Photo credit</a:t>
            </a:r>
          </a:p>
        </p:txBody>
      </p:sp>
      <p:sp>
        <p:nvSpPr>
          <p:cNvPr id="14" name="Text Placeholder 3"/>
          <p:cNvSpPr>
            <a:spLocks noGrp="1"/>
          </p:cNvSpPr>
          <p:nvPr>
            <p:ph type="body" sz="half" idx="11" hasCustomPrompt="1"/>
          </p:nvPr>
        </p:nvSpPr>
        <p:spPr>
          <a:xfrm>
            <a:off x="6197600" y="6279898"/>
            <a:ext cx="5588000" cy="349502"/>
          </a:xfrm>
        </p:spPr>
        <p:txBody>
          <a:bodyPr/>
          <a:lstStyle>
            <a:lvl1pPr marL="0" indent="0">
              <a:buNone/>
              <a:defRPr sz="11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Photo credit</a:t>
            </a:r>
          </a:p>
        </p:txBody>
      </p:sp>
      <p:sp>
        <p:nvSpPr>
          <p:cNvPr id="15" name="Text Placeholder 12"/>
          <p:cNvSpPr>
            <a:spLocks noGrp="1"/>
          </p:cNvSpPr>
          <p:nvPr>
            <p:ph type="body" sz="quarter" idx="12" hasCustomPrompt="1"/>
          </p:nvPr>
        </p:nvSpPr>
        <p:spPr>
          <a:xfrm>
            <a:off x="6197600" y="5594350"/>
            <a:ext cx="5588000" cy="685548"/>
          </a:xfrm>
        </p:spPr>
        <p:txBody>
          <a:bodyPr anchor="b"/>
          <a:lstStyle>
            <a:lvl1pPr>
              <a:defRPr sz="1400" b="1" baseline="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smtClean="0"/>
              <a:t>Image Caption</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extLst>
      <p:ext uri="{BB962C8B-B14F-4D97-AF65-F5344CB8AC3E}">
        <p14:creationId xmlns:p14="http://schemas.microsoft.com/office/powerpoint/2010/main" val="45411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11575627" cy="609600"/>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13831" y="1674876"/>
            <a:ext cx="11575627" cy="4876800"/>
          </a:xfrm>
        </p:spPr>
        <p:txBody>
          <a:bodyPr/>
          <a:lstStyle>
            <a:lvl1pPr>
              <a:defRPr sz="2400">
                <a:latin typeface="Arial" panose="020B0604020202020204" pitchFamily="34" charset="0"/>
                <a:cs typeface="Arial" panose="020B0604020202020204" pitchFamily="34" charset="0"/>
              </a:defRPr>
            </a:lvl1pPr>
            <a:lvl2pPr>
              <a:defRPr sz="2000"/>
            </a:lvl2pPr>
            <a:lvl3pPr>
              <a:defRPr sz="1800"/>
            </a:lvl3pPr>
            <a:lvl4pPr>
              <a:defRPr sz="1600"/>
            </a:lvl4pPr>
            <a:lvl5pPr>
              <a:defRPr sz="1600"/>
            </a:lvl5pPr>
          </a:lstStyle>
          <a:p>
            <a:pPr lvl="0"/>
            <a:r>
              <a:rPr lang="en-US" dirty="0" smtClean="0"/>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629400"/>
            <a:ext cx="12203289" cy="22874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3200" b="1" cap="all">
                <a:solidFill>
                  <a:srgbClr val="F4702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522D8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cxnSp>
        <p:nvCxnSpPr>
          <p:cNvPr id="7" name="Straight Connector 6"/>
          <p:cNvCxnSpPr/>
          <p:nvPr userDrawn="1"/>
        </p:nvCxnSpPr>
        <p:spPr>
          <a:xfrm>
            <a:off x="1117601" y="4406900"/>
            <a:ext cx="10208684" cy="0"/>
          </a:xfrm>
          <a:prstGeom prst="line">
            <a:avLst/>
          </a:prstGeom>
          <a:ln w="12700">
            <a:solidFill>
              <a:srgbClr val="522D80"/>
            </a:solidFill>
          </a:ln>
          <a:effectLst/>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11582400" cy="685800"/>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5689600"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p:txBody>
      </p:sp>
      <p:sp>
        <p:nvSpPr>
          <p:cNvPr id="4" name="Content Placeholder 3"/>
          <p:cNvSpPr>
            <a:spLocks noGrp="1"/>
          </p:cNvSpPr>
          <p:nvPr>
            <p:ph sz="half" idx="2"/>
          </p:nvPr>
        </p:nvSpPr>
        <p:spPr>
          <a:xfrm>
            <a:off x="6197600" y="1752600"/>
            <a:ext cx="5689600" cy="4800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11582400" cy="612648"/>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311573" y="1676400"/>
            <a:ext cx="5684944" cy="457200"/>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4800" y="2316162"/>
            <a:ext cx="5691717" cy="4242576"/>
          </a:xfrm>
        </p:spPr>
        <p:txBody>
          <a:bodyPr/>
          <a:lstStyle>
            <a:lvl1pPr>
              <a:defRPr sz="18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p:txBody>
      </p:sp>
      <p:sp>
        <p:nvSpPr>
          <p:cNvPr id="5" name="Text Placeholder 4"/>
          <p:cNvSpPr>
            <a:spLocks noGrp="1"/>
          </p:cNvSpPr>
          <p:nvPr>
            <p:ph type="body" sz="quarter" idx="3"/>
          </p:nvPr>
        </p:nvSpPr>
        <p:spPr>
          <a:xfrm>
            <a:off x="6193367" y="1676400"/>
            <a:ext cx="5680287" cy="457200"/>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316162"/>
            <a:ext cx="5693833" cy="4237038"/>
          </a:xfrm>
        </p:spPr>
        <p:txBody>
          <a:bodyPr/>
          <a:lstStyle>
            <a:lvl1pPr>
              <a:defRPr sz="18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971800"/>
            <a:ext cx="11582400" cy="685800"/>
          </a:xfrm>
        </p:spPr>
        <p:txBody>
          <a:bodyPr/>
          <a:lstStyle>
            <a:lvl1pPr>
              <a:defRPr sz="4400" b="1" cap="all" baseline="0">
                <a:solidFill>
                  <a:srgbClr val="F4702F"/>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8157" y="990601"/>
            <a:ext cx="4200737" cy="729919"/>
          </a:xfrm>
        </p:spPr>
        <p:txBody>
          <a:bodyPr anchor="b"/>
          <a:lstStyle>
            <a:lvl1pPr algn="l">
              <a:defRPr sz="1400" b="1"/>
            </a:lvl1pPr>
          </a:lstStyle>
          <a:p>
            <a:r>
              <a:rPr lang="en-US" dirty="0" smtClean="0"/>
              <a:t>Click to </a:t>
            </a:r>
            <a:r>
              <a:rPr lang="en-US" smtClean="0"/>
              <a:t>edit master </a:t>
            </a:r>
            <a:r>
              <a:rPr lang="en-US" dirty="0" smtClean="0"/>
              <a:t>title style</a:t>
            </a:r>
            <a:endParaRPr lang="en-US" dirty="0"/>
          </a:p>
        </p:txBody>
      </p:sp>
      <p:sp>
        <p:nvSpPr>
          <p:cNvPr id="3" name="Content Placeholder 2"/>
          <p:cNvSpPr>
            <a:spLocks noGrp="1"/>
          </p:cNvSpPr>
          <p:nvPr>
            <p:ph idx="1"/>
          </p:nvPr>
        </p:nvSpPr>
        <p:spPr>
          <a:xfrm>
            <a:off x="304800" y="990600"/>
            <a:ext cx="7120467" cy="548640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p:txBody>
      </p:sp>
      <p:sp>
        <p:nvSpPr>
          <p:cNvPr id="4" name="Text Placeholder 3"/>
          <p:cNvSpPr>
            <a:spLocks noGrp="1"/>
          </p:cNvSpPr>
          <p:nvPr>
            <p:ph type="body" sz="half" idx="2"/>
          </p:nvPr>
        </p:nvSpPr>
        <p:spPr>
          <a:xfrm>
            <a:off x="7674610" y="1828799"/>
            <a:ext cx="4214284" cy="4648201"/>
          </a:xfrm>
        </p:spPr>
        <p:txBody>
          <a:bodyPr/>
          <a:lstStyle>
            <a:lvl1pPr marL="0" indent="0">
              <a:buNone/>
              <a:defRPr sz="11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594098"/>
            <a:ext cx="11379200" cy="578103"/>
          </a:xfrm>
        </p:spPr>
        <p:txBody>
          <a:bodyPr anchor="b"/>
          <a:lstStyle>
            <a:lvl1pPr algn="l">
              <a:defRPr sz="1400" b="1"/>
            </a:lvl1pPr>
          </a:lstStyle>
          <a:p>
            <a:r>
              <a:rPr lang="en-US" dirty="0" smtClean="0"/>
              <a:t>Image Caption</a:t>
            </a:r>
            <a:endParaRPr lang="en-US" dirty="0"/>
          </a:p>
        </p:txBody>
      </p:sp>
      <p:sp>
        <p:nvSpPr>
          <p:cNvPr id="3" name="Picture Placeholder 2"/>
          <p:cNvSpPr>
            <a:spLocks noGrp="1"/>
          </p:cNvSpPr>
          <p:nvPr>
            <p:ph type="pic" idx="1"/>
          </p:nvPr>
        </p:nvSpPr>
        <p:spPr>
          <a:xfrm>
            <a:off x="406400" y="990601"/>
            <a:ext cx="11379200" cy="4495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hasCustomPrompt="1"/>
          </p:nvPr>
        </p:nvSpPr>
        <p:spPr>
          <a:xfrm>
            <a:off x="406400" y="6172200"/>
            <a:ext cx="11379200" cy="457200"/>
          </a:xfrm>
        </p:spPr>
        <p:txBody>
          <a:bodyPr/>
          <a:lstStyle>
            <a:lvl1pPr marL="0" indent="0">
              <a:buNone/>
              <a:defRPr sz="11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Photo credit</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702552"/>
            <a:ext cx="12203289" cy="15559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400"/>
            <a:ext cx="1822027" cy="38609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295400"/>
            <a:ext cx="1158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2209801"/>
            <a:ext cx="1158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p:txBody>
      </p:sp>
      <p:pic>
        <p:nvPicPr>
          <p:cNvPr id="2" name="Picture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12192000" cy="8382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60" r:id="rId10"/>
  </p:sldLayoutIdLst>
  <p:timing>
    <p:tnLst>
      <p:par>
        <p:cTn id="1" dur="indefinite" restart="never" nodeType="tmRoot"/>
      </p:par>
    </p:tnLst>
  </p:timing>
  <p:hf sldNum="0" hdr="0" dt="0"/>
  <p:txStyles>
    <p:titleStyle>
      <a:lvl1pPr algn="ctr" rtl="0" eaLnBrk="1" fontAlgn="base" hangingPunct="1">
        <a:spcBef>
          <a:spcPct val="0"/>
        </a:spcBef>
        <a:spcAft>
          <a:spcPct val="0"/>
        </a:spcAft>
        <a:defRPr sz="3600">
          <a:solidFill>
            <a:schemeClr val="tx2"/>
          </a:solidFill>
          <a:latin typeface="Verdana" charset="0"/>
          <a:ea typeface="Verdana" charset="0"/>
          <a:cs typeface="Verdana" charset="0"/>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0" indent="0" algn="l" rtl="0" eaLnBrk="1" fontAlgn="base" hangingPunct="1">
        <a:spcBef>
          <a:spcPct val="20000"/>
        </a:spcBef>
        <a:spcAft>
          <a:spcPct val="0"/>
        </a:spcAft>
        <a:buNone/>
        <a:defRPr sz="2800">
          <a:solidFill>
            <a:schemeClr val="tx1"/>
          </a:solidFill>
          <a:latin typeface="Verdana" charset="0"/>
          <a:ea typeface="Verdana" charset="0"/>
          <a:cs typeface="Verdana" charset="0"/>
        </a:defRPr>
      </a:lvl1pPr>
      <a:lvl2pPr marL="457200" indent="0" algn="l" rtl="0" eaLnBrk="1" fontAlgn="base" hangingPunct="1">
        <a:spcBef>
          <a:spcPct val="20000"/>
        </a:spcBef>
        <a:spcAft>
          <a:spcPct val="0"/>
        </a:spcAft>
        <a:buNone/>
        <a:defRPr sz="2400">
          <a:solidFill>
            <a:schemeClr val="tx1"/>
          </a:solidFill>
          <a:latin typeface="Verdana" charset="0"/>
          <a:ea typeface="Verdana" charset="0"/>
          <a:cs typeface="Verdana" charset="0"/>
        </a:defRPr>
      </a:lvl2pPr>
      <a:lvl3pPr marL="914400" indent="0" algn="l" rtl="0" eaLnBrk="1" fontAlgn="base" hangingPunct="1">
        <a:spcBef>
          <a:spcPct val="20000"/>
        </a:spcBef>
        <a:spcAft>
          <a:spcPct val="0"/>
        </a:spcAft>
        <a:buNone/>
        <a:defRPr sz="2000">
          <a:solidFill>
            <a:schemeClr val="tx1"/>
          </a:solidFill>
          <a:latin typeface="Verdana" charset="0"/>
          <a:ea typeface="Verdana" charset="0"/>
          <a:cs typeface="Verdana" charset="0"/>
        </a:defRPr>
      </a:lvl3pPr>
      <a:lvl4pPr marL="1371600" indent="0" algn="l" rtl="0" eaLnBrk="1" fontAlgn="base" hangingPunct="1">
        <a:spcBef>
          <a:spcPct val="20000"/>
        </a:spcBef>
        <a:spcAft>
          <a:spcPct val="0"/>
        </a:spcAft>
        <a:buNone/>
        <a:defRPr sz="1800">
          <a:solidFill>
            <a:schemeClr val="tx1"/>
          </a:solidFill>
          <a:latin typeface="Verdana" charset="0"/>
          <a:ea typeface="Verdana" charset="0"/>
          <a:cs typeface="Verdana" charset="0"/>
        </a:defRPr>
      </a:lvl4pPr>
      <a:lvl5pPr marL="1828800" indent="0" algn="l" rtl="0" eaLnBrk="1" fontAlgn="base" hangingPunct="1">
        <a:spcBef>
          <a:spcPct val="20000"/>
        </a:spcBef>
        <a:spcAft>
          <a:spcPct val="0"/>
        </a:spcAft>
        <a:buNone/>
        <a:defRPr sz="1800">
          <a:solidFill>
            <a:schemeClr val="tx1"/>
          </a:solidFill>
          <a:latin typeface="Verdana" charset="0"/>
          <a:ea typeface="Verdana" charset="0"/>
          <a:cs typeface="Verdana"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Presented by Carl Ehrett</a:t>
            </a:r>
          </a:p>
          <a:p>
            <a:r>
              <a:rPr lang="en-US" dirty="0" smtClean="0"/>
              <a:t>2019-04-22</a:t>
            </a:r>
            <a:endParaRPr lang="en-US" dirty="0"/>
          </a:p>
        </p:txBody>
      </p:sp>
      <p:sp>
        <p:nvSpPr>
          <p:cNvPr id="4" name="Title 3"/>
          <p:cNvSpPr>
            <a:spLocks noGrp="1"/>
          </p:cNvSpPr>
          <p:nvPr>
            <p:ph type="title"/>
          </p:nvPr>
        </p:nvSpPr>
        <p:spPr/>
        <p:txBody>
          <a:bodyPr/>
          <a:lstStyle/>
          <a:p>
            <a:r>
              <a:rPr lang="en-US" dirty="0" smtClean="0"/>
              <a:t>Random forests</a:t>
            </a:r>
            <a:br>
              <a:rPr lang="en-US" dirty="0" smtClean="0"/>
            </a:br>
            <a:r>
              <a:rPr lang="en-US" cap="none" dirty="0" smtClean="0"/>
              <a:t>for classification and regression</a:t>
            </a:r>
            <a:endParaRPr lang="en-US" dirty="0"/>
          </a:p>
        </p:txBody>
      </p:sp>
    </p:spTree>
    <p:extLst>
      <p:ext uri="{BB962C8B-B14F-4D97-AF65-F5344CB8AC3E}">
        <p14:creationId xmlns:p14="http://schemas.microsoft.com/office/powerpoint/2010/main" val="413314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 does not overfit?</a:t>
            </a:r>
            <a:endParaRPr lang="en-US" dirty="0"/>
          </a:p>
        </p:txBody>
      </p:sp>
      <p:sp>
        <p:nvSpPr>
          <p:cNvPr id="3" name="Content Placeholder 2"/>
          <p:cNvSpPr>
            <a:spLocks noGrp="1"/>
          </p:cNvSpPr>
          <p:nvPr>
            <p:ph idx="1"/>
          </p:nvPr>
        </p:nvSpPr>
        <p:spPr/>
        <p:txBody>
          <a:bodyPr/>
          <a:lstStyle/>
          <a:p>
            <a:pPr algn="ctr"/>
            <a:endParaRPr lang="en-US" dirty="0" smtClean="0"/>
          </a:p>
          <a:p>
            <a:pPr algn="ctr"/>
            <a:r>
              <a:rPr lang="en-US" b="1" dirty="0" smtClean="0"/>
              <a:t>Any method can overfit.</a:t>
            </a:r>
          </a:p>
          <a:p>
            <a:pPr algn="ctr"/>
            <a:endParaRPr lang="en-US" dirty="0"/>
          </a:p>
          <a:p>
            <a:pPr algn="ctr"/>
            <a:r>
              <a:rPr lang="en-US" dirty="0" smtClean="0"/>
              <a:t>When it is claimed that random forests do not overfit (or, more carefully, that they are resistant to overfitting), the reality behind that statement is usually that </a:t>
            </a:r>
            <a:r>
              <a:rPr lang="en-US" i="1" dirty="0" smtClean="0"/>
              <a:t>adding more trees </a:t>
            </a:r>
            <a:r>
              <a:rPr lang="en-US" dirty="0" smtClean="0"/>
              <a:t>does not cause random forests to overfit.</a:t>
            </a:r>
          </a:p>
          <a:p>
            <a:pPr algn="ctr"/>
            <a:endParaRPr lang="en-US" dirty="0"/>
          </a:p>
          <a:p>
            <a:pPr algn="ctr"/>
            <a:r>
              <a:rPr lang="en-US" dirty="0" smtClean="0"/>
              <a:t>This resistance to overfitting doesn’t mean you don’t need to be careful about which predictors you include in your model.</a:t>
            </a:r>
            <a:endParaRPr lang="en-US" dirty="0"/>
          </a:p>
        </p:txBody>
      </p:sp>
    </p:spTree>
    <p:extLst>
      <p:ext uri="{BB962C8B-B14F-4D97-AF65-F5344CB8AC3E}">
        <p14:creationId xmlns:p14="http://schemas.microsoft.com/office/powerpoint/2010/main" val="3232648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facial recognition</a:t>
            </a:r>
            <a:endParaRPr lang="en-US" dirty="0"/>
          </a:p>
        </p:txBody>
      </p:sp>
      <p:sp>
        <p:nvSpPr>
          <p:cNvPr id="3" name="Content Placeholder 2"/>
          <p:cNvSpPr>
            <a:spLocks noGrp="1"/>
          </p:cNvSpPr>
          <p:nvPr>
            <p:ph idx="1"/>
          </p:nvPr>
        </p:nvSpPr>
        <p:spPr>
          <a:xfrm>
            <a:off x="313831" y="1674876"/>
            <a:ext cx="6010769" cy="4876800"/>
          </a:xfrm>
        </p:spPr>
        <p:txBody>
          <a:bodyPr/>
          <a:lstStyle/>
          <a:p>
            <a:pPr marL="342900" indent="-342900">
              <a:buFont typeface="Arial" panose="020B0604020202020204" pitchFamily="34" charset="0"/>
              <a:buChar char="•"/>
            </a:pPr>
            <a:r>
              <a:rPr lang="en-US" dirty="0" smtClean="0"/>
              <a:t>Goal: construct a facial recognition system that uses a low number of covariates.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For this, I used the Python </a:t>
            </a:r>
            <a:r>
              <a:rPr lang="en-US" dirty="0" err="1" smtClean="0"/>
              <a:t>OpenCV</a:t>
            </a:r>
            <a:r>
              <a:rPr lang="en-US" dirty="0" smtClean="0"/>
              <a:t> library to capture and manipulate webcam input, and the Python </a:t>
            </a:r>
            <a:r>
              <a:rPr lang="en-US" dirty="0" err="1" smtClean="0"/>
              <a:t>Dlib</a:t>
            </a:r>
            <a:r>
              <a:rPr lang="en-US" dirty="0" smtClean="0"/>
              <a:t> library for facial landmark detection.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The landmarks are the 2-D coordinates of the 68 points shown in this image.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1822349"/>
            <a:ext cx="5867400" cy="4729327"/>
          </a:xfrm>
          <a:prstGeom prst="rect">
            <a:avLst/>
          </a:prstGeom>
        </p:spPr>
      </p:pic>
      <p:sp>
        <p:nvSpPr>
          <p:cNvPr id="6" name="TextBox 5"/>
          <p:cNvSpPr txBox="1"/>
          <p:nvPr/>
        </p:nvSpPr>
        <p:spPr>
          <a:xfrm>
            <a:off x="304799" y="6603804"/>
            <a:ext cx="11575627" cy="246221"/>
          </a:xfrm>
          <a:prstGeom prst="rect">
            <a:avLst/>
          </a:prstGeom>
          <a:noFill/>
        </p:spPr>
        <p:txBody>
          <a:bodyPr wrap="square" rtlCol="0">
            <a:spAutoFit/>
          </a:bodyPr>
          <a:lstStyle/>
          <a:p>
            <a:r>
              <a:rPr lang="en-US" sz="1000" dirty="0" smtClean="0">
                <a:solidFill>
                  <a:schemeClr val="bg1"/>
                </a:solidFill>
              </a:rPr>
              <a:t>Image credit: </a:t>
            </a:r>
            <a:r>
              <a:rPr lang="en-US" sz="1000" dirty="0">
                <a:solidFill>
                  <a:schemeClr val="bg1"/>
                </a:solidFill>
              </a:rPr>
              <a:t>Intelligent </a:t>
            </a:r>
            <a:r>
              <a:rPr lang="en-US" sz="1000" dirty="0" err="1">
                <a:solidFill>
                  <a:schemeClr val="bg1"/>
                </a:solidFill>
              </a:rPr>
              <a:t>Behaviour</a:t>
            </a:r>
            <a:r>
              <a:rPr lang="en-US" sz="1000" dirty="0">
                <a:solidFill>
                  <a:schemeClr val="bg1"/>
                </a:solidFill>
              </a:rPr>
              <a:t> Understanding Group (</a:t>
            </a:r>
            <a:r>
              <a:rPr lang="en-US" sz="1000" dirty="0" err="1">
                <a:solidFill>
                  <a:schemeClr val="bg1"/>
                </a:solidFill>
              </a:rPr>
              <a:t>iBUG</a:t>
            </a:r>
            <a:r>
              <a:rPr lang="en-US" sz="1000" dirty="0">
                <a:solidFill>
                  <a:schemeClr val="bg1"/>
                </a:solidFill>
              </a:rPr>
              <a:t>), Department of Computing, Imperial College </a:t>
            </a:r>
            <a:r>
              <a:rPr lang="en-US" sz="1000" dirty="0" smtClean="0">
                <a:solidFill>
                  <a:schemeClr val="bg1"/>
                </a:solidFill>
              </a:rPr>
              <a:t>London, https</a:t>
            </a:r>
            <a:r>
              <a:rPr lang="en-US" sz="1000" dirty="0">
                <a:solidFill>
                  <a:schemeClr val="bg1"/>
                </a:solidFill>
              </a:rPr>
              <a:t>://ibug.doc.ic.ac.uk/resources/facial-point-annotations/</a:t>
            </a:r>
          </a:p>
        </p:txBody>
      </p:sp>
    </p:spTree>
    <p:extLst>
      <p:ext uri="{BB962C8B-B14F-4D97-AF65-F5344CB8AC3E}">
        <p14:creationId xmlns:p14="http://schemas.microsoft.com/office/powerpoint/2010/main" val="321173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a:t>
            </a:r>
            <a:endParaRPr lang="en-US" dirty="0"/>
          </a:p>
        </p:txBody>
      </p:sp>
      <p:sp>
        <p:nvSpPr>
          <p:cNvPr id="3" name="Content Placeholder 2"/>
          <p:cNvSpPr>
            <a:spLocks noGrp="1"/>
          </p:cNvSpPr>
          <p:nvPr>
            <p:ph idx="1"/>
          </p:nvPr>
        </p:nvSpPr>
        <p:spPr>
          <a:xfrm>
            <a:off x="313831" y="1674876"/>
            <a:ext cx="5172569" cy="4876800"/>
          </a:xfrm>
        </p:spPr>
        <p:txBody>
          <a:bodyPr/>
          <a:lstStyle/>
          <a:p>
            <a:r>
              <a:rPr lang="en-US" dirty="0" smtClean="0"/>
              <a:t>I used the 68 landmarks to define 30 covariates. Each covariate is either a length (between two landmarks), the area of a triangle formed by three landmarks, or the angle formed by three landmarks.</a:t>
            </a:r>
          </a:p>
          <a:p>
            <a:endParaRPr lang="en-US" dirty="0"/>
          </a:p>
          <a:p>
            <a:r>
              <a:rPr lang="en-US" dirty="0" smtClean="0"/>
              <a:t>To train the random forests model, I gathered 500 samples each from myself and from my wife, using my laptop’s webcam.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613" y="1674876"/>
            <a:ext cx="5798067" cy="4342108"/>
          </a:xfrm>
          <a:prstGeom prst="rect">
            <a:avLst/>
          </a:prstGeom>
        </p:spPr>
      </p:pic>
    </p:spTree>
    <p:extLst>
      <p:ext uri="{BB962C8B-B14F-4D97-AF65-F5344CB8AC3E}">
        <p14:creationId xmlns:p14="http://schemas.microsoft.com/office/powerpoint/2010/main" val="3335238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914400"/>
            <a:ext cx="4571999" cy="609600"/>
          </a:xfrm>
        </p:spPr>
        <p:txBody>
          <a:bodyPr/>
          <a:lstStyle/>
          <a:p>
            <a:r>
              <a:rPr lang="en-US" dirty="0" smtClean="0"/>
              <a:t>Fitting the model</a:t>
            </a:r>
            <a:endParaRPr lang="en-US" dirty="0"/>
          </a:p>
        </p:txBody>
      </p:sp>
      <p:sp>
        <p:nvSpPr>
          <p:cNvPr id="5" name="TextBox 4"/>
          <p:cNvSpPr txBox="1"/>
          <p:nvPr/>
        </p:nvSpPr>
        <p:spPr>
          <a:xfrm>
            <a:off x="152401" y="1600200"/>
            <a:ext cx="47244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algorithm performed well with default settings of 10 trees (~6% OOB error).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However, I found that better performance was possible up to about 100 trees (~3% OOB error), after which there were rapidly diminishing returns.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Changing number of features, maximum tree depth, etc. had little effect.</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230" y="838200"/>
            <a:ext cx="7153770" cy="5811355"/>
          </a:xfrm>
          <a:prstGeom prst="rect">
            <a:avLst/>
          </a:prstGeom>
        </p:spPr>
      </p:pic>
    </p:spTree>
    <p:extLst>
      <p:ext uri="{BB962C8B-B14F-4D97-AF65-F5344CB8AC3E}">
        <p14:creationId xmlns:p14="http://schemas.microsoft.com/office/powerpoint/2010/main" val="4245523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13831" y="1674876"/>
            <a:ext cx="5782169" cy="4876800"/>
          </a:xfrm>
        </p:spPr>
        <p:txBody>
          <a:bodyPr/>
          <a:lstStyle/>
          <a:p>
            <a:pPr marL="342900" indent="-342900">
              <a:buFont typeface="Arial" panose="020B0604020202020204" pitchFamily="34" charset="0"/>
              <a:buChar char="•"/>
            </a:pPr>
            <a:r>
              <a:rPr lang="en-US" dirty="0" smtClean="0"/>
              <a:t>The classifier performs reasonably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Misclassifications occur with frequency similar to that suggested by the OOB error.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classifier is lightweight enough to function in real time on multiple subjects.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399" y="1674876"/>
            <a:ext cx="5632027" cy="4217762"/>
          </a:xfrm>
          <a:prstGeom prst="rect">
            <a:avLst/>
          </a:prstGeom>
        </p:spPr>
      </p:pic>
    </p:spTree>
    <p:extLst>
      <p:ext uri="{BB962C8B-B14F-4D97-AF65-F5344CB8AC3E}">
        <p14:creationId xmlns:p14="http://schemas.microsoft.com/office/powerpoint/2010/main" val="1996086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914400"/>
            <a:ext cx="6248400" cy="609600"/>
          </a:xfrm>
        </p:spPr>
        <p:txBody>
          <a:bodyPr/>
          <a:lstStyle/>
          <a:p>
            <a:r>
              <a:rPr lang="en-US" dirty="0" smtClean="0"/>
              <a:t>Feature importances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0" y="883024"/>
            <a:ext cx="5525977" cy="5748798"/>
          </a:xfrm>
        </p:spPr>
      </p:pic>
      <p:sp>
        <p:nvSpPr>
          <p:cNvPr id="7" name="TextBox 6"/>
          <p:cNvSpPr txBox="1"/>
          <p:nvPr/>
        </p:nvSpPr>
        <p:spPr>
          <a:xfrm>
            <a:off x="762000" y="1828800"/>
            <a:ext cx="54864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Somewhat unexpectedly, by far the most important feature for distinguishing my face from my wife’s appears to be the distance between our eyebrows.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Lower jaw width is, less surprisingly, also important.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Outer mouth height’s high position on the list is likely an artifact of the data collection process. </a:t>
            </a:r>
            <a:endParaRPr lang="en-US" sz="2000" dirty="0"/>
          </a:p>
        </p:txBody>
      </p:sp>
    </p:spTree>
    <p:extLst>
      <p:ext uri="{BB962C8B-B14F-4D97-AF65-F5344CB8AC3E}">
        <p14:creationId xmlns:p14="http://schemas.microsoft.com/office/powerpoint/2010/main" val="1335534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application</a:t>
            </a:r>
            <a:endParaRPr lang="en-US" dirty="0"/>
          </a:p>
        </p:txBody>
      </p:sp>
      <p:sp>
        <p:nvSpPr>
          <p:cNvPr id="3" name="Content Placeholder 2"/>
          <p:cNvSpPr>
            <a:spLocks noGrp="1"/>
          </p:cNvSpPr>
          <p:nvPr>
            <p:ph idx="1"/>
          </p:nvPr>
        </p:nvSpPr>
        <p:spPr>
          <a:xfrm>
            <a:off x="313831" y="1674876"/>
            <a:ext cx="4867769" cy="4876800"/>
          </a:xfrm>
        </p:spPr>
        <p:txBody>
          <a:bodyPr/>
          <a:lstStyle/>
          <a:p>
            <a:r>
              <a:rPr lang="en-US" dirty="0" smtClean="0"/>
              <a:t>Since the classifier is trained only on two individuals – myself and my wife – it serves as a </a:t>
            </a:r>
            <a:r>
              <a:rPr lang="en-US" i="1" dirty="0" smtClean="0"/>
              <a:t>de facto</a:t>
            </a:r>
            <a:r>
              <a:rPr lang="en-US" dirty="0" smtClean="0"/>
              <a:t> classifier for whether someone more closely resembles me or her.</a:t>
            </a:r>
          </a:p>
          <a:p>
            <a:endParaRPr lang="en-US" dirty="0"/>
          </a:p>
          <a:p>
            <a:r>
              <a:rPr lang="en-US" dirty="0" smtClean="0"/>
              <a:t>However, the results of attempting to use it for this purpose were inconclusive.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612" y="1674876"/>
            <a:ext cx="5700077" cy="4268724"/>
          </a:xfrm>
          <a:prstGeom prst="rect">
            <a:avLst/>
          </a:prstGeom>
        </p:spPr>
      </p:pic>
    </p:spTree>
    <p:extLst>
      <p:ext uri="{BB962C8B-B14F-4D97-AF65-F5344CB8AC3E}">
        <p14:creationId xmlns:p14="http://schemas.microsoft.com/office/powerpoint/2010/main" val="2338252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appeal of random forests</a:t>
            </a:r>
            <a:endParaRPr lang="en-US" dirty="0"/>
          </a:p>
        </p:txBody>
      </p:sp>
      <p:sp>
        <p:nvSpPr>
          <p:cNvPr id="3" name="Content Placeholder 2"/>
          <p:cNvSpPr>
            <a:spLocks noGrp="1"/>
          </p:cNvSpPr>
          <p:nvPr>
            <p:ph idx="1"/>
          </p:nvPr>
        </p:nvSpPr>
        <p:spPr>
          <a:xfrm>
            <a:off x="304800" y="1524000"/>
            <a:ext cx="11575627" cy="4724400"/>
          </a:xfrm>
        </p:spPr>
        <p:txBody>
          <a:bodyPr/>
          <a:lstStyle/>
          <a:p>
            <a:r>
              <a:rPr lang="en-US" dirty="0" smtClean="0"/>
              <a:t>Random forests are popular for their </a:t>
            </a:r>
            <a:r>
              <a:rPr lang="en-US" b="1" dirty="0" smtClean="0"/>
              <a:t>ease of use </a:t>
            </a:r>
            <a:r>
              <a:rPr lang="en-US" dirty="0" smtClean="0"/>
              <a:t>and </a:t>
            </a:r>
            <a:r>
              <a:rPr lang="en-US" b="1" dirty="0" smtClean="0"/>
              <a:t>minimal tuning required</a:t>
            </a:r>
            <a:r>
              <a:rPr lang="en-US" dirty="0" smtClean="0"/>
              <a:t>. They can be applied with default settings and provide </a:t>
            </a:r>
            <a:r>
              <a:rPr lang="en-US" b="1" dirty="0" smtClean="0"/>
              <a:t>good out-of-the-box results</a:t>
            </a:r>
            <a:r>
              <a:rPr lang="en-US" dirty="0" smtClean="0"/>
              <a:t>. They can be used for </a:t>
            </a:r>
            <a:r>
              <a:rPr lang="en-US" b="1" dirty="0" smtClean="0"/>
              <a:t>nonparametric regression or classification</a:t>
            </a:r>
            <a:r>
              <a:rPr lang="en-US" dirty="0" smtClean="0"/>
              <a:t>.</a:t>
            </a:r>
          </a:p>
          <a:p>
            <a:endParaRPr lang="en-US" dirty="0"/>
          </a:p>
          <a:p>
            <a:r>
              <a:rPr lang="en-US" dirty="0" smtClean="0"/>
              <a:t>Claims made on </a:t>
            </a:r>
            <a:r>
              <a:rPr lang="en-US" dirty="0" err="1" smtClean="0"/>
              <a:t>Breiman</a:t>
            </a:r>
            <a:r>
              <a:rPr lang="en-US" dirty="0" smtClean="0"/>
              <a:t> and Cutler’s website</a:t>
            </a:r>
            <a:r>
              <a:rPr lang="en-US" baseline="30000" dirty="0" smtClean="0"/>
              <a:t>1</a:t>
            </a:r>
            <a:r>
              <a:rPr lang="en-US" dirty="0" smtClean="0"/>
              <a:t> include:</a:t>
            </a:r>
          </a:p>
          <a:p>
            <a:pPr marL="342900" indent="-342900">
              <a:buFont typeface="Arial" panose="020B0604020202020204" pitchFamily="34" charset="0"/>
              <a:buChar char="•"/>
            </a:pPr>
            <a:r>
              <a:rPr lang="en-US" dirty="0"/>
              <a:t>It is </a:t>
            </a:r>
            <a:r>
              <a:rPr lang="en-US" b="1" dirty="0"/>
              <a:t>unexcelled</a:t>
            </a:r>
            <a:r>
              <a:rPr lang="en-US" dirty="0"/>
              <a:t> </a:t>
            </a:r>
            <a:r>
              <a:rPr lang="en-US" b="1" dirty="0"/>
              <a:t>in accuracy </a:t>
            </a:r>
            <a:r>
              <a:rPr lang="en-US" dirty="0"/>
              <a:t>among current algorithms.</a:t>
            </a:r>
          </a:p>
          <a:p>
            <a:pPr marL="342900" indent="-342900">
              <a:buFont typeface="Arial" panose="020B0604020202020204" pitchFamily="34" charset="0"/>
              <a:buChar char="•"/>
            </a:pPr>
            <a:r>
              <a:rPr lang="en-US" dirty="0"/>
              <a:t>It gives estimates of what variables are important in the classification.</a:t>
            </a:r>
          </a:p>
          <a:p>
            <a:pPr marL="342900" indent="-342900">
              <a:buFont typeface="Arial" panose="020B0604020202020204" pitchFamily="34" charset="0"/>
              <a:buChar char="•"/>
            </a:pPr>
            <a:r>
              <a:rPr lang="en-US" dirty="0"/>
              <a:t>It generates an internal </a:t>
            </a:r>
            <a:r>
              <a:rPr lang="en-US" b="1" dirty="0"/>
              <a:t>unbiased estimate of the generalization error </a:t>
            </a:r>
            <a:r>
              <a:rPr lang="en-US" dirty="0"/>
              <a:t>as the forest building </a:t>
            </a:r>
            <a:r>
              <a:rPr lang="en-US" dirty="0" smtClean="0"/>
              <a:t>progresses.</a:t>
            </a:r>
          </a:p>
          <a:p>
            <a:pPr marL="342900" indent="-342900">
              <a:buFont typeface="Arial" panose="020B0604020202020204" pitchFamily="34" charset="0"/>
              <a:buChar char="•"/>
            </a:pPr>
            <a:r>
              <a:rPr lang="en-US" b="1" dirty="0"/>
              <a:t>Random forests does not overfit</a:t>
            </a:r>
            <a:r>
              <a:rPr lang="en-US" b="1" dirty="0" smtClean="0"/>
              <a:t>.</a:t>
            </a:r>
            <a:endParaRPr lang="en-US" dirty="0" smtClean="0"/>
          </a:p>
          <a:p>
            <a:endParaRPr lang="en-US" dirty="0"/>
          </a:p>
          <a:p>
            <a:r>
              <a:rPr lang="en-US" dirty="0" smtClean="0"/>
              <a:t>Some of these claims are even true.</a:t>
            </a:r>
            <a:endParaRPr lang="en-US" dirty="0"/>
          </a:p>
          <a:p>
            <a:pPr marL="342900" indent="-342900">
              <a:buFont typeface="Arial" panose="020B0604020202020204" pitchFamily="34" charset="0"/>
              <a:buChar char="•"/>
            </a:pPr>
            <a:endParaRPr lang="en-US" dirty="0"/>
          </a:p>
        </p:txBody>
      </p:sp>
      <p:sp>
        <p:nvSpPr>
          <p:cNvPr id="4" name="TextBox 3"/>
          <p:cNvSpPr txBox="1"/>
          <p:nvPr/>
        </p:nvSpPr>
        <p:spPr>
          <a:xfrm>
            <a:off x="304800" y="6634191"/>
            <a:ext cx="10972800" cy="246221"/>
          </a:xfrm>
          <a:prstGeom prst="rect">
            <a:avLst/>
          </a:prstGeom>
          <a:noFill/>
        </p:spPr>
        <p:txBody>
          <a:bodyPr wrap="square" rtlCol="0">
            <a:spAutoFit/>
          </a:bodyPr>
          <a:lstStyle/>
          <a:p>
            <a:r>
              <a:rPr lang="en-US" sz="1000" dirty="0" smtClean="0">
                <a:solidFill>
                  <a:schemeClr val="bg1"/>
                </a:solidFill>
              </a:rPr>
              <a:t>1 </a:t>
            </a:r>
            <a:r>
              <a:rPr lang="en-US" sz="1000" dirty="0">
                <a:solidFill>
                  <a:schemeClr val="bg1"/>
                </a:solidFill>
              </a:rPr>
              <a:t>https://www.stat.berkeley.edu/~breiman/RandomForests/cc_home.htm#overview</a:t>
            </a:r>
          </a:p>
        </p:txBody>
      </p:sp>
    </p:spTree>
    <p:extLst>
      <p:ext uri="{BB962C8B-B14F-4D97-AF65-F5344CB8AC3E}">
        <p14:creationId xmlns:p14="http://schemas.microsoft.com/office/powerpoint/2010/main" val="2677527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random forests?</a:t>
            </a:r>
            <a:endParaRPr lang="en-US" dirty="0"/>
          </a:p>
        </p:txBody>
      </p:sp>
      <p:sp>
        <p:nvSpPr>
          <p:cNvPr id="3" name="Content Placeholder 2"/>
          <p:cNvSpPr>
            <a:spLocks noGrp="1"/>
          </p:cNvSpPr>
          <p:nvPr>
            <p:ph idx="1"/>
          </p:nvPr>
        </p:nvSpPr>
        <p:spPr>
          <a:xfrm>
            <a:off x="313831" y="2667000"/>
            <a:ext cx="11575627" cy="3884676"/>
          </a:xfrm>
        </p:spPr>
        <p:txBody>
          <a:bodyPr/>
          <a:lstStyle/>
          <a:p>
            <a:pPr algn="ctr"/>
            <a:r>
              <a:rPr lang="en-US" sz="2800" dirty="0" smtClean="0"/>
              <a:t>Random forests are an </a:t>
            </a:r>
            <a:r>
              <a:rPr lang="en-US" sz="2800" b="1" u="sng" dirty="0" smtClean="0"/>
              <a:t>ensemble learning</a:t>
            </a:r>
            <a:r>
              <a:rPr lang="en-US" sz="2800" u="sng" dirty="0" smtClean="0"/>
              <a:t> </a:t>
            </a:r>
            <a:r>
              <a:rPr lang="en-US" sz="2800" dirty="0" smtClean="0"/>
              <a:t>method which uses </a:t>
            </a:r>
            <a:r>
              <a:rPr lang="en-US" sz="2800" b="1" u="sng" dirty="0" smtClean="0"/>
              <a:t>bagging</a:t>
            </a:r>
            <a:r>
              <a:rPr lang="en-US" sz="2800" dirty="0" smtClean="0"/>
              <a:t> in conjunction with </a:t>
            </a:r>
            <a:r>
              <a:rPr lang="en-US" sz="2800" b="1" u="sng" dirty="0" smtClean="0"/>
              <a:t>random feature selection </a:t>
            </a:r>
            <a:r>
              <a:rPr lang="en-US" sz="2800" dirty="0" smtClean="0"/>
              <a:t>to reduce the variance of a </a:t>
            </a:r>
            <a:r>
              <a:rPr lang="en-US" sz="2800" b="1" u="sng" dirty="0" smtClean="0"/>
              <a:t>tree</a:t>
            </a:r>
            <a:r>
              <a:rPr lang="en-US" sz="2800" dirty="0" smtClean="0"/>
              <a:t> estimator.</a:t>
            </a:r>
          </a:p>
          <a:p>
            <a:pPr algn="ctr"/>
            <a:endParaRPr lang="en-US" sz="2800" dirty="0" smtClean="0"/>
          </a:p>
          <a:p>
            <a:pPr algn="ctr"/>
            <a:endParaRPr lang="en-US" sz="2800" dirty="0"/>
          </a:p>
          <a:p>
            <a:pPr algn="ctr"/>
            <a:r>
              <a:rPr lang="en-US" sz="2600" dirty="0" smtClean="0"/>
              <a:t>We will discuss each of the underlined terms above.</a:t>
            </a:r>
            <a:endParaRPr lang="en-US" sz="2600" dirty="0"/>
          </a:p>
        </p:txBody>
      </p:sp>
    </p:spTree>
    <p:extLst>
      <p:ext uri="{BB962C8B-B14F-4D97-AF65-F5344CB8AC3E}">
        <p14:creationId xmlns:p14="http://schemas.microsoft.com/office/powerpoint/2010/main" val="910640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learning and trees</a:t>
            </a:r>
            <a:endParaRPr lang="en-US" dirty="0"/>
          </a:p>
        </p:txBody>
      </p:sp>
      <p:sp>
        <p:nvSpPr>
          <p:cNvPr id="3" name="Content Placeholder 2"/>
          <p:cNvSpPr>
            <a:spLocks noGrp="1"/>
          </p:cNvSpPr>
          <p:nvPr>
            <p:ph idx="1"/>
          </p:nvPr>
        </p:nvSpPr>
        <p:spPr>
          <a:xfrm>
            <a:off x="307058" y="1676400"/>
            <a:ext cx="11575627" cy="4876800"/>
          </a:xfrm>
        </p:spPr>
        <p:txBody>
          <a:bodyPr/>
          <a:lstStyle/>
          <a:p>
            <a:pPr algn="ctr"/>
            <a:r>
              <a:rPr lang="en-US" dirty="0" smtClean="0"/>
              <a:t>An ensemble learning method is one in which a collection of </a:t>
            </a:r>
            <a:r>
              <a:rPr lang="en-US" i="1" dirty="0" smtClean="0"/>
              <a:t>weak learners </a:t>
            </a:r>
            <a:r>
              <a:rPr lang="en-US" dirty="0" smtClean="0"/>
              <a:t>are combined, often through averaging (for regression) or voting (for classification).</a:t>
            </a:r>
          </a:p>
          <a:p>
            <a:endParaRPr lang="en-US" dirty="0"/>
          </a:p>
          <a:p>
            <a:pPr algn="ctr"/>
            <a:r>
              <a:rPr lang="en-US" dirty="0" smtClean="0"/>
              <a:t>In the case of random forests, the weak learners are </a:t>
            </a:r>
            <a:r>
              <a:rPr lang="en-US" i="1" dirty="0" smtClean="0"/>
              <a:t>decision trees</a:t>
            </a:r>
            <a:r>
              <a:rPr lang="en-US" dirty="0" smtClean="0"/>
              <a:t>. The trees used in random forests can be grown in many ways, often following the CART method.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373" y="3732529"/>
            <a:ext cx="2927489" cy="28654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031" y="3749041"/>
            <a:ext cx="2743200" cy="2880359"/>
          </a:xfrm>
          <a:prstGeom prst="rect">
            <a:avLst/>
          </a:prstGeom>
        </p:spPr>
      </p:pic>
      <p:sp>
        <p:nvSpPr>
          <p:cNvPr id="6" name="TextBox 5"/>
          <p:cNvSpPr txBox="1"/>
          <p:nvPr/>
        </p:nvSpPr>
        <p:spPr>
          <a:xfrm>
            <a:off x="381000" y="6629400"/>
            <a:ext cx="11201400" cy="400110"/>
          </a:xfrm>
          <a:prstGeom prst="rect">
            <a:avLst/>
          </a:prstGeom>
          <a:noFill/>
        </p:spPr>
        <p:txBody>
          <a:bodyPr wrap="square" rtlCol="0">
            <a:spAutoFit/>
          </a:bodyPr>
          <a:lstStyle/>
          <a:p>
            <a:r>
              <a:rPr lang="en-US" sz="1000" dirty="0" smtClean="0">
                <a:solidFill>
                  <a:schemeClr val="bg1"/>
                </a:solidFill>
              </a:rPr>
              <a:t>Image credit: Hastie</a:t>
            </a:r>
            <a:r>
              <a:rPr lang="en-US" sz="1000" dirty="0">
                <a:solidFill>
                  <a:schemeClr val="bg1"/>
                </a:solidFill>
              </a:rPr>
              <a:t>, T., </a:t>
            </a:r>
            <a:r>
              <a:rPr lang="en-US" sz="1000" dirty="0" err="1">
                <a:solidFill>
                  <a:schemeClr val="bg1"/>
                </a:solidFill>
              </a:rPr>
              <a:t>Tibshirani</a:t>
            </a:r>
            <a:r>
              <a:rPr lang="en-US" sz="1000" dirty="0">
                <a:solidFill>
                  <a:schemeClr val="bg1"/>
                </a:solidFill>
              </a:rPr>
              <a:t>, R., and Friedman, J. (2009). The </a:t>
            </a:r>
            <a:r>
              <a:rPr lang="en-US" sz="1000" dirty="0" smtClean="0">
                <a:solidFill>
                  <a:schemeClr val="bg1"/>
                </a:solidFill>
              </a:rPr>
              <a:t>Elements </a:t>
            </a:r>
            <a:r>
              <a:rPr lang="en-US" sz="1000" dirty="0">
                <a:solidFill>
                  <a:schemeClr val="bg1"/>
                </a:solidFill>
              </a:rPr>
              <a:t>of S</a:t>
            </a:r>
            <a:r>
              <a:rPr lang="en-US" sz="1000" dirty="0" smtClean="0">
                <a:solidFill>
                  <a:schemeClr val="bg1"/>
                </a:solidFill>
              </a:rPr>
              <a:t>tatistical Learning</a:t>
            </a:r>
            <a:r>
              <a:rPr lang="en-US" sz="1000" dirty="0">
                <a:solidFill>
                  <a:schemeClr val="bg1"/>
                </a:solidFill>
              </a:rPr>
              <a:t>. </a:t>
            </a:r>
            <a:r>
              <a:rPr lang="en-US" sz="1000" dirty="0" smtClean="0">
                <a:solidFill>
                  <a:schemeClr val="bg1"/>
                </a:solidFill>
              </a:rPr>
              <a:t>Springer Series in Statistics, p. 306.</a:t>
            </a:r>
            <a:endParaRPr lang="en-US" sz="1000" dirty="0">
              <a:solidFill>
                <a:schemeClr val="bg1"/>
              </a:solidFill>
            </a:endParaRPr>
          </a:p>
          <a:p>
            <a:r>
              <a:rPr lang="en-US" sz="1000" dirty="0">
                <a:solidFill>
                  <a:schemeClr val="bg1"/>
                </a:solidFill>
              </a:rPr>
              <a:t>Series in Statistics.</a:t>
            </a:r>
          </a:p>
        </p:txBody>
      </p:sp>
    </p:spTree>
    <p:extLst>
      <p:ext uri="{BB962C8B-B14F-4D97-AF65-F5344CB8AC3E}">
        <p14:creationId xmlns:p14="http://schemas.microsoft.com/office/powerpoint/2010/main" val="351984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Decision trees are prone to having high variance. To mitigate this problem, we can use bootstrap aggregation, a.k.a. </a:t>
                </a:r>
                <a:r>
                  <a:rPr lang="en-US" i="1" dirty="0" smtClean="0"/>
                  <a:t>bagging</a:t>
                </a:r>
                <a:r>
                  <a:rPr lang="en-US" dirty="0" smtClean="0"/>
                  <a:t>.</a:t>
                </a:r>
              </a:p>
              <a:p>
                <a:endParaRPr lang="en-US" dirty="0"/>
              </a:p>
              <a:p>
                <a:r>
                  <a:rPr lang="en-US" dirty="0" smtClean="0"/>
                  <a:t>Suppose you have a method for producing an estimator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dirty="0" smtClean="0"/>
                  <a:t> at a point </a:t>
                </a:r>
                <a14:m>
                  <m:oMath xmlns:m="http://schemas.openxmlformats.org/officeDocument/2006/math">
                    <m:r>
                      <a:rPr lang="en-US" b="0" i="1" smtClean="0">
                        <a:latin typeface="Cambria Math" panose="02040503050406030204" pitchFamily="18" charset="0"/>
                      </a:rPr>
                      <m:t>𝑥</m:t>
                    </m:r>
                  </m:oMath>
                </a14:m>
                <a:r>
                  <a:rPr lang="en-US" dirty="0" smtClean="0"/>
                  <a:t> using your training data. To produce a </a:t>
                </a:r>
                <a:r>
                  <a:rPr lang="en-US" i="1" dirty="0" smtClean="0"/>
                  <a:t>bagged</a:t>
                </a:r>
                <a:r>
                  <a:rPr lang="en-US" dirty="0" smtClean="0"/>
                  <a:t> version of this estimator, you would:</a:t>
                </a:r>
              </a:p>
              <a:p>
                <a:pPr marL="342900" indent="-342900">
                  <a:buFont typeface="Arial" panose="020B0604020202020204" pitchFamily="34" charset="0"/>
                  <a:buChar char="•"/>
                </a:pPr>
                <a:r>
                  <a:rPr lang="en-US" dirty="0" smtClean="0"/>
                  <a:t>Produce </a:t>
                </a:r>
                <a14:m>
                  <m:oMath xmlns:m="http://schemas.openxmlformats.org/officeDocument/2006/math">
                    <m:r>
                      <a:rPr lang="en-US" b="0" i="1" smtClean="0">
                        <a:latin typeface="Cambria Math" panose="02040503050406030204" pitchFamily="18" charset="0"/>
                      </a:rPr>
                      <m:t>𝐵</m:t>
                    </m:r>
                  </m:oMath>
                </a14:m>
                <a:r>
                  <a:rPr lang="en-US" dirty="0" smtClean="0"/>
                  <a:t> bootstrap samples of your training data,</a:t>
                </a:r>
              </a:p>
              <a:p>
                <a:pPr marL="342900" indent="-342900">
                  <a:buFont typeface="Arial" panose="020B0604020202020204" pitchFamily="34" charset="0"/>
                  <a:buChar char="•"/>
                </a:pPr>
                <a:r>
                  <a:rPr lang="en-US" dirty="0" smtClean="0"/>
                  <a:t>Fit your model on each bootstrap sample,</a:t>
                </a:r>
              </a:p>
              <a:p>
                <a:pPr marL="342900" indent="-342900">
                  <a:buFont typeface="Arial" panose="020B0604020202020204" pitchFamily="34" charset="0"/>
                  <a:buChar char="•"/>
                </a:pPr>
                <a:r>
                  <a:rPr lang="en-US" dirty="0" smtClean="0"/>
                  <a:t>Get a prediction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𝑏</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 </m:t>
                    </m:r>
                  </m:oMath>
                </a14:m>
                <a:r>
                  <a:rPr lang="en-US" dirty="0" smtClean="0"/>
                  <a:t>using each bootstrap sample fit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m:t>
                    </m:r>
                    <m:r>
                      <a:rPr lang="en-US" b="0" i="1" smtClean="0">
                        <a:latin typeface="Cambria Math" panose="02040503050406030204" pitchFamily="18" charset="0"/>
                      </a:rPr>
                      <m:t>𝐵</m:t>
                    </m:r>
                  </m:oMath>
                </a14:m>
                <a:r>
                  <a:rPr lang="en-US" dirty="0" smtClean="0"/>
                  <a:t>, and</a:t>
                </a:r>
              </a:p>
              <a:p>
                <a:pPr marL="342900" indent="-342900">
                  <a:buFont typeface="Arial" panose="020B0604020202020204" pitchFamily="34" charset="0"/>
                  <a:buChar char="•"/>
                </a:pPr>
                <a:r>
                  <a:rPr lang="en-US" dirty="0" smtClean="0"/>
                  <a:t>Combine all of these predictions.</a:t>
                </a:r>
              </a:p>
              <a:p>
                <a:pPr algn="ct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m:rPr>
                            <m:sty m:val="p"/>
                          </m:rPr>
                          <a:rPr lang="en-US" b="0" i="0" dirty="0" smtClean="0">
                            <a:latin typeface="Cambria Math" panose="02040503050406030204" pitchFamily="18" charset="0"/>
                          </a:rPr>
                          <m:t>bag</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𝐵</m:t>
                        </m:r>
                      </m:den>
                    </m:f>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𝑏</m:t>
                        </m:r>
                        <m: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𝑓</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𝑏</m:t>
                            </m:r>
                          </m:sup>
                        </m:sSup>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nary>
                  </m:oMath>
                </a14:m>
                <a:r>
                  <a:rPr lang="en-US" dirty="0" smtClean="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m:rPr>
                            <m:sty m:val="p"/>
                          </m:rPr>
                          <a:rPr lang="en-US" b="0" i="0" dirty="0" smtClean="0">
                            <a:latin typeface="Cambria Math" panose="02040503050406030204" pitchFamily="18" charset="0"/>
                          </a:rPr>
                          <m:t>bag</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rPr>
                      <m:t>argma</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a:rPr lang="en-US" b="0" i="1" dirty="0" smtClean="0">
                            <a:latin typeface="Cambria Math" panose="02040503050406030204" pitchFamily="18" charset="0"/>
                          </a:rPr>
                          <m:t>𝑘</m:t>
                        </m:r>
                      </m:sub>
                    </m:sSub>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𝑏</m:t>
                        </m:r>
                        <m: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𝟏</m:t>
                            </m:r>
                          </m:e>
                          <m:sub>
                            <m:sSup>
                              <m:sSupPr>
                                <m:ctrlPr>
                                  <a:rPr lang="en-US" b="0"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0" i="1" dirty="0" smtClean="0">
                                        <a:latin typeface="Cambria Math" panose="02040503050406030204" pitchFamily="18" charset="0"/>
                                      </a:rPr>
                                      <m:t>𝑓</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𝑏</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𝑘</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90" t="-875" r="-632"/>
                </a:stretch>
              </a:blipFill>
            </p:spPr>
            <p:txBody>
              <a:bodyPr/>
              <a:lstStyle/>
              <a:p>
                <a:r>
                  <a:rPr lang="en-US">
                    <a:noFill/>
                  </a:rPr>
                  <a:t> </a:t>
                </a:r>
              </a:p>
            </p:txBody>
          </p:sp>
        </mc:Fallback>
      </mc:AlternateContent>
    </p:spTree>
    <p:extLst>
      <p:ext uri="{BB962C8B-B14F-4D97-AF65-F5344CB8AC3E}">
        <p14:creationId xmlns:p14="http://schemas.microsoft.com/office/powerpoint/2010/main" val="1351414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feature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Bagging reduces variance, but this reduction is limited by the level of correlation amongst the bagged predictors. The variance of the bagged estimate is</a:t>
                </a:r>
                <a:r>
                  <a:rPr lang="en-US" baseline="30000" dirty="0" smtClean="0"/>
                  <a:t>1</a:t>
                </a:r>
                <a:r>
                  <a:rPr lang="en-US" dirty="0" smtClean="0"/>
                  <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𝜌</m:t>
                          </m:r>
                        </m:num>
                        <m:den>
                          <m:r>
                            <a:rPr lang="en-US" b="0" i="1" smtClean="0">
                              <a:latin typeface="Cambria Math" panose="02040503050406030204" pitchFamily="18" charset="0"/>
                            </a:rPr>
                            <m:t>𝐵</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m:oMathPara>
                </a14:m>
                <a:endParaRPr lang="en-US" dirty="0" smtClean="0"/>
              </a:p>
              <a:p>
                <a:r>
                  <a:rPr lang="en-US" dirty="0" smtClean="0"/>
                  <a:t>As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smtClean="0"/>
                  <a:t>, the second term goes to 0, but the first term remains constant. So bagging can’t help us reduce this first term.</a:t>
                </a:r>
              </a:p>
              <a:p>
                <a:endParaRPr lang="en-US" dirty="0"/>
              </a:p>
              <a:p>
                <a:r>
                  <a:rPr lang="en-US" dirty="0" smtClean="0"/>
                  <a:t>To reduce the first term, we use random feature selection. When growing the decision trees, every time a node is split, a random subset of the predictors are chosen to be candidates for splitting.</a:t>
                </a:r>
              </a:p>
              <a:p>
                <a:endParaRPr lang="en-US" dirty="0"/>
              </a:p>
              <a:p>
                <a:r>
                  <a:rPr lang="en-US" dirty="0" smtClean="0"/>
                  <a:t>The result is to reduce correlation amongst the trees, and thus to reduce </a:t>
                </a:r>
                <a14:m>
                  <m:oMath xmlns:m="http://schemas.openxmlformats.org/officeDocument/2006/math">
                    <m:r>
                      <a:rPr lang="en-US" b="0" i="1" smtClean="0">
                        <a:latin typeface="Cambria Math" panose="02040503050406030204" pitchFamily="18" charset="0"/>
                      </a:rPr>
                      <m:t>𝜌</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90" t="-875" b="-1375"/>
                </a:stretch>
              </a:blipFill>
            </p:spPr>
            <p:txBody>
              <a:bodyPr/>
              <a:lstStyle/>
              <a:p>
                <a:r>
                  <a:rPr lang="en-US">
                    <a:noFill/>
                  </a:rPr>
                  <a:t> </a:t>
                </a:r>
              </a:p>
            </p:txBody>
          </p:sp>
        </mc:Fallback>
      </mc:AlternateContent>
      <p:sp>
        <p:nvSpPr>
          <p:cNvPr id="4" name="TextBox 3"/>
          <p:cNvSpPr txBox="1"/>
          <p:nvPr/>
        </p:nvSpPr>
        <p:spPr>
          <a:xfrm>
            <a:off x="304800" y="6629400"/>
            <a:ext cx="11575627" cy="400110"/>
          </a:xfrm>
          <a:prstGeom prst="rect">
            <a:avLst/>
          </a:prstGeom>
          <a:noFill/>
        </p:spPr>
        <p:txBody>
          <a:bodyPr wrap="square" rtlCol="0">
            <a:spAutoFit/>
          </a:bodyPr>
          <a:lstStyle/>
          <a:p>
            <a:r>
              <a:rPr lang="en-US" sz="1000" dirty="0" smtClean="0">
                <a:solidFill>
                  <a:schemeClr val="bg1"/>
                </a:solidFill>
              </a:rPr>
              <a:t>1 </a:t>
            </a:r>
            <a:r>
              <a:rPr lang="en-US" sz="1000" dirty="0">
                <a:solidFill>
                  <a:schemeClr val="bg1"/>
                </a:solidFill>
              </a:rPr>
              <a:t>Hastie, T., </a:t>
            </a:r>
            <a:r>
              <a:rPr lang="en-US" sz="1000" dirty="0" err="1">
                <a:solidFill>
                  <a:schemeClr val="bg1"/>
                </a:solidFill>
              </a:rPr>
              <a:t>Tibshirani</a:t>
            </a:r>
            <a:r>
              <a:rPr lang="en-US" sz="1000" dirty="0">
                <a:solidFill>
                  <a:schemeClr val="bg1"/>
                </a:solidFill>
              </a:rPr>
              <a:t>, R., and Friedman, J. (2009). The Elements of Statistical Learning. Springer Series in Statistics, p. 5</a:t>
            </a:r>
            <a:r>
              <a:rPr lang="en-US" sz="1000" dirty="0" smtClean="0">
                <a:solidFill>
                  <a:schemeClr val="bg1"/>
                </a:solidFill>
              </a:rPr>
              <a:t>88.</a:t>
            </a:r>
            <a:endParaRPr lang="en-US" sz="1000" dirty="0">
              <a:solidFill>
                <a:schemeClr val="bg1"/>
              </a:solidFill>
            </a:endParaRPr>
          </a:p>
          <a:p>
            <a:endParaRPr lang="en-US" sz="1000" dirty="0">
              <a:solidFill>
                <a:schemeClr val="bg1"/>
              </a:solidFill>
            </a:endParaRPr>
          </a:p>
        </p:txBody>
      </p:sp>
    </p:spTree>
    <p:extLst>
      <p:ext uri="{BB962C8B-B14F-4D97-AF65-F5344CB8AC3E}">
        <p14:creationId xmlns:p14="http://schemas.microsoft.com/office/powerpoint/2010/main" val="1754539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about random forests: unexcelled?</a:t>
            </a:r>
            <a:endParaRPr lang="en-US" dirty="0"/>
          </a:p>
        </p:txBody>
      </p:sp>
      <p:sp>
        <p:nvSpPr>
          <p:cNvPr id="3" name="Content Placeholder 2"/>
          <p:cNvSpPr>
            <a:spLocks noGrp="1"/>
          </p:cNvSpPr>
          <p:nvPr>
            <p:ph idx="1"/>
          </p:nvPr>
        </p:nvSpPr>
        <p:spPr/>
        <p:txBody>
          <a:bodyPr/>
          <a:lstStyle/>
          <a:p>
            <a:r>
              <a:rPr lang="en-US" sz="2000" b="1" dirty="0" err="1" smtClean="0"/>
              <a:t>Breiman</a:t>
            </a:r>
            <a:r>
              <a:rPr lang="en-US" sz="2000" b="1" dirty="0" smtClean="0"/>
              <a:t> and Cutler: “</a:t>
            </a:r>
            <a:r>
              <a:rPr lang="en-US" sz="2000" dirty="0" smtClean="0"/>
              <a:t>It is </a:t>
            </a:r>
            <a:r>
              <a:rPr lang="en-US" sz="2000" dirty="0"/>
              <a:t>unexcelled in accuracy among current algorithms</a:t>
            </a:r>
            <a:r>
              <a:rPr lang="en-US" sz="2000" dirty="0" smtClean="0"/>
              <a:t>.”</a:t>
            </a:r>
          </a:p>
          <a:p>
            <a:endParaRPr lang="en-US" sz="1200" dirty="0"/>
          </a:p>
          <a:p>
            <a:r>
              <a:rPr lang="en-US" sz="2000" b="1" dirty="0" smtClean="0"/>
              <a:t>Hastie, </a:t>
            </a:r>
            <a:r>
              <a:rPr lang="en-US" sz="2000" b="1" dirty="0" err="1" smtClean="0"/>
              <a:t>Tibshirani</a:t>
            </a:r>
            <a:r>
              <a:rPr lang="en-US" sz="2000" b="1" dirty="0" smtClean="0"/>
              <a:t> and Friedman</a:t>
            </a:r>
            <a:r>
              <a:rPr lang="en-US" sz="2000" b="1" baseline="30000" dirty="0" smtClean="0"/>
              <a:t>1</a:t>
            </a:r>
            <a:r>
              <a:rPr lang="en-US" sz="2000" b="1" dirty="0" smtClean="0"/>
              <a:t>:</a:t>
            </a:r>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1200" dirty="0"/>
          </a:p>
          <a:p>
            <a:r>
              <a:rPr lang="en-US" sz="1200" dirty="0" smtClean="0"/>
              <a:t>However, see also </a:t>
            </a:r>
            <a:r>
              <a:rPr lang="en-US" sz="1200" dirty="0" err="1" smtClean="0"/>
              <a:t>Fernández</a:t>
            </a:r>
            <a:r>
              <a:rPr lang="en-US" sz="1200" dirty="0" smtClean="0"/>
              <a:t>-Delgado, M., </a:t>
            </a:r>
            <a:r>
              <a:rPr lang="en-US" sz="1200" dirty="0" err="1" smtClean="0"/>
              <a:t>Cernadas</a:t>
            </a:r>
            <a:r>
              <a:rPr lang="en-US" sz="1200" dirty="0" smtClean="0"/>
              <a:t>, E., and </a:t>
            </a:r>
            <a:r>
              <a:rPr lang="en-US" sz="1200" dirty="0" err="1" smtClean="0"/>
              <a:t>Barro</a:t>
            </a:r>
            <a:r>
              <a:rPr lang="en-US" sz="1200" dirty="0" smtClean="0"/>
              <a:t>, S. (2014). </a:t>
            </a:r>
            <a:r>
              <a:rPr lang="en-US" sz="1200" i="1" dirty="0" smtClean="0"/>
              <a:t>Do we need hundreds of classifiers to solve real world classification problems?</a:t>
            </a:r>
            <a:r>
              <a:rPr lang="en-US" sz="1200" dirty="0" smtClean="0"/>
              <a:t> Journal of Machine Learning Research. 15, pp 3133-3181, where a pretty strong case is made for random forests being top of the heap.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2" y="2667000"/>
            <a:ext cx="4003704" cy="34227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930" y="2666118"/>
            <a:ext cx="4108344" cy="27878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274" y="2666118"/>
            <a:ext cx="3969743" cy="3461525"/>
          </a:xfrm>
          <a:prstGeom prst="rect">
            <a:avLst/>
          </a:prstGeom>
        </p:spPr>
      </p:pic>
      <p:sp>
        <p:nvSpPr>
          <p:cNvPr id="7" name="TextBox 6"/>
          <p:cNvSpPr txBox="1"/>
          <p:nvPr/>
        </p:nvSpPr>
        <p:spPr>
          <a:xfrm>
            <a:off x="352746" y="6605267"/>
            <a:ext cx="11686854" cy="246221"/>
          </a:xfrm>
          <a:prstGeom prst="rect">
            <a:avLst/>
          </a:prstGeom>
          <a:noFill/>
        </p:spPr>
        <p:txBody>
          <a:bodyPr wrap="square" rtlCol="0">
            <a:spAutoFit/>
          </a:bodyPr>
          <a:lstStyle/>
          <a:p>
            <a:r>
              <a:rPr lang="en-US" sz="1000" dirty="0" smtClean="0">
                <a:solidFill>
                  <a:schemeClr val="bg1"/>
                </a:solidFill>
              </a:rPr>
              <a:t>1 </a:t>
            </a:r>
            <a:r>
              <a:rPr lang="en-US" sz="1000" dirty="0">
                <a:solidFill>
                  <a:schemeClr val="bg1"/>
                </a:solidFill>
              </a:rPr>
              <a:t>(2009). The Elements of Statistical Learning. Springer Series in Statistics, </a:t>
            </a:r>
            <a:r>
              <a:rPr lang="en-US" sz="1000" dirty="0" smtClean="0">
                <a:solidFill>
                  <a:schemeClr val="bg1"/>
                </a:solidFill>
              </a:rPr>
              <a:t>pp. 589, 590, and 591, respectively.</a:t>
            </a:r>
            <a:endParaRPr lang="en-US" sz="1000" dirty="0">
              <a:solidFill>
                <a:schemeClr val="bg1"/>
              </a:solidFill>
            </a:endParaRPr>
          </a:p>
        </p:txBody>
      </p:sp>
    </p:spTree>
    <p:extLst>
      <p:ext uri="{BB962C8B-B14F-4D97-AF65-F5344CB8AC3E}">
        <p14:creationId xmlns:p14="http://schemas.microsoft.com/office/powerpoint/2010/main" val="104763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test sets, no cross validation, no problem</a:t>
            </a:r>
            <a:endParaRPr lang="en-US" dirty="0"/>
          </a:p>
        </p:txBody>
      </p:sp>
      <p:sp>
        <p:nvSpPr>
          <p:cNvPr id="3" name="Content Placeholder 2"/>
          <p:cNvSpPr>
            <a:spLocks noGrp="1"/>
          </p:cNvSpPr>
          <p:nvPr>
            <p:ph idx="1"/>
          </p:nvPr>
        </p:nvSpPr>
        <p:spPr/>
        <p:txBody>
          <a:bodyPr/>
          <a:lstStyle/>
          <a:p>
            <a:pPr algn="ctr"/>
            <a:endParaRPr lang="en-US" dirty="0" smtClean="0"/>
          </a:p>
          <a:p>
            <a:pPr algn="ctr"/>
            <a:r>
              <a:rPr lang="en-US" dirty="0" smtClean="0"/>
              <a:t>A big selling point of random forests is that it provides an estimate of the generalization error (i.e. test error) without requiring a test set or even cross-validation.</a:t>
            </a:r>
          </a:p>
          <a:p>
            <a:pPr algn="ctr"/>
            <a:endParaRPr lang="en-US" dirty="0"/>
          </a:p>
          <a:p>
            <a:pPr algn="ctr"/>
            <a:r>
              <a:rPr lang="en-US" dirty="0" smtClean="0"/>
              <a:t>Instead, the </a:t>
            </a:r>
            <a:r>
              <a:rPr lang="en-US" b="1" dirty="0" smtClean="0"/>
              <a:t>OOB error </a:t>
            </a:r>
            <a:r>
              <a:rPr lang="en-US" dirty="0" smtClean="0"/>
              <a:t>(out-of-bag error) is used to estimate generalization error.</a:t>
            </a:r>
          </a:p>
          <a:p>
            <a:pPr algn="ctr"/>
            <a:endParaRPr lang="en-US" b="1" dirty="0"/>
          </a:p>
          <a:p>
            <a:pPr algn="ctr"/>
            <a:r>
              <a:rPr lang="en-US" dirty="0" smtClean="0"/>
              <a:t>To get the OOB error: For each training sample, test it on the trees </a:t>
            </a:r>
            <a:r>
              <a:rPr lang="en-US" i="1" dirty="0" smtClean="0"/>
              <a:t>that don’t include that sample in their bagged subset of the training data</a:t>
            </a:r>
            <a:r>
              <a:rPr lang="en-US" dirty="0" smtClean="0"/>
              <a:t>. </a:t>
            </a:r>
          </a:p>
          <a:p>
            <a:pPr algn="ctr"/>
            <a:endParaRPr lang="en-US" dirty="0"/>
          </a:p>
          <a:p>
            <a:pPr algn="ctr"/>
            <a:endParaRPr lang="en-US" dirty="0"/>
          </a:p>
        </p:txBody>
      </p:sp>
    </p:spTree>
    <p:extLst>
      <p:ext uri="{BB962C8B-B14F-4D97-AF65-F5344CB8AC3E}">
        <p14:creationId xmlns:p14="http://schemas.microsoft.com/office/powerpoint/2010/main" val="182611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idx="1"/>
          </p:nvPr>
        </p:nvSpPr>
        <p:spPr/>
        <p:txBody>
          <a:bodyPr/>
          <a:lstStyle/>
          <a:p>
            <a:r>
              <a:rPr lang="en-US" dirty="0" smtClean="0"/>
              <a:t>Random forests make it easy to estimate the relative importances of your covariates. This can be done in multiple ways.</a:t>
            </a:r>
          </a:p>
          <a:p>
            <a:pPr marL="342900" indent="-342900">
              <a:buFont typeface="Arial" panose="020B0604020202020204" pitchFamily="34" charset="0"/>
              <a:buChar char="•"/>
            </a:pPr>
            <a:r>
              <a:rPr lang="en-US" dirty="0" smtClean="0"/>
              <a:t>For each node split, record the improvement (e.g. measured via Gini impurity) generated by the split. For each covariate, average the improvements it produces each time it is used for a split</a:t>
            </a:r>
            <a:r>
              <a:rPr lang="en-US" baseline="30000" dirty="0" smtClean="0"/>
              <a:t>1</a:t>
            </a:r>
            <a:r>
              <a:rPr lang="en-US" dirty="0" smtClean="0"/>
              <a:t>.</a:t>
            </a:r>
          </a:p>
          <a:p>
            <a:pPr marL="342900" indent="-342900">
              <a:buFont typeface="Arial" panose="020B0604020202020204" pitchFamily="34" charset="0"/>
              <a:buChar char="•"/>
            </a:pPr>
            <a:r>
              <a:rPr lang="en-US" dirty="0" smtClean="0"/>
              <a:t>For each tree, find the OOB error, then for each covariate measure the increase in OOB error when you randomly permute that covariate’s values. Average these values across all trees</a:t>
            </a:r>
            <a:r>
              <a:rPr lang="en-US" baseline="30000" dirty="0" smtClean="0"/>
              <a:t>2</a:t>
            </a:r>
            <a:r>
              <a:rPr lang="en-US" dirty="0" smtClean="0"/>
              <a:t>.</a:t>
            </a:r>
          </a:p>
          <a:p>
            <a:pPr marL="342900" indent="-342900">
              <a:buFont typeface="Arial" panose="020B0604020202020204" pitchFamily="34" charset="0"/>
              <a:buChar char="•"/>
            </a:pPr>
            <a:r>
              <a:rPr lang="en-US" dirty="0" smtClean="0"/>
              <a:t>For each node split, record the proportion of training samples that are “downstream” of that split. For each variable, find the average proportion of samples that are “downstream” of its splits</a:t>
            </a:r>
            <a:r>
              <a:rPr lang="en-US" baseline="30000" dirty="0" smtClean="0"/>
              <a:t>3</a:t>
            </a:r>
            <a:r>
              <a:rPr lang="en-US" dirty="0" smtClean="0"/>
              <a:t>.</a:t>
            </a:r>
          </a:p>
          <a:p>
            <a:endParaRPr lang="en-US" sz="1600" dirty="0" smtClean="0"/>
          </a:p>
          <a:p>
            <a:endParaRPr lang="en-US" sz="1200" dirty="0"/>
          </a:p>
        </p:txBody>
      </p:sp>
      <p:sp>
        <p:nvSpPr>
          <p:cNvPr id="4" name="TextBox 3"/>
          <p:cNvSpPr txBox="1"/>
          <p:nvPr/>
        </p:nvSpPr>
        <p:spPr>
          <a:xfrm>
            <a:off x="152400" y="6629400"/>
            <a:ext cx="11811000" cy="246221"/>
          </a:xfrm>
          <a:prstGeom prst="rect">
            <a:avLst/>
          </a:prstGeom>
          <a:noFill/>
        </p:spPr>
        <p:txBody>
          <a:bodyPr wrap="square" rtlCol="0">
            <a:spAutoFit/>
          </a:bodyPr>
          <a:lstStyle/>
          <a:p>
            <a:r>
              <a:rPr lang="en-US" sz="1000" dirty="0" smtClean="0">
                <a:solidFill>
                  <a:schemeClr val="bg1"/>
                </a:solidFill>
              </a:rPr>
              <a:t>1 Hastie, T. et al. (2009). 	2 </a:t>
            </a:r>
            <a:r>
              <a:rPr lang="en-US" sz="1000" dirty="0" err="1" smtClean="0">
                <a:solidFill>
                  <a:schemeClr val="bg1"/>
                </a:solidFill>
              </a:rPr>
              <a:t>Breiman</a:t>
            </a:r>
            <a:r>
              <a:rPr lang="en-US" sz="1000" dirty="0" smtClean="0">
                <a:solidFill>
                  <a:schemeClr val="bg1"/>
                </a:solidFill>
              </a:rPr>
              <a:t>, L. (2001).	3 </a:t>
            </a:r>
            <a:r>
              <a:rPr lang="en-US" sz="1000" dirty="0" err="1" smtClean="0">
                <a:solidFill>
                  <a:schemeClr val="bg1"/>
                </a:solidFill>
              </a:rPr>
              <a:t>Pedregosa</a:t>
            </a:r>
            <a:r>
              <a:rPr lang="en-US" sz="1000" dirty="0" smtClean="0">
                <a:solidFill>
                  <a:schemeClr val="bg1"/>
                </a:solidFill>
              </a:rPr>
              <a:t>, F. et al. (2011).</a:t>
            </a:r>
            <a:endParaRPr lang="en-US" sz="1000" dirty="0">
              <a:solidFill>
                <a:schemeClr val="bg1"/>
              </a:solidFill>
            </a:endParaRPr>
          </a:p>
        </p:txBody>
      </p:sp>
    </p:spTree>
    <p:extLst>
      <p:ext uri="{BB962C8B-B14F-4D97-AF65-F5344CB8AC3E}">
        <p14:creationId xmlns:p14="http://schemas.microsoft.com/office/powerpoint/2010/main" val="2968905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fls-widescreen" id="{1D25E974-6BCB-5444-B09F-A1E3DFB4D075}" vid="{0E2F088B-3B1E-EF4F-B17D-024FF8BBD08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cafls-widescreen</Template>
  <TotalTime>3670</TotalTime>
  <Words>1125</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Verdana</vt:lpstr>
      <vt:lpstr>Default Design</vt:lpstr>
      <vt:lpstr>Random forests for classification and regression</vt:lpstr>
      <vt:lpstr>The appeal of random forests</vt:lpstr>
      <vt:lpstr>What are random forests?</vt:lpstr>
      <vt:lpstr>Ensemble learning and trees</vt:lpstr>
      <vt:lpstr>Bagging</vt:lpstr>
      <vt:lpstr>Random feature selection</vt:lpstr>
      <vt:lpstr>Claims about random forests: unexcelled?</vt:lpstr>
      <vt:lpstr>No test sets, no cross validation, no problem</vt:lpstr>
      <vt:lpstr>Feature importance</vt:lpstr>
      <vt:lpstr>Random forests does not overfit?</vt:lpstr>
      <vt:lpstr>Application: facial recognition</vt:lpstr>
      <vt:lpstr>Covariates</vt:lpstr>
      <vt:lpstr>Fitting the model</vt:lpstr>
      <vt:lpstr>Results</vt:lpstr>
      <vt:lpstr>Feature importances</vt:lpstr>
      <vt:lpstr>Secondary application</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dc:creator>
  <cp:lastModifiedBy>Carl</cp:lastModifiedBy>
  <cp:revision>145</cp:revision>
  <dcterms:created xsi:type="dcterms:W3CDTF">2018-08-13T12:32:02Z</dcterms:created>
  <dcterms:modified xsi:type="dcterms:W3CDTF">2019-05-06T17:46:01Z</dcterms:modified>
</cp:coreProperties>
</file>