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0" r:id="rId3"/>
    <p:sldId id="266" r:id="rId4"/>
    <p:sldId id="271" r:id="rId5"/>
    <p:sldId id="267" r:id="rId6"/>
    <p:sldId id="268" r:id="rId7"/>
    <p:sldId id="257" r:id="rId8"/>
    <p:sldId id="258" r:id="rId9"/>
    <p:sldId id="259" r:id="rId10"/>
    <p:sldId id="260" r:id="rId11"/>
    <p:sldId id="261" r:id="rId12"/>
    <p:sldId id="262" r:id="rId13"/>
    <p:sldId id="263" r:id="rId14"/>
    <p:sldId id="264" r:id="rId15"/>
    <p:sldId id="265" r:id="rId16"/>
    <p:sldId id="273" r:id="rId17"/>
    <p:sldId id="269" r:id="rId18"/>
    <p:sldId id="272"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9144000" cy="6597650"/>
          </a:xfrm>
          <a:prstGeom prst="rect">
            <a:avLst/>
          </a:prstGeom>
          <a:noFill/>
          <a:ln w="9525">
            <a:noFill/>
          </a:ln>
        </p:spPr>
      </p:pic>
      <p:sp>
        <p:nvSpPr>
          <p:cNvPr id="2051" name="Rectangle 3"/>
          <p:cNvSpPr>
            <a:spLocks noGrp="1" noChangeArrowheads="1"/>
          </p:cNvSpPr>
          <p:nvPr>
            <p:ph type="ctrTitle"/>
          </p:nvPr>
        </p:nvSpPr>
        <p:spPr>
          <a:xfrm>
            <a:off x="468313" y="620713"/>
            <a:ext cx="8207375"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1843088"/>
            <a:ext cx="8212138"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BCAD085-E8A6-8845-BD4E-CB4CCA059FC4}"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1FF6DA9-008F-8B48-92A6-B652298478BF}"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BCAD085-E8A6-8845-BD4E-CB4CCA059FC4}"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p:txBody>
          <a:bodyPr/>
          <a:p>
            <a:r>
              <a:rPr lang="en-US"/>
              <a:t>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000" b="1">
                <a:latin typeface="Arial Bold" panose="020B0604020202020204" charset="0"/>
                <a:cs typeface="Arial Bold" panose="020B0604020202020204" charset="0"/>
                <a:sym typeface="+mn-ea"/>
              </a:rPr>
              <a:t>Week 3: Business Problem Solving and Dashboard Creation</a:t>
            </a:r>
            <a:br>
              <a:rPr lang="en-US" sz="2000" b="1">
                <a:latin typeface="Arial Bold" panose="020B0604020202020204" charset="0"/>
                <a:cs typeface="Arial Bold" panose="020B0604020202020204" charset="0"/>
              </a:rPr>
            </a:br>
            <a:endParaRPr lang="en-US" sz="2000" b="1">
              <a:latin typeface="Arial Bold" panose="020B0604020202020204" charset="0"/>
              <a:cs typeface="Arial Bold" panose="020B0604020202020204" charset="0"/>
            </a:endParaRPr>
          </a:p>
        </p:txBody>
      </p:sp>
      <p:sp>
        <p:nvSpPr>
          <p:cNvPr id="3" name="Content Placeholder 2"/>
          <p:cNvSpPr>
            <a:spLocks noGrp="1"/>
          </p:cNvSpPr>
          <p:nvPr>
            <p:ph idx="1"/>
          </p:nvPr>
        </p:nvSpPr>
        <p:spPr>
          <a:xfrm>
            <a:off x="457200" y="773430"/>
            <a:ext cx="8229600" cy="4953000"/>
          </a:xfrm>
        </p:spPr>
        <p:txBody>
          <a:bodyPr/>
          <a:p>
            <a:pPr marL="0" indent="0">
              <a:buNone/>
            </a:pPr>
            <a:r>
              <a:rPr lang="en-US" sz="1800" b="1">
                <a:latin typeface="Arial Bold" panose="020B0604020202020204" charset="0"/>
                <a:cs typeface="Arial Bold" panose="020B0604020202020204" charset="0"/>
              </a:rPr>
              <a:t>Activities:</a:t>
            </a:r>
            <a:endParaRPr lang="en-US" sz="1800" b="1">
              <a:latin typeface="Arial Bold" panose="020B0604020202020204" charset="0"/>
              <a:cs typeface="Arial Bold" panose="020B0604020202020204" charset="0"/>
            </a:endParaRPr>
          </a:p>
          <a:p>
            <a:endParaRPr lang="en-US" sz="1800"/>
          </a:p>
          <a:p>
            <a:r>
              <a:rPr lang="en-US" sz="1800" b="1">
                <a:latin typeface="Arial Bold" panose="020B0604020202020204" charset="0"/>
                <a:cs typeface="Arial Bold" panose="020B0604020202020204" charset="0"/>
              </a:rPr>
              <a:t>Analysis of Business Problems:</a:t>
            </a:r>
            <a:r>
              <a:rPr lang="en-US" sz="1800"/>
              <a:t> Identified key business questions related to the COVID-19 pandemic, focusing on case spread, vaccination rates, and economic impact.</a:t>
            </a:r>
            <a:endParaRPr lang="en-US" sz="1800"/>
          </a:p>
          <a:p>
            <a:r>
              <a:rPr lang="en-US" sz="1800" b="1">
                <a:latin typeface="Arial Bold" panose="020B0604020202020204" charset="0"/>
                <a:cs typeface="Arial Bold" panose="020B0604020202020204" charset="0"/>
              </a:rPr>
              <a:t>Data Preparation:</a:t>
            </a:r>
            <a:r>
              <a:rPr lang="en-US" sz="1800"/>
              <a:t> Cleaned and prepared a dataset for analysis, ensuring data quality and relevance to the business problems.</a:t>
            </a:r>
            <a:endParaRPr lang="en-US" sz="1800"/>
          </a:p>
          <a:p>
            <a:r>
              <a:rPr lang="en-US" sz="1800" b="1">
                <a:latin typeface="Arial Bold" panose="020B0604020202020204" charset="0"/>
                <a:cs typeface="Arial Bold" panose="020B0604020202020204" charset="0"/>
              </a:rPr>
              <a:t>Dashboard Creation: </a:t>
            </a:r>
            <a:r>
              <a:rPr lang="en-US" sz="1800"/>
              <a:t>Developed an initial Tableau dashboard to visualize the data, providing insights into COVID-19 trends and patterns.</a:t>
            </a:r>
            <a:endParaRPr lang="en-US" sz="1800"/>
          </a:p>
          <a:p>
            <a:r>
              <a:rPr lang="en-US" sz="1800" b="1">
                <a:latin typeface="Arial Bold" panose="020B0604020202020204" charset="0"/>
                <a:cs typeface="Arial Bold" panose="020B0604020202020204" charset="0"/>
              </a:rPr>
              <a:t>Insights Gathered:</a:t>
            </a:r>
            <a:r>
              <a:rPr lang="en-US" sz="1800"/>
              <a:t> Used the dashboard to draw preliminary insights, which helped in understanding the progression of the pandemic and its impact on different regions.</a:t>
            </a:r>
            <a:endParaRPr lang="en-US" sz="1800"/>
          </a:p>
          <a:p>
            <a:pPr marL="0" indent="0">
              <a:buNone/>
            </a:pPr>
            <a:endParaRPr lang="en-US" sz="1800" b="1">
              <a:latin typeface="Arial Bold" panose="020B0604020202020204" charset="0"/>
              <a:cs typeface="Arial Bold" panose="020B0604020202020204" charset="0"/>
            </a:endParaRPr>
          </a:p>
          <a:p>
            <a:pPr marL="0" indent="0">
              <a:buNone/>
            </a:pPr>
            <a:r>
              <a:rPr lang="en-US" sz="1800" b="1">
                <a:latin typeface="Arial Bold" panose="020B0604020202020204" charset="0"/>
                <a:cs typeface="Arial Bold" panose="020B0604020202020204" charset="0"/>
              </a:rPr>
              <a:t>Outcomes:</a:t>
            </a:r>
            <a:endParaRPr lang="en-US" sz="1800"/>
          </a:p>
          <a:p>
            <a:r>
              <a:rPr lang="en-US" sz="1800"/>
              <a:t>A functional dashboard providing real-time insights into COVID-19 data.</a:t>
            </a:r>
            <a:endParaRPr lang="en-US" sz="1800"/>
          </a:p>
          <a:p>
            <a:r>
              <a:rPr lang="en-US" sz="1800"/>
              <a:t>A clear understanding of the business problems related to the pandemic's spread and vaccination efforts.</a:t>
            </a:r>
            <a:endParaRPr 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000" b="1">
                <a:latin typeface="Arial Bold" panose="020B0604020202020204" charset="0"/>
                <a:cs typeface="Arial Bold" panose="020B0604020202020204" charset="0"/>
                <a:sym typeface="+mn-ea"/>
              </a:rPr>
              <a:t>Week 4: Dashboard Improvement and Machine Learning Planning</a:t>
            </a:r>
            <a:br>
              <a:rPr lang="en-US" sz="2000" b="1">
                <a:latin typeface="Arial Bold" panose="020B0604020202020204" charset="0"/>
                <a:cs typeface="Arial Bold" panose="020B0604020202020204" charset="0"/>
              </a:rPr>
            </a:br>
            <a:endParaRPr lang="en-US" sz="2000" b="1">
              <a:latin typeface="Arial Bold" panose="020B0604020202020204" charset="0"/>
              <a:cs typeface="Arial Bold" panose="020B0604020202020204" charset="0"/>
            </a:endParaRPr>
          </a:p>
        </p:txBody>
      </p:sp>
      <p:sp>
        <p:nvSpPr>
          <p:cNvPr id="3" name="Content Placeholder 2"/>
          <p:cNvSpPr>
            <a:spLocks noGrp="1"/>
          </p:cNvSpPr>
          <p:nvPr>
            <p:ph idx="1"/>
          </p:nvPr>
        </p:nvSpPr>
        <p:spPr>
          <a:xfrm>
            <a:off x="457200" y="773430"/>
            <a:ext cx="8229600" cy="4953000"/>
          </a:xfrm>
        </p:spPr>
        <p:txBody>
          <a:bodyPr/>
          <a:p>
            <a:pPr marL="0" indent="0">
              <a:buNone/>
            </a:pPr>
            <a:r>
              <a:rPr lang="en-US" sz="2000" b="1">
                <a:latin typeface="Arial Bold" panose="020B0604020202020204" charset="0"/>
                <a:cs typeface="Arial Bold" panose="020B0604020202020204" charset="0"/>
              </a:rPr>
              <a:t>Activities:</a:t>
            </a:r>
            <a:endParaRPr lang="en-US" sz="2000"/>
          </a:p>
          <a:p>
            <a:r>
              <a:rPr lang="en-US" sz="2000" b="1">
                <a:latin typeface="Arial Bold" panose="020B0604020202020204" charset="0"/>
                <a:cs typeface="Arial Bold" panose="020B0604020202020204" charset="0"/>
              </a:rPr>
              <a:t>Dashboard Refinement: </a:t>
            </a:r>
            <a:r>
              <a:rPr lang="en-US" sz="2000"/>
              <a:t>Improved the existing Tableau dashboard based on feedback, enhancing usability and the depth of insights.</a:t>
            </a:r>
            <a:endParaRPr lang="en-US" sz="2000"/>
          </a:p>
          <a:p>
            <a:r>
              <a:rPr lang="en-US" sz="2000" b="1">
                <a:latin typeface="Arial Bold" panose="020B0604020202020204" charset="0"/>
                <a:cs typeface="Arial Bold" panose="020B0604020202020204" charset="0"/>
              </a:rPr>
              <a:t>Machine Learning Strategy:</a:t>
            </a:r>
            <a:r>
              <a:rPr lang="en-US" sz="2000"/>
              <a:t> Evaluated various machine learning algorithms to determine which could provide the best accuracy for predicting COVID-19 cases.</a:t>
            </a:r>
            <a:endParaRPr lang="en-US" sz="2000"/>
          </a:p>
          <a:p>
            <a:r>
              <a:rPr lang="en-US" sz="2000" b="1">
                <a:latin typeface="Arial Bold" panose="020B0604020202020204" charset="0"/>
                <a:cs typeface="Arial Bold" panose="020B0604020202020204" charset="0"/>
              </a:rPr>
              <a:t>Algorithm Selection:</a:t>
            </a:r>
            <a:r>
              <a:rPr lang="en-US" sz="2000"/>
              <a:t> Narrowed down the potential algorithms to Decision Trees, Logistic Regression, and K-Means Clustering.</a:t>
            </a:r>
            <a:endParaRPr lang="en-US" sz="2000"/>
          </a:p>
          <a:p>
            <a:r>
              <a:rPr lang="en-US" sz="2000" b="1">
                <a:latin typeface="Arial Bold" panose="020B0604020202020204" charset="0"/>
                <a:cs typeface="Arial Bold" panose="020B0604020202020204" charset="0"/>
              </a:rPr>
              <a:t>Preparation for Machine Learning:</a:t>
            </a:r>
            <a:r>
              <a:rPr lang="en-US" sz="2000"/>
              <a:t> Performed further data preprocessing to prepare for machine learning, including feature selection and data splitting.</a:t>
            </a:r>
            <a:endParaRPr lang="en-US" sz="2000"/>
          </a:p>
          <a:p>
            <a:pPr marL="0" indent="0">
              <a:buNone/>
            </a:pPr>
            <a:r>
              <a:rPr lang="en-US" sz="2000" b="1">
                <a:latin typeface="Arial Bold" panose="020B0604020202020204" charset="0"/>
                <a:cs typeface="Arial Bold" panose="020B0604020202020204" charset="0"/>
              </a:rPr>
              <a:t>Outcomes:</a:t>
            </a:r>
            <a:endParaRPr lang="en-US" sz="2000"/>
          </a:p>
          <a:p>
            <a:r>
              <a:rPr lang="en-US" sz="2000"/>
              <a:t>An enhanced dashboard with improved visualizations and functionality.</a:t>
            </a:r>
            <a:endParaRPr lang="en-US" sz="2000"/>
          </a:p>
          <a:p>
            <a:r>
              <a:rPr lang="en-US" sz="2000"/>
              <a:t>A strategic plan outlining the machine learning approach and the selected algorithms to be tested.</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000" b="1">
                <a:latin typeface="Arial Bold" panose="020B0604020202020204" charset="0"/>
                <a:cs typeface="Arial Bold" panose="020B0604020202020204" charset="0"/>
                <a:sym typeface="+mn-ea"/>
              </a:rPr>
              <a:t>Week 5: Machine Learning Implementation and Evaluation</a:t>
            </a:r>
            <a:br>
              <a:rPr lang="en-US" sz="2000" b="1">
                <a:latin typeface="Arial Bold" panose="020B0604020202020204" charset="0"/>
                <a:cs typeface="Arial Bold" panose="020B0604020202020204" charset="0"/>
              </a:rPr>
            </a:br>
            <a:endParaRPr lang="en-US" sz="2000" b="1">
              <a:latin typeface="Arial Bold" panose="020B0604020202020204" charset="0"/>
              <a:cs typeface="Arial Bold" panose="020B0604020202020204" charset="0"/>
            </a:endParaRPr>
          </a:p>
        </p:txBody>
      </p:sp>
      <p:sp>
        <p:nvSpPr>
          <p:cNvPr id="3" name="Content Placeholder 2"/>
          <p:cNvSpPr>
            <a:spLocks noGrp="1"/>
          </p:cNvSpPr>
          <p:nvPr>
            <p:ph idx="1"/>
          </p:nvPr>
        </p:nvSpPr>
        <p:spPr>
          <a:xfrm>
            <a:off x="457200" y="690880"/>
            <a:ext cx="8229600" cy="5449570"/>
          </a:xfrm>
        </p:spPr>
        <p:txBody>
          <a:bodyPr/>
          <a:p>
            <a:pPr marL="0" indent="0">
              <a:buNone/>
            </a:pPr>
            <a:r>
              <a:rPr lang="en-US" sz="1800" b="1">
                <a:latin typeface="Arial Bold" panose="020B0604020202020204" charset="0"/>
                <a:cs typeface="Arial Bold" panose="020B0604020202020204" charset="0"/>
              </a:rPr>
              <a:t>Activities:</a:t>
            </a:r>
            <a:endParaRPr lang="en-US" sz="1800" b="1">
              <a:latin typeface="Arial Bold" panose="020B0604020202020204" charset="0"/>
              <a:cs typeface="Arial Bold" panose="020B0604020202020204" charset="0"/>
            </a:endParaRPr>
          </a:p>
          <a:p>
            <a:pPr marL="0" indent="0">
              <a:buNone/>
            </a:pPr>
            <a:r>
              <a:rPr lang="en-US" sz="1800" b="1">
                <a:latin typeface="Arial Bold" panose="020B0604020202020204" charset="0"/>
                <a:cs typeface="Arial Bold" panose="020B0604020202020204" charset="0"/>
              </a:rPr>
              <a:t>Machine Learning Execution:</a:t>
            </a:r>
            <a:endParaRPr lang="en-US" sz="1800" b="1">
              <a:latin typeface="Arial Bold" panose="020B0604020202020204" charset="0"/>
              <a:cs typeface="Arial Bold" panose="020B0604020202020204" charset="0"/>
            </a:endParaRPr>
          </a:p>
          <a:p>
            <a:pPr marL="0" indent="0">
              <a:buNone/>
            </a:pPr>
            <a:endParaRPr lang="en-US" sz="1800">
              <a:latin typeface="Arial" panose="020B0604020202020204" pitchFamily="34" charset="0"/>
              <a:cs typeface="Arial" panose="020B0604020202020204" pitchFamily="34" charset="0"/>
            </a:endParaRPr>
          </a:p>
          <a:p>
            <a:r>
              <a:rPr lang="en-US" sz="1800">
                <a:latin typeface="Arial" panose="020B0604020202020204" pitchFamily="34" charset="0"/>
                <a:cs typeface="Arial" panose="020B0604020202020204" pitchFamily="34" charset="0"/>
              </a:rPr>
              <a:t>Applied ARIMA (AutoRegressive Integrated Moving Average) for time series forecasting of COVID-19 total cases.</a:t>
            </a:r>
            <a:endParaRPr lang="en-US" sz="1800">
              <a:latin typeface="Arial" panose="020B0604020202020204" pitchFamily="34" charset="0"/>
              <a:cs typeface="Arial" panose="020B0604020202020204" pitchFamily="34" charset="0"/>
            </a:endParaRPr>
          </a:p>
          <a:p>
            <a:r>
              <a:rPr lang="en-US" sz="1800">
                <a:latin typeface="Arial" panose="020B0604020202020204" pitchFamily="34" charset="0"/>
                <a:cs typeface="Arial" panose="020B0604020202020204" pitchFamily="34" charset="0"/>
              </a:rPr>
              <a:t>Utilized Principal Component Analysis (PCA) to reduce dimensionality and identify key patterns in COVID-19 data.</a:t>
            </a:r>
            <a:endParaRPr lang="en-US" sz="1800">
              <a:latin typeface="Arial" panose="020B0604020202020204" pitchFamily="34" charset="0"/>
              <a:cs typeface="Arial" panose="020B0604020202020204" pitchFamily="34" charset="0"/>
            </a:endParaRPr>
          </a:p>
          <a:p>
            <a:r>
              <a:rPr lang="en-US" sz="1800">
                <a:latin typeface="Arial" panose="020B0604020202020204" pitchFamily="34" charset="0"/>
                <a:cs typeface="Arial" panose="020B0604020202020204" pitchFamily="34" charset="0"/>
              </a:rPr>
              <a:t>Employed K-Means Clustering to segment the dataset, identifying distinct groups or patterns.</a:t>
            </a:r>
            <a:endParaRPr lang="en-US" sz="1800">
              <a:latin typeface="Arial" panose="020B0604020202020204" pitchFamily="34" charset="0"/>
              <a:cs typeface="Arial" panose="020B0604020202020204" pitchFamily="34" charset="0"/>
            </a:endParaRPr>
          </a:p>
          <a:p>
            <a:pPr>
              <a:buNone/>
            </a:pPr>
            <a:r>
              <a:rPr lang="en-US" sz="1800" b="1">
                <a:latin typeface="Arial Bold" panose="020B0604020202020204" charset="0"/>
                <a:cs typeface="Arial Bold" panose="020B0604020202020204" charset="0"/>
              </a:rPr>
              <a:t>Model Training and Analysis:</a:t>
            </a:r>
            <a:endParaRPr lang="en-US" sz="1800" b="1">
              <a:latin typeface="Arial Bold" panose="020B0604020202020204" charset="0"/>
              <a:cs typeface="Arial Bold" panose="020B0604020202020204" charset="0"/>
            </a:endParaRPr>
          </a:p>
          <a:p>
            <a:pPr marL="0" indent="0">
              <a:buNone/>
            </a:pPr>
            <a:endParaRPr lang="en-US" sz="1800" b="1">
              <a:latin typeface="Arial Bold" panose="020B0604020202020204" charset="0"/>
              <a:cs typeface="Arial Bold" panose="020B0604020202020204" charset="0"/>
            </a:endParaRPr>
          </a:p>
          <a:p>
            <a:r>
              <a:rPr lang="en-US" sz="1800">
                <a:latin typeface="Arial" panose="020B0604020202020204" pitchFamily="34" charset="0"/>
                <a:cs typeface="Arial" panose="020B0604020202020204" pitchFamily="34" charset="0"/>
              </a:rPr>
              <a:t>ARIMA: Model trained on historical COVID-19 case data to forecast future trends.</a:t>
            </a:r>
            <a:endParaRPr lang="en-US" sz="1800">
              <a:latin typeface="Arial" panose="020B0604020202020204" pitchFamily="34" charset="0"/>
              <a:cs typeface="Arial" panose="020B0604020202020204" pitchFamily="34" charset="0"/>
            </a:endParaRPr>
          </a:p>
          <a:p>
            <a:r>
              <a:rPr lang="en-US" sz="1800">
                <a:latin typeface="Arial" panose="020B0604020202020204" pitchFamily="34" charset="0"/>
                <a:cs typeface="Arial" panose="020B0604020202020204" pitchFamily="34" charset="0"/>
              </a:rPr>
              <a:t>PCA: Transformation applied on key indicators (like total cases per million, people vaccinated per hundred) to simplify data analysis.</a:t>
            </a:r>
            <a:endParaRPr lang="en-US" sz="1800">
              <a:latin typeface="Arial" panose="020B0604020202020204" pitchFamily="34" charset="0"/>
              <a:cs typeface="Arial" panose="020B0604020202020204" pitchFamily="34" charset="0"/>
            </a:endParaRPr>
          </a:p>
          <a:p>
            <a:r>
              <a:rPr lang="en-US" sz="1800">
                <a:latin typeface="Arial" panose="020B0604020202020204" pitchFamily="34" charset="0"/>
                <a:cs typeface="Arial" panose="020B0604020202020204" pitchFamily="34" charset="0"/>
              </a:rPr>
              <a:t>K-Means Clustering: Analyzed the PCA-transformed data to find optimal clustering of data points.</a:t>
            </a:r>
            <a:endParaRPr lang="en-US" sz="180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000" b="1">
                <a:latin typeface="Arial Bold" panose="020B0604020202020204" charset="0"/>
                <a:cs typeface="Arial Bold" panose="020B0604020202020204" charset="0"/>
                <a:sym typeface="+mn-ea"/>
              </a:rPr>
              <a:t>Week 6: Advanced Data Analysis and Model Evaluation</a:t>
            </a:r>
            <a:endParaRPr lang="en-US" sz="2000" b="1">
              <a:latin typeface="Arial Bold" panose="020B0604020202020204" charset="0"/>
              <a:cs typeface="Arial Bold" panose="020B0604020202020204" charset="0"/>
              <a:sym typeface="+mn-ea"/>
            </a:endParaRPr>
          </a:p>
        </p:txBody>
      </p:sp>
      <p:sp>
        <p:nvSpPr>
          <p:cNvPr id="3" name="Content Placeholder 2"/>
          <p:cNvSpPr>
            <a:spLocks noGrp="1"/>
          </p:cNvSpPr>
          <p:nvPr>
            <p:ph idx="1"/>
          </p:nvPr>
        </p:nvSpPr>
        <p:spPr/>
        <p:txBody>
          <a:bodyPr/>
          <a:p>
            <a:pPr marL="0" indent="0">
              <a:buNone/>
            </a:pPr>
            <a:r>
              <a:rPr lang="en-US" sz="2000" b="1">
                <a:latin typeface="Arial Bold" panose="020B0604020202020204" charset="0"/>
                <a:cs typeface="Arial Bold" panose="020B0604020202020204" charset="0"/>
              </a:rPr>
              <a:t>Performance Evaluation:</a:t>
            </a:r>
            <a:endParaRPr lang="en-US" sz="2000" b="1">
              <a:latin typeface="Arial Bold" panose="020B0604020202020204" charset="0"/>
              <a:cs typeface="Arial Bold" panose="020B0604020202020204" charset="0"/>
            </a:endParaRPr>
          </a:p>
          <a:p>
            <a:endParaRPr lang="en-US" sz="2000"/>
          </a:p>
          <a:p>
            <a:r>
              <a:rPr lang="en-US" sz="2000"/>
              <a:t>Evaluated ARIMA's forecasting accuracy for a 30-day period.</a:t>
            </a:r>
            <a:endParaRPr lang="en-US" sz="2000"/>
          </a:p>
          <a:p>
            <a:r>
              <a:rPr lang="en-US" sz="2000"/>
              <a:t>Assessed the variance explained by PCA components to ensure significant data patterns are retained.</a:t>
            </a:r>
            <a:endParaRPr lang="en-US" sz="2000"/>
          </a:p>
          <a:p>
            <a:r>
              <a:rPr lang="en-US" sz="2000"/>
              <a:t>Determined the optimal number of clusters in K-Means using the Elbow method.</a:t>
            </a:r>
            <a:endParaRPr lang="en-US" sz="2000"/>
          </a:p>
          <a:p>
            <a:pPr marL="0" indent="0">
              <a:buNone/>
            </a:pPr>
            <a:r>
              <a:rPr lang="en-US" sz="2000" b="1">
                <a:latin typeface="Arial Bold" panose="020B0604020202020204" charset="0"/>
                <a:cs typeface="Arial Bold" panose="020B0604020202020204" charset="0"/>
              </a:rPr>
              <a:t>Analysis of Results:</a:t>
            </a:r>
            <a:endParaRPr lang="en-US" sz="2000" b="1">
              <a:latin typeface="Arial Bold" panose="020B0604020202020204" charset="0"/>
              <a:cs typeface="Arial Bold" panose="020B0604020202020204" charset="0"/>
            </a:endParaRPr>
          </a:p>
          <a:p>
            <a:endParaRPr lang="en-US" sz="2000"/>
          </a:p>
          <a:p>
            <a:r>
              <a:rPr lang="en-US" sz="2000"/>
              <a:t>Conducted a comprehensive analysis to understand the trends, patterns, and groupings in the COVID-19 dataset.</a:t>
            </a:r>
            <a:endParaRPr lang="en-US" sz="2000"/>
          </a:p>
          <a:p>
            <a:r>
              <a:rPr lang="en-US" sz="2000"/>
              <a:t>Comparison of methods revealed ARIMA's strength in forecasting, PCA's effectiveness in pattern discovery, and K-Means' utility in data segmentation.</a:t>
            </a: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br>
              <a:rPr lang="en-US"/>
            </a:br>
            <a:endParaRPr lang="en-US"/>
          </a:p>
        </p:txBody>
      </p:sp>
      <p:sp>
        <p:nvSpPr>
          <p:cNvPr id="3" name="Content Placeholder 2"/>
          <p:cNvSpPr>
            <a:spLocks noGrp="1"/>
          </p:cNvSpPr>
          <p:nvPr>
            <p:ph idx="1"/>
          </p:nvPr>
        </p:nvSpPr>
        <p:spPr/>
        <p:txBody>
          <a:bodyPr/>
          <a:p>
            <a:pPr marL="0" indent="0">
              <a:buNone/>
            </a:pPr>
            <a:r>
              <a:rPr lang="en-US" sz="2000" b="1">
                <a:latin typeface="Arial Bold" panose="020B0604020202020204" charset="0"/>
                <a:cs typeface="Arial Bold" panose="020B0604020202020204" charset="0"/>
              </a:rPr>
              <a:t>Outcomes:</a:t>
            </a:r>
            <a:endParaRPr lang="en-US" sz="2000" b="1">
              <a:latin typeface="Arial Bold" panose="020B0604020202020204" charset="0"/>
              <a:cs typeface="Arial Bold" panose="020B0604020202020204" charset="0"/>
            </a:endParaRPr>
          </a:p>
          <a:p>
            <a:r>
              <a:rPr lang="en-US" sz="2000"/>
              <a:t>Developed three distinct models (ARIMA, PCA, K-Means Clustering) for diverse analytical perspectives on COVID-19 data.</a:t>
            </a:r>
            <a:endParaRPr lang="en-US" sz="2000"/>
          </a:p>
          <a:p>
            <a:r>
              <a:rPr lang="en-US" sz="2000"/>
              <a:t>Found ARIMA to be highly effective for short-term forecasting of case trends.</a:t>
            </a:r>
            <a:endParaRPr lang="en-US" sz="2000"/>
          </a:p>
          <a:p>
            <a:r>
              <a:rPr lang="en-US" sz="2000"/>
              <a:t>Identified PCA as a powerful tool for simplifying complex data while retaining essential information.</a:t>
            </a:r>
            <a:endParaRPr lang="en-US" sz="2000"/>
          </a:p>
          <a:p>
            <a:r>
              <a:rPr lang="en-US" sz="2000"/>
              <a:t>K-Means Clustering proved useful for segmenting the data into meaningful groups, aiding in nuanced analysis.</a:t>
            </a:r>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000" b="1">
                <a:solidFill>
                  <a:srgbClr val="FFFF00"/>
                </a:solidFill>
                <a:highlight>
                  <a:srgbClr val="000000"/>
                </a:highlight>
                <a:latin typeface="Arial Bold" panose="020B0604020202020204" charset="0"/>
                <a:cs typeface="Arial Bold" panose="020B0604020202020204" charset="0"/>
              </a:rPr>
              <a:t>Machine Learning Techniques in COVID-19 Data Analysis</a:t>
            </a:r>
            <a:endParaRPr lang="en-US" sz="2000" b="1">
              <a:solidFill>
                <a:srgbClr val="FFFF00"/>
              </a:solidFill>
              <a:highlight>
                <a:srgbClr val="000000"/>
              </a:highlight>
              <a:latin typeface="Arial Bold" panose="020B0604020202020204" charset="0"/>
              <a:cs typeface="Arial Bold" panose="020B0604020202020204" charset="0"/>
            </a:endParaRPr>
          </a:p>
        </p:txBody>
      </p:sp>
      <p:sp>
        <p:nvSpPr>
          <p:cNvPr id="3" name="Content Placeholder 2"/>
          <p:cNvSpPr>
            <a:spLocks noGrp="1"/>
          </p:cNvSpPr>
          <p:nvPr>
            <p:ph idx="1"/>
          </p:nvPr>
        </p:nvSpPr>
        <p:spPr/>
        <p:txBody>
          <a:bodyPr/>
          <a:p>
            <a:pPr marL="0" indent="0">
              <a:buNone/>
            </a:pPr>
            <a:r>
              <a:rPr lang="en-US" sz="2000" b="1">
                <a:latin typeface="Arial Bold" panose="020B0604020202020204" charset="0"/>
                <a:cs typeface="Arial Bold" panose="020B0604020202020204" charset="0"/>
              </a:rPr>
              <a:t>ARIMA for Time Series Forecasting</a:t>
            </a:r>
            <a:endParaRPr lang="en-US" sz="2000" b="1">
              <a:latin typeface="Arial Bold" panose="020B0604020202020204" charset="0"/>
              <a:cs typeface="Arial Bold" panose="020B0604020202020204" charset="0"/>
            </a:endParaRPr>
          </a:p>
          <a:p>
            <a:r>
              <a:rPr lang="en-US" sz="2000" b="1">
                <a:latin typeface="Arial Bold" panose="020B0604020202020204" charset="0"/>
                <a:cs typeface="Arial Bold" panose="020B0604020202020204" charset="0"/>
              </a:rPr>
              <a:t>Purpose</a:t>
            </a:r>
            <a:r>
              <a:rPr lang="en-US" sz="2000"/>
              <a:t>: To predict future values of total COVID-19 cases.</a:t>
            </a:r>
            <a:endParaRPr lang="en-US" sz="2000"/>
          </a:p>
          <a:p>
            <a:r>
              <a:rPr lang="en-US" sz="2000" b="1">
                <a:latin typeface="Arial Bold" panose="020B0604020202020204" charset="0"/>
                <a:cs typeface="Arial Bold" panose="020B0604020202020204" charset="0"/>
              </a:rPr>
              <a:t>Methodology</a:t>
            </a:r>
            <a:r>
              <a:rPr lang="en-US" sz="2000"/>
              <a:t>: </a:t>
            </a:r>
            <a:endParaRPr lang="en-US" sz="2000"/>
          </a:p>
          <a:p>
            <a:pPr marL="0" indent="0">
              <a:buNone/>
            </a:pPr>
            <a:r>
              <a:rPr lang="en-US" sz="2000" b="1">
                <a:latin typeface="Arial Bold" panose="020B0604020202020204" charset="0"/>
                <a:cs typeface="Arial Bold" panose="020B0604020202020204" charset="0"/>
              </a:rPr>
              <a:t>	- Data Preparation: </a:t>
            </a:r>
            <a:r>
              <a:rPr lang="en-US" sz="2000"/>
              <a:t>The dataset is grouped by date, summing 	the total cases.</a:t>
            </a:r>
            <a:endParaRPr lang="en-US" sz="2000"/>
          </a:p>
          <a:p>
            <a:pPr marL="0" indent="0">
              <a:buNone/>
            </a:pPr>
            <a:r>
              <a:rPr lang="en-US" sz="2000" b="1">
                <a:latin typeface="Arial Bold" panose="020B0604020202020204" charset="0"/>
                <a:cs typeface="Arial Bold" panose="020B0604020202020204" charset="0"/>
              </a:rPr>
              <a:t>	- Model:</a:t>
            </a:r>
            <a:r>
              <a:rPr lang="en-US" sz="2000"/>
              <a:t> Used the 'auto_arima' function to automatically select 	the best ARIMA model.</a:t>
            </a:r>
            <a:endParaRPr lang="en-US" sz="2000"/>
          </a:p>
          <a:p>
            <a:pPr marL="0" indent="0">
              <a:buNone/>
            </a:pPr>
            <a:r>
              <a:rPr lang="en-US" sz="2000" b="1">
                <a:latin typeface="Arial Bold" panose="020B0604020202020204" charset="0"/>
                <a:cs typeface="Arial Bold" panose="020B0604020202020204" charset="0"/>
              </a:rPr>
              <a:t>	- Forecasting</a:t>
            </a:r>
            <a:r>
              <a:rPr lang="en-US" sz="2000"/>
              <a:t>: The model predicts the next 30 days of total 	cases.</a:t>
            </a:r>
            <a:endParaRPr lang="en-US" sz="2000"/>
          </a:p>
          <a:p>
            <a:endParaRPr lang="en-US" sz="2000"/>
          </a:p>
          <a:p>
            <a:r>
              <a:rPr lang="en-US" sz="2000" b="1">
                <a:latin typeface="Arial Bold" panose="020B0604020202020204" charset="0"/>
                <a:cs typeface="Arial Bold" panose="020B0604020202020204" charset="0"/>
              </a:rPr>
              <a:t>Reason for Choice:</a:t>
            </a:r>
            <a:r>
              <a:rPr lang="en-US" sz="2000"/>
              <a:t> ARIMA is effective for time series forecasting, especially when data shows a clear trend or seasonality, which is common in pandemic data.</a:t>
            </a:r>
            <a:endParaRPr 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400" b="1">
                <a:highlight>
                  <a:srgbClr val="FFFF00"/>
                </a:highlight>
                <a:latin typeface="Arial Bold" panose="020B0604020202020204" charset="0"/>
                <a:cs typeface="Arial Bold" panose="020B0604020202020204" charset="0"/>
              </a:rPr>
              <a:t>ML : Time Series Forecasting with ARIMA</a:t>
            </a:r>
            <a:endParaRPr lang="en-US" sz="2400" b="1">
              <a:highlight>
                <a:srgbClr val="FFFF00"/>
              </a:highlight>
              <a:latin typeface="Arial Bold" panose="020B0604020202020204" charset="0"/>
              <a:cs typeface="Arial Bold" panose="020B0604020202020204" charset="0"/>
            </a:endParaRPr>
          </a:p>
        </p:txBody>
      </p:sp>
      <p:pic>
        <p:nvPicPr>
          <p:cNvPr id="4" name="Content Placeholder 3"/>
          <p:cNvPicPr>
            <a:picLocks noChangeAspect="1"/>
          </p:cNvPicPr>
          <p:nvPr>
            <p:ph idx="1"/>
          </p:nvPr>
        </p:nvPicPr>
        <p:blipFill>
          <a:blip r:embed="rId1"/>
          <a:stretch>
            <a:fillRect/>
          </a:stretch>
        </p:blipFill>
        <p:spPr>
          <a:xfrm>
            <a:off x="457200" y="1386840"/>
            <a:ext cx="8229600" cy="45275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000" b="1">
                <a:latin typeface="Arial Bold" panose="020B0604020202020204" charset="0"/>
                <a:cs typeface="Arial Bold" panose="020B0604020202020204" charset="0"/>
                <a:sym typeface="+mn-ea"/>
              </a:rPr>
              <a:t>Graph: Time Series Forecasting with ARIMA</a:t>
            </a:r>
            <a:endParaRPr lang="en-US" sz="2000" b="1">
              <a:latin typeface="Arial Bold" panose="020B0604020202020204" charset="0"/>
              <a:cs typeface="Arial Bold" panose="020B0604020202020204" charset="0"/>
              <a:sym typeface="+mn-ea"/>
            </a:endParaRPr>
          </a:p>
        </p:txBody>
      </p:sp>
      <p:pic>
        <p:nvPicPr>
          <p:cNvPr id="4" name="Content Placeholder 3"/>
          <p:cNvPicPr>
            <a:picLocks noChangeAspect="1"/>
          </p:cNvPicPr>
          <p:nvPr>
            <p:ph idx="1"/>
          </p:nvPr>
        </p:nvPicPr>
        <p:blipFill>
          <a:blip r:embed="rId1"/>
          <a:stretch>
            <a:fillRect/>
          </a:stretch>
        </p:blipFill>
        <p:spPr>
          <a:xfrm>
            <a:off x="457200" y="1511300"/>
            <a:ext cx="8229600" cy="42792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000" b="1">
                <a:solidFill>
                  <a:srgbClr val="FFFF00"/>
                </a:solidFill>
                <a:highlight>
                  <a:srgbClr val="000000"/>
                </a:highlight>
                <a:latin typeface="Arial Bold" panose="020B0604020202020204" charset="0"/>
                <a:cs typeface="Arial Bold" panose="020B0604020202020204" charset="0"/>
              </a:rPr>
              <a:t>Machine Learning Techniques in COVID-19 Data Analysis</a:t>
            </a:r>
            <a:endParaRPr lang="en-US" sz="2000" b="1">
              <a:solidFill>
                <a:srgbClr val="FFFF00"/>
              </a:solidFill>
              <a:highlight>
                <a:srgbClr val="000000"/>
              </a:highlight>
              <a:latin typeface="Arial Bold" panose="020B0604020202020204" charset="0"/>
              <a:cs typeface="Arial Bold" panose="020B0604020202020204" charset="0"/>
            </a:endParaRPr>
          </a:p>
        </p:txBody>
      </p:sp>
      <p:sp>
        <p:nvSpPr>
          <p:cNvPr id="3" name="Content Placeholder 2"/>
          <p:cNvSpPr>
            <a:spLocks noGrp="1"/>
          </p:cNvSpPr>
          <p:nvPr>
            <p:ph idx="1"/>
          </p:nvPr>
        </p:nvSpPr>
        <p:spPr/>
        <p:txBody>
          <a:bodyPr/>
          <a:p>
            <a:pPr marL="0" indent="0">
              <a:buNone/>
            </a:pPr>
            <a:r>
              <a:rPr lang="en-US" sz="1800" b="1"/>
              <a:t>2</a:t>
            </a:r>
            <a:r>
              <a:rPr lang="en-US" sz="1800" b="1">
                <a:latin typeface="Arial Bold" panose="020B0604020202020204" charset="0"/>
                <a:cs typeface="Arial Bold" panose="020B0604020202020204" charset="0"/>
              </a:rPr>
              <a:t>. PCA (Principal Component Analysis)</a:t>
            </a:r>
            <a:endParaRPr lang="en-US" sz="1800"/>
          </a:p>
          <a:p>
            <a:r>
              <a:rPr lang="en-US" sz="1800" b="1">
                <a:latin typeface="Arial Bold" panose="020B0604020202020204" charset="0"/>
                <a:cs typeface="Arial Bold" panose="020B0604020202020204" charset="0"/>
              </a:rPr>
              <a:t>Purpose</a:t>
            </a:r>
            <a:r>
              <a:rPr lang="en-US" sz="1800"/>
              <a:t>: To reduce the dimensionality of the dataset while retaining most of the variance. It simplifies the complexity in high-dimensional data while retaining trends and patterns.</a:t>
            </a:r>
            <a:endParaRPr lang="en-US" sz="1800"/>
          </a:p>
          <a:p>
            <a:r>
              <a:rPr lang="en-US" sz="1800" b="1">
                <a:latin typeface="Arial Bold" panose="020B0604020202020204" charset="0"/>
                <a:cs typeface="Arial Bold" panose="020B0604020202020204" charset="0"/>
              </a:rPr>
              <a:t>Methodology: </a:t>
            </a:r>
            <a:endParaRPr lang="en-US" sz="1800" b="1">
              <a:latin typeface="Arial Bold" panose="020B0604020202020204" charset="0"/>
              <a:cs typeface="Arial Bold" panose="020B0604020202020204" charset="0"/>
            </a:endParaRPr>
          </a:p>
          <a:p>
            <a:pPr marL="0" indent="0">
              <a:buNone/>
            </a:pPr>
            <a:r>
              <a:rPr lang="en-US" sz="1800" b="1">
                <a:latin typeface="Arial Bold" panose="020B0604020202020204" charset="0"/>
                <a:cs typeface="Arial Bold" panose="020B0604020202020204" charset="0"/>
              </a:rPr>
              <a:t>	- Data Selection:</a:t>
            </a:r>
            <a:r>
              <a:rPr lang="en-US" sz="1800"/>
              <a:t> Chose 'total_cases_per_million' and 	'people_vaccinated_per_hundred' for PCA.</a:t>
            </a:r>
            <a:endParaRPr lang="en-US" sz="1800"/>
          </a:p>
          <a:p>
            <a:pPr marL="0" indent="0">
              <a:buNone/>
            </a:pPr>
            <a:r>
              <a:rPr lang="en-US" sz="1800" b="1">
                <a:latin typeface="Arial Bold" panose="020B0604020202020204" charset="0"/>
                <a:cs typeface="Arial Bold" panose="020B0604020202020204" charset="0"/>
              </a:rPr>
              <a:t>	- Standardization:</a:t>
            </a:r>
            <a:r>
              <a:rPr lang="en-US" sz="1800"/>
              <a:t> Used 'StandardScaler' to standardize the data.</a:t>
            </a:r>
            <a:endParaRPr lang="en-US" sz="1800"/>
          </a:p>
          <a:p>
            <a:pPr marL="0" indent="0">
              <a:buNone/>
            </a:pPr>
            <a:r>
              <a:rPr lang="en-US" sz="1800" b="1">
                <a:latin typeface="Arial Bold" panose="020B0604020202020204" charset="0"/>
                <a:cs typeface="Arial Bold" panose="020B0604020202020204" charset="0"/>
              </a:rPr>
              <a:t>	- PCA Application: </a:t>
            </a:r>
            <a:r>
              <a:rPr lang="en-US" sz="1800"/>
              <a:t>Applied PCA to reduce dimensions to 2 principal 	components.</a:t>
            </a:r>
            <a:endParaRPr lang="en-US" sz="1800"/>
          </a:p>
          <a:p>
            <a:pPr marL="0" indent="0">
              <a:buNone/>
            </a:pPr>
            <a:r>
              <a:rPr lang="en-US" sz="1800" b="1">
                <a:latin typeface="Arial Bold" panose="020B0604020202020204" charset="0"/>
                <a:cs typeface="Arial Bold" panose="020B0604020202020204" charset="0"/>
              </a:rPr>
              <a:t>	- Explained Variance: </a:t>
            </a:r>
            <a:r>
              <a:rPr lang="en-US" sz="1800"/>
              <a:t>The proportion of dataset's variance that lies	 along each principal component.</a:t>
            </a:r>
            <a:endParaRPr lang="en-US" sz="1800"/>
          </a:p>
          <a:p>
            <a:r>
              <a:rPr lang="en-US" sz="1800" b="1">
                <a:latin typeface="Arial Bold" panose="020B0604020202020204" charset="0"/>
                <a:cs typeface="Arial Bold" panose="020B0604020202020204" charset="0"/>
              </a:rPr>
              <a:t>Reason for Choice: </a:t>
            </a:r>
            <a:r>
              <a:rPr lang="en-US" sz="1800"/>
              <a:t>PCA helps in visualizing high-dimensional data and can uncover hidden patterns.</a:t>
            </a:r>
            <a:endParaRPr 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400" b="1">
                <a:solidFill>
                  <a:schemeClr val="tx1"/>
                </a:solidFill>
                <a:highlight>
                  <a:srgbClr val="FFFF00"/>
                </a:highlight>
                <a:latin typeface="Arial Bold" panose="020B0604020202020204" charset="0"/>
                <a:cs typeface="Arial Bold" panose="020B0604020202020204" charset="0"/>
                <a:sym typeface="+mn-ea"/>
              </a:rPr>
              <a:t> ML: PCA (Principal Component Analysis)</a:t>
            </a:r>
            <a:endParaRPr lang="en-US" sz="2400" b="1">
              <a:solidFill>
                <a:schemeClr val="tx1"/>
              </a:solidFill>
              <a:highlight>
                <a:srgbClr val="FFFF00"/>
              </a:highlight>
              <a:latin typeface="Arial Bold" panose="020B0604020202020204" charset="0"/>
              <a:cs typeface="Arial Bold" panose="020B0604020202020204" charset="0"/>
              <a:sym typeface="+mn-ea"/>
            </a:endParaRPr>
          </a:p>
        </p:txBody>
      </p:sp>
      <p:pic>
        <p:nvPicPr>
          <p:cNvPr id="4" name="Content Placeholder 3"/>
          <p:cNvPicPr>
            <a:picLocks noChangeAspect="1"/>
          </p:cNvPicPr>
          <p:nvPr>
            <p:ph idx="1"/>
          </p:nvPr>
        </p:nvPicPr>
        <p:blipFill>
          <a:blip r:embed="rId1"/>
          <a:stretch>
            <a:fillRect/>
          </a:stretch>
        </p:blipFill>
        <p:spPr>
          <a:xfrm>
            <a:off x="457200" y="1219200"/>
            <a:ext cx="8229600" cy="48634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269875" y="0"/>
            <a:ext cx="8806815" cy="704850"/>
          </a:xfrm>
        </p:spPr>
        <p:txBody>
          <a:bodyPr/>
          <a:p>
            <a:pPr algn="ctr"/>
            <a:r>
              <a:rPr lang="en-US" sz="1800" b="1">
                <a:highlight>
                  <a:srgbClr val="FFFF00"/>
                </a:highlight>
                <a:latin typeface="Arial Bold" panose="020B0604020202020204" charset="0"/>
                <a:cs typeface="Arial Bold" panose="020B0604020202020204" charset="0"/>
              </a:rPr>
              <a:t>Healthcare : COVID-19: Trends, Impact, and Vaccination</a:t>
            </a:r>
            <a:endParaRPr lang="en-US" sz="1800" b="1">
              <a:highlight>
                <a:srgbClr val="FFFF00"/>
              </a:highlight>
              <a:latin typeface="Arial Bold" panose="020B0604020202020204" charset="0"/>
              <a:cs typeface="Arial Bold" panose="020B0604020202020204" charset="0"/>
            </a:endParaRPr>
          </a:p>
        </p:txBody>
      </p:sp>
      <p:sp>
        <p:nvSpPr>
          <p:cNvPr id="3" name="Content Placeholder 2"/>
          <p:cNvSpPr>
            <a:spLocks noGrp="1"/>
          </p:cNvSpPr>
          <p:nvPr>
            <p:ph idx="1"/>
          </p:nvPr>
        </p:nvSpPr>
        <p:spPr>
          <a:xfrm>
            <a:off x="5426075" y="3919220"/>
            <a:ext cx="3861435" cy="2390775"/>
          </a:xfrm>
        </p:spPr>
        <p:txBody>
          <a:bodyPr/>
          <a:p>
            <a:r>
              <a:rPr lang="en-US" sz="1400" b="1">
                <a:ln/>
                <a:solidFill>
                  <a:schemeClr val="tx1"/>
                </a:solidFill>
                <a:effectLst>
                  <a:outerShdw blurRad="38100" dist="19050" dir="2700000" algn="tl" rotWithShape="0">
                    <a:schemeClr val="dk1">
                      <a:alpha val="40000"/>
                      <a:alpha val="40000"/>
                    </a:schemeClr>
                  </a:outerShdw>
                </a:effectLst>
                <a:highlight>
                  <a:srgbClr val="FFFF00"/>
                </a:highlight>
                <a:latin typeface="Arial Bold" panose="020B0604020202020204" charset="0"/>
                <a:cs typeface="Arial Bold" panose="020B0604020202020204" charset="0"/>
              </a:rPr>
              <a:t>Project Subject :</a:t>
            </a:r>
            <a:r>
              <a:rPr lang="en-US" sz="1400">
                <a:ln/>
                <a:solidFill>
                  <a:schemeClr val="tx1"/>
                </a:solidFill>
                <a:effectLst>
                  <a:outerShdw blurRad="38100" dist="19050" dir="2700000" algn="tl" rotWithShape="0">
                    <a:schemeClr val="dk1">
                      <a:alpha val="40000"/>
                      <a:alpha val="40000"/>
                    </a:schemeClr>
                  </a:outerShdw>
                </a:effectLst>
                <a:highlight>
                  <a:srgbClr val="FFFF00"/>
                </a:highlight>
              </a:rPr>
              <a:t> Healthcare Analysis</a:t>
            </a:r>
            <a:endParaRPr lang="en-US" sz="1400">
              <a:ln/>
              <a:solidFill>
                <a:schemeClr val="tx1"/>
              </a:solidFill>
              <a:effectLst>
                <a:outerShdw blurRad="38100" dist="19050" dir="2700000" algn="tl" rotWithShape="0">
                  <a:schemeClr val="dk1">
                    <a:alpha val="40000"/>
                    <a:alpha val="40000"/>
                  </a:schemeClr>
                </a:outerShdw>
              </a:effectLst>
              <a:highlight>
                <a:srgbClr val="FFFF00"/>
              </a:highlight>
            </a:endParaRPr>
          </a:p>
          <a:p>
            <a:r>
              <a:rPr lang="en-US" sz="1400" b="1">
                <a:ln/>
                <a:solidFill>
                  <a:schemeClr val="tx1"/>
                </a:solidFill>
                <a:effectLst>
                  <a:outerShdw blurRad="38100" dist="19050" dir="2700000" algn="tl" rotWithShape="0">
                    <a:schemeClr val="dk1">
                      <a:alpha val="40000"/>
                      <a:alpha val="40000"/>
                    </a:schemeClr>
                  </a:outerShdw>
                </a:effectLst>
                <a:highlight>
                  <a:srgbClr val="FFFF00"/>
                </a:highlight>
                <a:latin typeface="Arial Bold" panose="020B0604020202020204" charset="0"/>
                <a:cs typeface="Arial Bold" panose="020B0604020202020204" charset="0"/>
              </a:rPr>
              <a:t>College: </a:t>
            </a:r>
            <a:r>
              <a:rPr lang="en-US" sz="1400">
                <a:ln/>
                <a:solidFill>
                  <a:schemeClr val="tx1"/>
                </a:solidFill>
                <a:effectLst>
                  <a:outerShdw blurRad="38100" dist="19050" dir="2700000" algn="tl" rotWithShape="0">
                    <a:schemeClr val="dk1">
                      <a:alpha val="40000"/>
                      <a:alpha val="40000"/>
                    </a:schemeClr>
                  </a:outerShdw>
                </a:effectLst>
                <a:highlight>
                  <a:srgbClr val="FFFF00"/>
                </a:highlight>
              </a:rPr>
              <a:t>St. Clair College, Mississauga, Canada</a:t>
            </a:r>
            <a:endParaRPr lang="en-US" sz="1400">
              <a:ln/>
              <a:solidFill>
                <a:schemeClr val="tx1"/>
              </a:solidFill>
              <a:effectLst>
                <a:outerShdw blurRad="38100" dist="19050" dir="2700000" algn="tl" rotWithShape="0">
                  <a:schemeClr val="dk1">
                    <a:alpha val="40000"/>
                    <a:alpha val="40000"/>
                  </a:schemeClr>
                </a:outerShdw>
              </a:effectLst>
              <a:highlight>
                <a:srgbClr val="FFFF00"/>
              </a:highlight>
            </a:endParaRPr>
          </a:p>
          <a:p>
            <a:r>
              <a:rPr lang="en-US" sz="1600" b="1">
                <a:ln/>
                <a:solidFill>
                  <a:schemeClr val="tx1"/>
                </a:solidFill>
                <a:effectLst>
                  <a:outerShdw blurRad="38100" dist="19050" dir="2700000" algn="tl" rotWithShape="0">
                    <a:schemeClr val="dk1">
                      <a:alpha val="40000"/>
                      <a:alpha val="40000"/>
                    </a:schemeClr>
                  </a:outerShdw>
                </a:effectLst>
                <a:highlight>
                  <a:srgbClr val="FFFF00"/>
                </a:highlight>
                <a:latin typeface="Arial Bold" panose="020B0604020202020204" charset="0"/>
                <a:cs typeface="Arial Bold" panose="020B0604020202020204" charset="0"/>
              </a:rPr>
              <a:t>Team Members: </a:t>
            </a:r>
            <a:endParaRPr lang="en-US" sz="1600" b="1">
              <a:ln/>
              <a:solidFill>
                <a:schemeClr val="tx1"/>
              </a:solidFill>
              <a:effectLst>
                <a:outerShdw blurRad="38100" dist="19050" dir="2700000" algn="tl" rotWithShape="0">
                  <a:schemeClr val="dk1">
                    <a:alpha val="40000"/>
                    <a:alpha val="40000"/>
                  </a:schemeClr>
                </a:outerShdw>
              </a:effectLst>
              <a:highlight>
                <a:srgbClr val="FFFF00"/>
              </a:highlight>
              <a:latin typeface="Arial Bold" panose="020B0604020202020204" charset="0"/>
              <a:cs typeface="Arial Bold" panose="020B0604020202020204" charset="0"/>
            </a:endParaRPr>
          </a:p>
          <a:p>
            <a:pPr lvl="1" algn="l"/>
            <a:r>
              <a:rPr lang="en-US" sz="1400" b="1">
                <a:ln/>
                <a:solidFill>
                  <a:schemeClr val="tx1"/>
                </a:solidFill>
                <a:effectLst>
                  <a:outerShdw blurRad="38100" dist="19050" dir="2700000" algn="tl" rotWithShape="0">
                    <a:schemeClr val="dk1">
                      <a:alpha val="40000"/>
                      <a:alpha val="40000"/>
                    </a:schemeClr>
                  </a:outerShdw>
                </a:effectLst>
                <a:highlight>
                  <a:srgbClr val="FFFF00"/>
                </a:highlight>
                <a:latin typeface="Arial Bold" panose="020B0604020202020204" charset="0"/>
                <a:cs typeface="Arial Bold" panose="020B0604020202020204" charset="0"/>
              </a:rPr>
              <a:t>Vijay Lathwal</a:t>
            </a:r>
            <a:endParaRPr lang="en-US" sz="1400" b="1">
              <a:ln/>
              <a:solidFill>
                <a:schemeClr val="tx1"/>
              </a:solidFill>
              <a:effectLst>
                <a:outerShdw blurRad="38100" dist="19050" dir="2700000" algn="tl" rotWithShape="0">
                  <a:schemeClr val="dk1">
                    <a:alpha val="40000"/>
                    <a:alpha val="40000"/>
                  </a:schemeClr>
                </a:outerShdw>
              </a:effectLst>
              <a:highlight>
                <a:srgbClr val="FFFF00"/>
              </a:highlight>
              <a:latin typeface="Arial Bold" panose="020B0604020202020204" charset="0"/>
              <a:cs typeface="Arial Bold" panose="020B0604020202020204" charset="0"/>
            </a:endParaRPr>
          </a:p>
          <a:p>
            <a:pPr lvl="1" algn="l"/>
            <a:r>
              <a:rPr lang="en-US" sz="1400" b="1">
                <a:ln/>
                <a:solidFill>
                  <a:schemeClr val="tx1"/>
                </a:solidFill>
                <a:effectLst>
                  <a:outerShdw blurRad="38100" dist="19050" dir="2700000" algn="tl" rotWithShape="0">
                    <a:schemeClr val="dk1">
                      <a:alpha val="40000"/>
                      <a:alpha val="40000"/>
                    </a:schemeClr>
                  </a:outerShdw>
                </a:effectLst>
                <a:highlight>
                  <a:srgbClr val="FFFF00"/>
                </a:highlight>
                <a:latin typeface="Arial Bold" panose="020B0604020202020204" charset="0"/>
                <a:cs typeface="Arial Bold" panose="020B0604020202020204" charset="0"/>
              </a:rPr>
              <a:t>Amrit Saini</a:t>
            </a:r>
            <a:endParaRPr lang="en-US" sz="1400" b="1">
              <a:ln/>
              <a:solidFill>
                <a:schemeClr val="tx1"/>
              </a:solidFill>
              <a:effectLst>
                <a:outerShdw blurRad="38100" dist="19050" dir="2700000" algn="tl" rotWithShape="0">
                  <a:schemeClr val="dk1">
                    <a:alpha val="40000"/>
                    <a:alpha val="40000"/>
                  </a:schemeClr>
                </a:outerShdw>
              </a:effectLst>
              <a:highlight>
                <a:srgbClr val="FFFF00"/>
              </a:highlight>
              <a:latin typeface="Arial Bold" panose="020B0604020202020204" charset="0"/>
              <a:cs typeface="Arial Bold" panose="020B0604020202020204" charset="0"/>
            </a:endParaRPr>
          </a:p>
          <a:p>
            <a:pPr lvl="1" algn="l"/>
            <a:r>
              <a:rPr lang="en-US" sz="1400" b="1">
                <a:ln/>
                <a:solidFill>
                  <a:schemeClr val="tx1"/>
                </a:solidFill>
                <a:effectLst>
                  <a:outerShdw blurRad="38100" dist="19050" dir="2700000" algn="tl" rotWithShape="0">
                    <a:schemeClr val="dk1">
                      <a:alpha val="40000"/>
                      <a:alpha val="40000"/>
                    </a:schemeClr>
                  </a:outerShdw>
                </a:effectLst>
                <a:highlight>
                  <a:srgbClr val="FFFF00"/>
                </a:highlight>
                <a:latin typeface="Arial Bold" panose="020B0604020202020204" charset="0"/>
                <a:cs typeface="Arial Bold" panose="020B0604020202020204" charset="0"/>
              </a:rPr>
              <a:t>Karishma Kundal</a:t>
            </a:r>
            <a:endParaRPr lang="en-US" sz="1400" b="1">
              <a:ln/>
              <a:solidFill>
                <a:schemeClr val="tx1"/>
              </a:solidFill>
              <a:effectLst>
                <a:outerShdw blurRad="38100" dist="19050" dir="2700000" algn="tl" rotWithShape="0">
                  <a:schemeClr val="dk1">
                    <a:alpha val="40000"/>
                    <a:alpha val="40000"/>
                  </a:schemeClr>
                </a:outerShdw>
              </a:effectLst>
              <a:highlight>
                <a:srgbClr val="FFFF00"/>
              </a:highlight>
              <a:latin typeface="Arial Bold" panose="020B0604020202020204" charset="0"/>
              <a:cs typeface="Arial Bold" panose="020B0604020202020204" charset="0"/>
            </a:endParaRPr>
          </a:p>
          <a:p>
            <a:pPr marL="3657600" lvl="8" indent="0" algn="l">
              <a:buNone/>
            </a:pPr>
            <a:endParaRPr lang="en-US" sz="1400" b="1">
              <a:ln/>
              <a:solidFill>
                <a:schemeClr val="tx1"/>
              </a:solidFill>
              <a:effectLst>
                <a:outerShdw blurRad="38100" dist="19050" dir="2700000" algn="tl" rotWithShape="0">
                  <a:schemeClr val="dk1">
                    <a:alpha val="40000"/>
                    <a:alpha val="40000"/>
                  </a:schemeClr>
                </a:outerShdw>
              </a:effectLst>
              <a:highlight>
                <a:srgbClr val="FFFF00"/>
              </a:highlight>
              <a:latin typeface="Arial Bold" panose="020B0604020202020204" charset="0"/>
              <a:cs typeface="Arial Bold"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400" b="1">
                <a:latin typeface="Arial Bold" panose="020B0604020202020204" charset="0"/>
                <a:cs typeface="Arial Bold" panose="020B0604020202020204" charset="0"/>
              </a:rPr>
              <a:t> Plotting the PCA result</a:t>
            </a:r>
            <a:endParaRPr lang="en-US" sz="2400" b="1">
              <a:latin typeface="Arial Bold" panose="020B0604020202020204" charset="0"/>
              <a:cs typeface="Arial Bold" panose="020B0604020202020204" charset="0"/>
            </a:endParaRPr>
          </a:p>
        </p:txBody>
      </p:sp>
      <p:pic>
        <p:nvPicPr>
          <p:cNvPr id="4" name="Content Placeholder 3"/>
          <p:cNvPicPr>
            <a:picLocks noChangeAspect="1"/>
          </p:cNvPicPr>
          <p:nvPr>
            <p:ph idx="1"/>
          </p:nvPr>
        </p:nvPicPr>
        <p:blipFill>
          <a:blip r:embed="rId1"/>
          <a:stretch>
            <a:fillRect/>
          </a:stretch>
        </p:blipFill>
        <p:spPr>
          <a:xfrm>
            <a:off x="633095" y="1187450"/>
            <a:ext cx="7877175" cy="4953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000" b="1">
                <a:solidFill>
                  <a:srgbClr val="FFFF00"/>
                </a:solidFill>
                <a:highlight>
                  <a:srgbClr val="000000"/>
                </a:highlight>
                <a:latin typeface="Arial Bold" panose="020B0604020202020204" charset="0"/>
                <a:cs typeface="Arial Bold" panose="020B0604020202020204" charset="0"/>
                <a:sym typeface="+mn-ea"/>
              </a:rPr>
              <a:t>Machine Learning Techniques in COVID-19 Data Analysis</a:t>
            </a:r>
            <a:endParaRPr lang="en-US" sz="2000" b="1">
              <a:solidFill>
                <a:srgbClr val="FFFF00"/>
              </a:solidFill>
              <a:highlight>
                <a:srgbClr val="000000"/>
              </a:highlight>
              <a:latin typeface="Arial Bold" panose="020B0604020202020204" charset="0"/>
              <a:cs typeface="Arial Bold" panose="020B0604020202020204" charset="0"/>
              <a:sym typeface="+mn-ea"/>
            </a:endParaRPr>
          </a:p>
        </p:txBody>
      </p:sp>
      <p:sp>
        <p:nvSpPr>
          <p:cNvPr id="3" name="Content Placeholder 2"/>
          <p:cNvSpPr>
            <a:spLocks noGrp="1"/>
          </p:cNvSpPr>
          <p:nvPr>
            <p:ph idx="1"/>
          </p:nvPr>
        </p:nvSpPr>
        <p:spPr/>
        <p:txBody>
          <a:bodyPr/>
          <a:p>
            <a:pPr marL="0" indent="0">
              <a:buNone/>
            </a:pPr>
            <a:r>
              <a:rPr lang="en-US" sz="2000" b="1">
                <a:latin typeface="Arial Bold" panose="020B0604020202020204" charset="0"/>
                <a:cs typeface="Arial Bold" panose="020B0604020202020204" charset="0"/>
              </a:rPr>
              <a:t>3. K-Means Clustering</a:t>
            </a:r>
            <a:endParaRPr lang="en-US" sz="2000" b="1">
              <a:latin typeface="Arial Bold" panose="020B0604020202020204" charset="0"/>
              <a:cs typeface="Arial Bold" panose="020B0604020202020204" charset="0"/>
            </a:endParaRPr>
          </a:p>
          <a:p>
            <a:r>
              <a:rPr lang="en-US" sz="2000" b="1">
                <a:latin typeface="Arial Bold" panose="020B0604020202020204" charset="0"/>
                <a:cs typeface="Arial Bold" panose="020B0604020202020204" charset="0"/>
              </a:rPr>
              <a:t>Purpose: </a:t>
            </a:r>
            <a:r>
              <a:rPr lang="en-US" sz="2000"/>
              <a:t>To segment the data into clusters for further analysis.</a:t>
            </a:r>
            <a:endParaRPr lang="en-US" sz="2000"/>
          </a:p>
          <a:p>
            <a:r>
              <a:rPr lang="en-US" sz="2000" b="1">
                <a:latin typeface="Arial Bold" panose="020B0604020202020204" charset="0"/>
                <a:cs typeface="Arial Bold" panose="020B0604020202020204" charset="0"/>
              </a:rPr>
              <a:t>Methodology</a:t>
            </a:r>
            <a:r>
              <a:rPr lang="en-US" sz="2000"/>
              <a:t>: </a:t>
            </a:r>
            <a:endParaRPr lang="en-US" sz="2000"/>
          </a:p>
          <a:p>
            <a:pPr marL="0" indent="0">
              <a:buNone/>
            </a:pPr>
            <a:r>
              <a:rPr lang="en-US" sz="2000"/>
              <a:t>	</a:t>
            </a:r>
            <a:r>
              <a:rPr lang="en-US" sz="2000" b="1">
                <a:latin typeface="Arial Bold" panose="020B0604020202020204" charset="0"/>
                <a:cs typeface="Arial Bold" panose="020B0604020202020204" charset="0"/>
              </a:rPr>
              <a:t>- Optimal Clusters:</a:t>
            </a:r>
            <a:r>
              <a:rPr lang="en-US" sz="2000"/>
              <a:t> Used the Elbow method to find the optimal 	number of clusters.</a:t>
            </a:r>
            <a:endParaRPr lang="en-US" sz="2000"/>
          </a:p>
          <a:p>
            <a:pPr marL="0" indent="0">
              <a:buNone/>
            </a:pPr>
            <a:r>
              <a:rPr lang="en-US" sz="2000"/>
              <a:t>	</a:t>
            </a:r>
            <a:r>
              <a:rPr lang="en-US" sz="2000" b="1">
                <a:latin typeface="Arial Bold" panose="020B0604020202020204" charset="0"/>
                <a:cs typeface="Arial Bold" panose="020B0604020202020204" charset="0"/>
              </a:rPr>
              <a:t>- Clustering: </a:t>
            </a:r>
            <a:r>
              <a:rPr lang="en-US" sz="2000"/>
              <a:t>Applied K-Means clustering on the PCA results.</a:t>
            </a:r>
            <a:endParaRPr lang="en-US" sz="2000"/>
          </a:p>
          <a:p>
            <a:r>
              <a:rPr lang="en-US" sz="2000" b="1">
                <a:latin typeface="Arial Bold" panose="020B0604020202020204" charset="0"/>
                <a:cs typeface="Arial Bold" panose="020B0604020202020204" charset="0"/>
              </a:rPr>
              <a:t>Reason for Choice:</a:t>
            </a:r>
            <a:r>
              <a:rPr lang="en-US" sz="2000"/>
              <a:t> K-Means is a widely-used clustering technique that is efficient and effective for identifying distinct groups in the data.</a:t>
            </a:r>
            <a:endParaRPr 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000" b="1">
                <a:latin typeface="Arial Bold" panose="020B0604020202020204" charset="0"/>
                <a:cs typeface="Arial Bold" panose="020B0604020202020204" charset="0"/>
              </a:rPr>
              <a:t>Plotting the results onto a line graph to observe the 'elbow'</a:t>
            </a:r>
            <a:endParaRPr lang="en-US" sz="2000" b="1">
              <a:latin typeface="Arial Bold" panose="020B0604020202020204" charset="0"/>
              <a:cs typeface="Arial Bold" panose="020B0604020202020204" charset="0"/>
            </a:endParaRPr>
          </a:p>
        </p:txBody>
      </p:sp>
      <p:pic>
        <p:nvPicPr>
          <p:cNvPr id="4" name="Content Placeholder 3"/>
          <p:cNvPicPr>
            <a:picLocks noChangeAspect="1"/>
          </p:cNvPicPr>
          <p:nvPr>
            <p:ph idx="1"/>
          </p:nvPr>
        </p:nvPicPr>
        <p:blipFill>
          <a:blip r:embed="rId1"/>
          <a:stretch>
            <a:fillRect/>
          </a:stretch>
        </p:blipFill>
        <p:spPr>
          <a:xfrm>
            <a:off x="591820" y="1174750"/>
            <a:ext cx="7959725" cy="4953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a:xfrm>
            <a:off x="326390" y="5815965"/>
            <a:ext cx="8229600" cy="1042035"/>
          </a:xfrm>
          <a:effectLst>
            <a:outerShdw blurRad="50800" dist="38100" dir="6000000" algn="t" rotWithShape="0">
              <a:prstClr val="black">
                <a:alpha val="40000"/>
              </a:prstClr>
            </a:outerShdw>
          </a:effectLst>
        </p:spPr>
        <p:txBody>
          <a:bodyPr/>
          <a:p>
            <a:pPr marL="0" indent="0" algn="ctr">
              <a:buNone/>
            </a:pPr>
            <a:r>
              <a:rPr lang="en-US" sz="3600" b="1">
                <a:highlight>
                  <a:srgbClr val="FFFF00"/>
                </a:highlight>
                <a:latin typeface="Arial Bold" panose="020B0604020202020204" charset="0"/>
                <a:cs typeface="Arial Bold" panose="020B0604020202020204" charset="0"/>
              </a:rPr>
              <a:t> </a:t>
            </a:r>
            <a:endParaRPr lang="en-US" sz="3600" b="1">
              <a:highlight>
                <a:srgbClr val="FFFF00"/>
              </a:highlight>
              <a:latin typeface="Arial Bold" panose="020B0604020202020204" charset="0"/>
              <a:cs typeface="Arial Bold"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75000"/>
            <a:alpha val="58000"/>
          </a:schemeClr>
        </a:solidFill>
        <a:effectLst/>
      </p:bgPr>
    </p:bg>
    <p:spTree>
      <p:nvGrpSpPr>
        <p:cNvPr id="1" name=""/>
        <p:cNvGrpSpPr/>
        <p:nvPr/>
      </p:nvGrpSpPr>
      <p:grpSpPr/>
      <p:sp>
        <p:nvSpPr>
          <p:cNvPr id="2" name="Title 1"/>
          <p:cNvSpPr>
            <a:spLocks noGrp="1"/>
          </p:cNvSpPr>
          <p:nvPr>
            <p:ph type="title"/>
          </p:nvPr>
        </p:nvSpPr>
        <p:spPr>
          <a:xfrm>
            <a:off x="457200" y="190500"/>
            <a:ext cx="8229600" cy="582613"/>
          </a:xfrm>
        </p:spPr>
        <p:txBody>
          <a:bodyPr/>
          <a:p>
            <a:r>
              <a:rPr lang="en-US" sz="2800" b="1">
                <a:latin typeface="Arial Bold" panose="020B0604020202020204" charset="0"/>
                <a:cs typeface="Arial Bold" panose="020B0604020202020204" charset="0"/>
              </a:rPr>
              <a:t>Table of Content</a:t>
            </a:r>
            <a:endParaRPr lang="en-US" sz="2800" b="1">
              <a:latin typeface="Arial Bold" panose="020B0604020202020204" charset="0"/>
              <a:cs typeface="Arial Bold" panose="020B0604020202020204" charset="0"/>
            </a:endParaRPr>
          </a:p>
        </p:txBody>
      </p:sp>
      <p:sp>
        <p:nvSpPr>
          <p:cNvPr id="3" name="Content Placeholder 2"/>
          <p:cNvSpPr>
            <a:spLocks noGrp="1"/>
          </p:cNvSpPr>
          <p:nvPr>
            <p:ph idx="1"/>
          </p:nvPr>
        </p:nvSpPr>
        <p:spPr>
          <a:xfrm>
            <a:off x="457200" y="773430"/>
            <a:ext cx="4984750" cy="5697855"/>
          </a:xfrm>
        </p:spPr>
        <p:txBody>
          <a:bodyPr/>
          <a:p>
            <a:pPr marL="0" indent="0">
              <a:buNone/>
            </a:pPr>
            <a:r>
              <a:rPr lang="en-US" sz="1400" b="1">
                <a:latin typeface="Arial Bold" panose="020B0604020202020204" charset="0"/>
                <a:cs typeface="Arial Bold" panose="020B0604020202020204" charset="0"/>
              </a:rPr>
              <a:t>Introduction</a:t>
            </a:r>
            <a:endParaRPr lang="en-US" sz="1400" b="1">
              <a:latin typeface="Arial Regular" panose="020B0604020202020204" charset="0"/>
              <a:cs typeface="Arial Regular" panose="020B0604020202020204" charset="0"/>
            </a:endParaRPr>
          </a:p>
          <a:p>
            <a:r>
              <a:rPr lang="en-US" sz="1400">
                <a:latin typeface="Arial Regular" panose="020B0604020202020204" charset="0"/>
                <a:cs typeface="Arial Regular" panose="020B0604020202020204" charset="0"/>
              </a:rPr>
              <a:t>Overview of the Project</a:t>
            </a:r>
            <a:endParaRPr lang="en-US" sz="1400">
              <a:latin typeface="Arial Regular" panose="020B0604020202020204" charset="0"/>
              <a:cs typeface="Arial Regular" panose="020B0604020202020204" charset="0"/>
            </a:endParaRPr>
          </a:p>
          <a:p>
            <a:r>
              <a:rPr lang="en-US" sz="1400">
                <a:latin typeface="Arial Regular" panose="020B0604020202020204" charset="0"/>
                <a:cs typeface="Arial Regular" panose="020B0604020202020204" charset="0"/>
              </a:rPr>
              <a:t>Objectives and Goals</a:t>
            </a:r>
            <a:endParaRPr lang="en-US" sz="1400">
              <a:latin typeface="Arial Regular" panose="020B0604020202020204" charset="0"/>
              <a:cs typeface="Arial Regular" panose="020B0604020202020204" charset="0"/>
            </a:endParaRPr>
          </a:p>
          <a:p>
            <a:endParaRPr lang="en-US" sz="1400">
              <a:latin typeface="Arial Regular" panose="020B0604020202020204" charset="0"/>
              <a:cs typeface="Arial Regular" panose="020B0604020202020204" charset="0"/>
            </a:endParaRPr>
          </a:p>
          <a:p>
            <a:pPr marL="0" indent="0">
              <a:buNone/>
            </a:pPr>
            <a:r>
              <a:rPr lang="en-US" sz="1400" b="1">
                <a:latin typeface="Arial Regular" panose="020B0604020202020204" charset="0"/>
                <a:cs typeface="Arial Regular" panose="020B0604020202020204" charset="0"/>
              </a:rPr>
              <a:t>Business Problems</a:t>
            </a:r>
            <a:endParaRPr lang="en-US" sz="1400" b="1">
              <a:latin typeface="Arial Regular" panose="020B0604020202020204" charset="0"/>
              <a:cs typeface="Arial Regular" panose="020B0604020202020204" charset="0"/>
            </a:endParaRPr>
          </a:p>
          <a:p>
            <a:r>
              <a:rPr lang="en-US" sz="1400">
                <a:latin typeface="Arial Regular" panose="020B0604020202020204" charset="0"/>
                <a:cs typeface="Arial Regular" panose="020B0604020202020204" charset="0"/>
              </a:rPr>
              <a:t>Trend Analysis</a:t>
            </a:r>
            <a:endParaRPr lang="en-US" sz="1400">
              <a:latin typeface="Arial Regular" panose="020B0604020202020204" charset="0"/>
              <a:cs typeface="Arial Regular" panose="020B0604020202020204" charset="0"/>
            </a:endParaRPr>
          </a:p>
          <a:p>
            <a:r>
              <a:rPr lang="en-US" sz="1400">
                <a:latin typeface="Arial Regular" panose="020B0604020202020204" charset="0"/>
                <a:cs typeface="Arial Regular" panose="020B0604020202020204" charset="0"/>
              </a:rPr>
              <a:t>Geographic Analysis</a:t>
            </a:r>
            <a:endParaRPr lang="en-US" sz="1400">
              <a:latin typeface="Arial Regular" panose="020B0604020202020204" charset="0"/>
              <a:cs typeface="Arial Regular" panose="020B0604020202020204" charset="0"/>
            </a:endParaRPr>
          </a:p>
          <a:p>
            <a:r>
              <a:rPr lang="en-US" sz="1400">
                <a:latin typeface="Arial Regular" panose="020B0604020202020204" charset="0"/>
                <a:cs typeface="Arial Regular" panose="020B0604020202020204" charset="0"/>
              </a:rPr>
              <a:t>Economic Analysis</a:t>
            </a:r>
            <a:endParaRPr lang="en-US" sz="1400">
              <a:latin typeface="Arial Regular" panose="020B0604020202020204" charset="0"/>
              <a:cs typeface="Arial Regular" panose="020B0604020202020204" charset="0"/>
            </a:endParaRPr>
          </a:p>
          <a:p>
            <a:r>
              <a:rPr lang="en-US" sz="1400">
                <a:latin typeface="Arial Regular" panose="020B0604020202020204" charset="0"/>
                <a:cs typeface="Arial Regular" panose="020B0604020202020204" charset="0"/>
              </a:rPr>
              <a:t>Population Analysis</a:t>
            </a:r>
            <a:endParaRPr lang="en-US" sz="1400">
              <a:latin typeface="Arial Regular" panose="020B0604020202020204" charset="0"/>
              <a:cs typeface="Arial Regular" panose="020B0604020202020204" charset="0"/>
            </a:endParaRPr>
          </a:p>
          <a:p>
            <a:r>
              <a:rPr lang="en-US" sz="1400">
                <a:latin typeface="Arial Regular" panose="020B0604020202020204" charset="0"/>
                <a:cs typeface="Arial Regular" panose="020B0604020202020204" charset="0"/>
              </a:rPr>
              <a:t>Vaccination Analysis</a:t>
            </a:r>
            <a:endParaRPr lang="en-US" sz="1400">
              <a:latin typeface="Arial Regular" panose="020B0604020202020204" charset="0"/>
              <a:cs typeface="Arial Regular" panose="020B0604020202020204" charset="0"/>
            </a:endParaRPr>
          </a:p>
          <a:p>
            <a:endParaRPr lang="en-US" sz="1400" b="1">
              <a:latin typeface="Arial Regular" panose="020B0604020202020204" charset="0"/>
              <a:cs typeface="Arial Regular" panose="020B0604020202020204" charset="0"/>
              <a:sym typeface="+mn-ea"/>
            </a:endParaRPr>
          </a:p>
          <a:p>
            <a:pPr marL="0" indent="0">
              <a:buNone/>
            </a:pPr>
            <a:r>
              <a:rPr lang="en-US" sz="1400" b="1">
                <a:latin typeface="Arial Regular" panose="020B0604020202020204" charset="0"/>
                <a:cs typeface="Arial Regular" panose="020B0604020202020204" charset="0"/>
                <a:sym typeface="+mn-ea"/>
              </a:rPr>
              <a:t>Weekly Progress</a:t>
            </a:r>
            <a:endParaRPr lang="en-US" sz="1400" b="1">
              <a:latin typeface="Arial Regular" panose="020B0604020202020204" charset="0"/>
              <a:cs typeface="Arial Regular" panose="020B0604020202020204" charset="0"/>
            </a:endParaRPr>
          </a:p>
          <a:p>
            <a:pPr marL="285750" indent="-285750" algn="l">
              <a:buFont typeface="Arial" panose="020B0604020202020204" pitchFamily="34" charset="0"/>
              <a:buChar char="•"/>
            </a:pPr>
            <a:r>
              <a:rPr lang="en-US" sz="1400">
                <a:latin typeface="Arial Regular" panose="020B0604020202020204" charset="0"/>
                <a:cs typeface="Arial Regular" panose="020B0604020202020204" charset="0"/>
                <a:sym typeface="+mn-ea"/>
              </a:rPr>
              <a:t>Week 1: Data Cleaning and Integration</a:t>
            </a:r>
            <a:endParaRPr lang="en-US" sz="1400">
              <a:latin typeface="Arial Regular" panose="020B0604020202020204" charset="0"/>
              <a:cs typeface="Arial Regular" panose="020B0604020202020204" charset="0"/>
            </a:endParaRPr>
          </a:p>
          <a:p>
            <a:pPr marL="285750" indent="-285750" algn="l">
              <a:buFont typeface="Arial" panose="020B0604020202020204" pitchFamily="34" charset="0"/>
              <a:buChar char="•"/>
            </a:pPr>
            <a:r>
              <a:rPr lang="en-US" sz="1400">
                <a:latin typeface="Arial Regular" panose="020B0604020202020204" charset="0"/>
                <a:cs typeface="Arial Regular" panose="020B0604020202020204" charset="0"/>
                <a:sym typeface="+mn-ea"/>
              </a:rPr>
              <a:t>Week 2: Business Problems Identification and Visualization</a:t>
            </a:r>
            <a:endParaRPr lang="en-US" sz="1400">
              <a:latin typeface="Arial Regular" panose="020B0604020202020204" charset="0"/>
              <a:cs typeface="Arial Regular" panose="020B0604020202020204" charset="0"/>
            </a:endParaRPr>
          </a:p>
          <a:p>
            <a:pPr marL="285750" indent="-285750" algn="l">
              <a:buFont typeface="Arial" panose="020B0604020202020204" pitchFamily="34" charset="0"/>
              <a:buChar char="•"/>
            </a:pPr>
            <a:r>
              <a:rPr lang="en-US" sz="1400">
                <a:latin typeface="Arial Regular" panose="020B0604020202020204" charset="0"/>
                <a:cs typeface="Arial Regular" panose="020B0604020202020204" charset="0"/>
                <a:sym typeface="+mn-ea"/>
              </a:rPr>
              <a:t>Week 3: In-Depth Business Problem Analysis and Visualization</a:t>
            </a:r>
            <a:endParaRPr lang="en-US" sz="1400">
              <a:latin typeface="Arial Regular" panose="020B0604020202020204" charset="0"/>
              <a:cs typeface="Arial Regular" panose="020B0604020202020204" charset="0"/>
            </a:endParaRPr>
          </a:p>
          <a:p>
            <a:pPr marL="285750" indent="-285750" algn="l">
              <a:buFont typeface="Arial" panose="020B0604020202020204" pitchFamily="34" charset="0"/>
              <a:buChar char="•"/>
            </a:pPr>
            <a:r>
              <a:rPr lang="en-US" sz="1400">
                <a:latin typeface="Arial Regular" panose="020B0604020202020204" charset="0"/>
                <a:cs typeface="Arial Regular" panose="020B0604020202020204" charset="0"/>
                <a:sym typeface="+mn-ea"/>
              </a:rPr>
              <a:t>Week 4: Dashboard Improvement and Machine Learning Planning</a:t>
            </a:r>
            <a:endParaRPr lang="en-US" sz="1400">
              <a:latin typeface="Arial Regular" panose="020B0604020202020204" charset="0"/>
              <a:cs typeface="Arial Regular" panose="020B0604020202020204" charset="0"/>
            </a:endParaRPr>
          </a:p>
          <a:p>
            <a:pPr marL="285750" indent="-285750" algn="l">
              <a:buFont typeface="Arial" panose="020B0604020202020204" pitchFamily="34" charset="0"/>
              <a:buChar char="•"/>
            </a:pPr>
            <a:r>
              <a:rPr lang="en-US" sz="1400">
                <a:latin typeface="Arial Regular" panose="020B0604020202020204" charset="0"/>
                <a:cs typeface="Arial Regular" panose="020B0604020202020204" charset="0"/>
                <a:sym typeface="+mn-ea"/>
              </a:rPr>
              <a:t>Week 5: Machine Learning Implementation and Evaluation</a:t>
            </a:r>
            <a:endParaRPr lang="en-US" sz="1400">
              <a:latin typeface="Arial Regular" panose="020B0604020202020204" charset="0"/>
              <a:cs typeface="Arial Regular" panose="020B0604020202020204" charset="0"/>
            </a:endParaRPr>
          </a:p>
          <a:p>
            <a:pPr marL="285750" indent="-285750" algn="l">
              <a:buFont typeface="Arial" panose="020B0604020202020204" pitchFamily="34" charset="0"/>
              <a:buChar char="•"/>
            </a:pPr>
            <a:r>
              <a:rPr lang="en-US" sz="1400">
                <a:latin typeface="Arial Regular" panose="020B0604020202020204" charset="0"/>
                <a:cs typeface="Arial Regular" panose="020B0604020202020204" charset="0"/>
                <a:sym typeface="+mn-ea"/>
              </a:rPr>
              <a:t>Week 6: Advanced Data Analysis and Model Evaluation</a:t>
            </a:r>
            <a:endParaRPr lang="en-US" sz="1400">
              <a:latin typeface="Arial Regular" panose="020B0604020202020204" charset="0"/>
              <a:cs typeface="Arial Regular" panose="020B0604020202020204" charset="0"/>
            </a:endParaRPr>
          </a:p>
          <a:p>
            <a:pPr marL="285750" indent="-285750">
              <a:buFont typeface="Arial" panose="020B0604020202020204" pitchFamily="34" charset="0"/>
              <a:buChar char="•"/>
            </a:pPr>
            <a:endParaRPr lang="en-US" sz="1400">
              <a:latin typeface="Arial Regular" panose="020B0604020202020204" charset="0"/>
              <a:cs typeface="Arial Regular" panose="020B0604020202020204" charset="0"/>
            </a:endParaRPr>
          </a:p>
          <a:p>
            <a:pPr marL="0" indent="0">
              <a:buNone/>
            </a:pPr>
            <a:endParaRPr lang="en-US" sz="1400">
              <a:latin typeface="Arial Regular" panose="020B0604020202020204" charset="0"/>
              <a:cs typeface="Arial Regular" panose="020B0604020202020204" charset="0"/>
            </a:endParaRPr>
          </a:p>
        </p:txBody>
      </p:sp>
      <p:sp>
        <p:nvSpPr>
          <p:cNvPr id="4" name="Text Box 3"/>
          <p:cNvSpPr txBox="1"/>
          <p:nvPr/>
        </p:nvSpPr>
        <p:spPr>
          <a:xfrm>
            <a:off x="457200" y="3992245"/>
            <a:ext cx="5278755" cy="306705"/>
          </a:xfrm>
          <a:prstGeom prst="rect">
            <a:avLst/>
          </a:prstGeom>
          <a:noFill/>
        </p:spPr>
        <p:txBody>
          <a:bodyPr wrap="square" rtlCol="0">
            <a:spAutoFit/>
          </a:bodyPr>
          <a:p>
            <a:pPr marL="285750" indent="-285750">
              <a:buFont typeface="Arial" panose="020B0604020202020204" pitchFamily="34" charset="0"/>
              <a:buChar char="•"/>
            </a:pPr>
            <a:endParaRPr lang="en-US" sz="1400"/>
          </a:p>
        </p:txBody>
      </p:sp>
      <p:sp>
        <p:nvSpPr>
          <p:cNvPr id="5" name="Text Box 4"/>
          <p:cNvSpPr txBox="1"/>
          <p:nvPr/>
        </p:nvSpPr>
        <p:spPr>
          <a:xfrm>
            <a:off x="5441950" y="773430"/>
            <a:ext cx="2758440" cy="1383665"/>
          </a:xfrm>
          <a:prstGeom prst="rect">
            <a:avLst/>
          </a:prstGeom>
          <a:noFill/>
        </p:spPr>
        <p:txBody>
          <a:bodyPr wrap="square" rtlCol="0">
            <a:spAutoFit/>
          </a:bodyPr>
          <a:p>
            <a:r>
              <a:rPr lang="en-US" sz="1400" b="1">
                <a:latin typeface="Arial Bold" panose="020B0604020202020204" charset="0"/>
                <a:cs typeface="Arial Bold" panose="020B0604020202020204" charset="0"/>
              </a:rPr>
              <a:t>Machine Learning:</a:t>
            </a:r>
            <a:endParaRPr lang="en-US" sz="1400" b="1">
              <a:latin typeface="Arial Bold" panose="020B0604020202020204" charset="0"/>
              <a:cs typeface="Arial Bold" panose="020B0604020202020204" charset="0"/>
            </a:endParaRPr>
          </a:p>
          <a:p>
            <a:pPr marL="285750" indent="-285750">
              <a:buFont typeface="Arial" panose="020B0604020202020204" pitchFamily="34" charset="0"/>
              <a:buChar char="•"/>
            </a:pPr>
            <a:r>
              <a:rPr lang="en-US" sz="1400"/>
              <a:t>Algorithms</a:t>
            </a:r>
            <a:endParaRPr lang="en-US" sz="1400"/>
          </a:p>
          <a:p>
            <a:pPr marL="285750" indent="-285750">
              <a:buFont typeface="Arial" panose="020B0604020202020204" pitchFamily="34" charset="0"/>
              <a:buChar char="•"/>
            </a:pPr>
            <a:r>
              <a:rPr lang="en-US" sz="1400"/>
              <a:t>Report</a:t>
            </a:r>
            <a:endParaRPr lang="en-US" sz="1400"/>
          </a:p>
          <a:p>
            <a:pPr marL="285750" indent="-285750">
              <a:buFont typeface="Arial" panose="020B0604020202020204" pitchFamily="34" charset="0"/>
              <a:buChar char="•"/>
            </a:pPr>
            <a:r>
              <a:rPr lang="en-US" sz="1400"/>
              <a:t>Graph</a:t>
            </a:r>
            <a:endParaRPr lang="en-US" sz="1400"/>
          </a:p>
          <a:p>
            <a:pPr marL="285750" indent="-285750">
              <a:buFont typeface="Arial" panose="020B0604020202020204" pitchFamily="34" charset="0"/>
              <a:buChar char="•"/>
            </a:pPr>
            <a:endParaRPr lang="en-US" sz="1400"/>
          </a:p>
          <a:p>
            <a:pPr indent="0">
              <a:buFont typeface="Arial" panose="020B0604020202020204" pitchFamily="34" charset="0"/>
              <a:buNone/>
            </a:pPr>
            <a:r>
              <a:rPr lang="en-US" sz="1400" b="1">
                <a:latin typeface="Arial Bold" panose="020B0604020202020204" charset="0"/>
                <a:cs typeface="Arial Bold" panose="020B0604020202020204" charset="0"/>
              </a:rPr>
              <a:t>THANK YOU</a:t>
            </a:r>
            <a:endParaRPr lang="en-US" sz="1400" b="1">
              <a:latin typeface="Arial Bold" panose="020B0604020202020204" charset="0"/>
              <a:cs typeface="Arial Bold"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400" b="1">
                <a:solidFill>
                  <a:schemeClr val="tx1"/>
                </a:solidFill>
                <a:latin typeface="Arial Bold" panose="020B0604020202020204" charset="0"/>
                <a:cs typeface="Arial Bold" panose="020B0604020202020204" charset="0"/>
              </a:rPr>
              <a:t>Overview of Our Project:</a:t>
            </a:r>
            <a:endParaRPr lang="en-US" sz="2400" b="1">
              <a:solidFill>
                <a:schemeClr val="tx1"/>
              </a:solidFill>
              <a:latin typeface="Arial Bold" panose="020B0604020202020204" charset="0"/>
              <a:cs typeface="Arial Bold" panose="020B0604020202020204" charset="0"/>
            </a:endParaRPr>
          </a:p>
        </p:txBody>
      </p:sp>
      <p:sp>
        <p:nvSpPr>
          <p:cNvPr id="3" name="Content Placeholder 2"/>
          <p:cNvSpPr>
            <a:spLocks noGrp="1"/>
          </p:cNvSpPr>
          <p:nvPr>
            <p:ph idx="1"/>
          </p:nvPr>
        </p:nvSpPr>
        <p:spPr/>
        <p:txBody>
          <a:bodyPr/>
          <a:p>
            <a:r>
              <a:rPr lang="en-US" sz="1800"/>
              <a:t>Our project is focused on analyzing COVID-19 data to uncover valuable insights into the pandemic's trends and impacts. We utilized a combination of Tableau for data visualization, SQL for efficient data management, and advanced machine learning techniques for in-depth analysis.</a:t>
            </a:r>
            <a:endParaRPr lang="en-US" sz="1800"/>
          </a:p>
          <a:p>
            <a:r>
              <a:rPr lang="en-US" sz="1800"/>
              <a:t>In the initial stages, our primary task was to clean and prepare the data, ensuring it was accurate and suitable for analysis. Once the data was ready, we employed Tableau to create interactive and informative visualizations. These visuals helped us understand the initial patterns and trends within the data.</a:t>
            </a:r>
            <a:endParaRPr lang="en-US" sz="1800"/>
          </a:p>
          <a:p>
            <a:r>
              <a:rPr lang="en-US" sz="1800">
                <a:sym typeface="+mn-ea"/>
              </a:rPr>
              <a:t>Simultaneously, we used SQL to effectively manage and query our large datasets, facilitating smoother data handling and analysis. The integration of SQL was crucial in supporting the robust data processes required for our project.</a:t>
            </a:r>
            <a:endParaRPr lang="en-US" sz="1800"/>
          </a:p>
          <a:p>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p:txBody>
          <a:bodyPr/>
          <a:p>
            <a:endParaRPr lang="en-US" sz="1600"/>
          </a:p>
          <a:p>
            <a:r>
              <a:rPr lang="en-US" sz="1600"/>
              <a:t>The core of our project involved applying machine learning algorithms. These algorithms allowed us to delve deeper into the data, uncovering more complex patterns and predictions about the pandemic. Through this approach, we aimed to provide a comprehensive view of COVID-19's impact, backed by data-driven insights.</a:t>
            </a:r>
            <a:endParaRPr lang="en-US" sz="1600"/>
          </a:p>
          <a:p>
            <a:endParaRPr lang="en-US" sz="1600"/>
          </a:p>
          <a:p>
            <a:r>
              <a:rPr lang="en-US" sz="1600"/>
              <a:t>Overall, this project demonstrates the integration of various technical tools and methods to tackle the complexities of pandemic data, offering a clearer picture of COVID-19's global footprint.</a:t>
            </a: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pPr algn="ctr"/>
            <a:r>
              <a:rPr b="1">
                <a:latin typeface="Arial Bold" panose="020B0604020202020204" charset="0"/>
                <a:cs typeface="Arial Bold" panose="020B0604020202020204" charset="0"/>
              </a:rPr>
              <a:t>Workflow and Progress</a:t>
            </a:r>
            <a:endParaRPr b="1">
              <a:latin typeface="Arial Bold" panose="020B0604020202020204" charset="0"/>
              <a:cs typeface="Arial Bold" panose="020B0604020202020204" charset="0"/>
            </a:endParaRPr>
          </a:p>
        </p:txBody>
      </p:sp>
      <p:sp>
        <p:nvSpPr>
          <p:cNvPr id="3" name="Content Placeholder 2"/>
          <p:cNvSpPr>
            <a:spLocks noGrp="1"/>
          </p:cNvSpPr>
          <p:nvPr>
            <p:ph idx="1"/>
          </p:nvPr>
        </p:nvSpPr>
        <p:spPr/>
        <p:txBody>
          <a:bodyPr/>
          <a:lstStyle/>
          <a:p>
            <a:endParaRPr sz="2000"/>
          </a:p>
          <a:p>
            <a:pPr marL="0" indent="0">
              <a:buFont typeface="Arial" panose="020B0604020202020204" pitchFamily="34" charset="0"/>
              <a:buNone/>
            </a:pPr>
            <a:r>
              <a:rPr sz="2000" b="1">
                <a:latin typeface="Arial Bold" panose="020B0604020202020204" charset="0"/>
                <a:cs typeface="Arial Bold" panose="020B0604020202020204" charset="0"/>
              </a:rPr>
              <a:t>Week 1: </a:t>
            </a:r>
            <a:r>
              <a:rPr sz="2000" b="1"/>
              <a:t>Data Cleaning and Integration</a:t>
            </a:r>
            <a:br>
              <a:rPr sz="2000" b="1"/>
            </a:br>
            <a:r>
              <a:rPr sz="2000" b="1">
                <a:latin typeface="Arial Bold" panose="020B0604020202020204" charset="0"/>
                <a:cs typeface="Arial Bold" panose="020B0604020202020204" charset="0"/>
              </a:rPr>
              <a:t>Week 2: </a:t>
            </a:r>
            <a:r>
              <a:rPr sz="2000" b="1"/>
              <a:t>Business Problems and Visualization</a:t>
            </a:r>
            <a:br>
              <a:rPr sz="2000"/>
            </a:br>
            <a:r>
              <a:rPr lang="en-US" sz="2000" b="1">
                <a:latin typeface="Arial Bold" panose="020B0604020202020204" charset="0"/>
                <a:cs typeface="Arial Bold" panose="020B0604020202020204" charset="0"/>
                <a:sym typeface="+mn-ea"/>
              </a:rPr>
              <a:t>Week 3: </a:t>
            </a:r>
            <a:r>
              <a:rPr sz="2000" b="1">
                <a:latin typeface="Arial Bold" panose="020B0604020202020204" charset="0"/>
                <a:cs typeface="Arial Bold" panose="020B0604020202020204" charset="0"/>
                <a:sym typeface="+mn-ea"/>
              </a:rPr>
              <a:t> Business Problem Analysis and Visualization</a:t>
            </a:r>
            <a:endParaRPr sz="2000" b="1">
              <a:latin typeface="Arial Bold" panose="020B0604020202020204" charset="0"/>
              <a:cs typeface="Arial Bold" panose="020B0604020202020204" charset="0"/>
              <a:sym typeface="+mn-ea"/>
            </a:endParaRPr>
          </a:p>
          <a:p>
            <a:pPr marL="0" indent="0">
              <a:buFont typeface="Arial" panose="020B0604020202020204" pitchFamily="34" charset="0"/>
              <a:buNone/>
            </a:pPr>
            <a:r>
              <a:rPr lang="en-US" sz="2000" b="1">
                <a:latin typeface="Arial Bold" panose="020B0604020202020204" charset="0"/>
                <a:cs typeface="Arial Bold" panose="020B0604020202020204" charset="0"/>
                <a:sym typeface="+mn-ea"/>
              </a:rPr>
              <a:t>Week 4: Dashboard Improvement and Machine Learning Planning</a:t>
            </a:r>
            <a:endParaRPr lang="en-US" sz="2000" b="1">
              <a:latin typeface="Arial Bold" panose="020B0604020202020204" charset="0"/>
              <a:cs typeface="Arial Bold" panose="020B0604020202020204" charset="0"/>
              <a:sym typeface="+mn-ea"/>
            </a:endParaRPr>
          </a:p>
          <a:p>
            <a:pPr marL="0" indent="0">
              <a:buFont typeface="Arial" panose="020B0604020202020204" pitchFamily="34" charset="0"/>
              <a:buNone/>
            </a:pPr>
            <a:r>
              <a:rPr lang="en-US" sz="2000" b="1">
                <a:latin typeface="Arial Bold" panose="020B0604020202020204" charset="0"/>
                <a:cs typeface="Arial Bold" panose="020B0604020202020204" charset="0"/>
                <a:sym typeface="+mn-ea"/>
              </a:rPr>
              <a:t>Week 5: Machine Learning Implementation and Evaluation</a:t>
            </a:r>
            <a:endParaRPr lang="en-US" sz="2000" b="1">
              <a:latin typeface="Arial Bold" panose="020B0604020202020204" charset="0"/>
              <a:cs typeface="Arial Bold" panose="020B0604020202020204" charset="0"/>
              <a:sym typeface="+mn-ea"/>
            </a:endParaRPr>
          </a:p>
          <a:p>
            <a:pPr marL="0" indent="0">
              <a:buFont typeface="Arial" panose="020B0604020202020204" pitchFamily="34" charset="0"/>
              <a:buNone/>
            </a:pPr>
            <a:r>
              <a:rPr lang="en-US" sz="2000" b="1">
                <a:latin typeface="Arial Bold" panose="020B0604020202020204" charset="0"/>
                <a:cs typeface="Arial Bold" panose="020B0604020202020204" charset="0"/>
                <a:sym typeface="+mn-ea"/>
              </a:rPr>
              <a:t>Week 6 : Advanced Data Analysis and Model Evaluation</a:t>
            </a:r>
            <a:br>
              <a:rPr lang="en-US" sz="2000" b="1">
                <a:latin typeface="Arial Bold" panose="020B0604020202020204" charset="0"/>
                <a:cs typeface="Arial Bold" panose="020B0604020202020204" charset="0"/>
                <a:sym typeface="+mn-ea"/>
              </a:rPr>
            </a:br>
            <a:endParaRPr lang="en-US" sz="2000" b="1">
              <a:latin typeface="Arial Bold" panose="020B0604020202020204" charset="0"/>
              <a:cs typeface="Arial Bold" panose="020B0604020202020204" charset="0"/>
            </a:endParaRPr>
          </a:p>
          <a:p>
            <a:pPr marL="0" indent="0">
              <a:buFont typeface="Arial" panose="020B0604020202020204" pitchFamily="34" charset="0"/>
              <a:buNone/>
            </a:pPr>
            <a:br>
              <a:rPr sz="2000"/>
            </a:b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pPr algn="ctr"/>
            <a:r>
              <a:rPr sz="2800" b="1">
                <a:latin typeface="Arial Bold" panose="020B0604020202020204" charset="0"/>
                <a:cs typeface="Arial Bold" panose="020B0604020202020204" charset="0"/>
              </a:rPr>
              <a:t>Business Problems Analysis</a:t>
            </a:r>
            <a:endParaRPr sz="2800" b="1">
              <a:latin typeface="Arial Bold" panose="020B0604020202020204" charset="0"/>
              <a:cs typeface="Arial Bold" panose="020B0604020202020204" charset="0"/>
            </a:endParaRPr>
          </a:p>
        </p:txBody>
      </p:sp>
      <p:sp>
        <p:nvSpPr>
          <p:cNvPr id="3" name="Content Placeholder 2"/>
          <p:cNvSpPr>
            <a:spLocks noGrp="1"/>
          </p:cNvSpPr>
          <p:nvPr>
            <p:ph idx="1"/>
          </p:nvPr>
        </p:nvSpPr>
        <p:spPr/>
        <p:txBody>
          <a:bodyPr/>
          <a:lstStyle/>
          <a:p>
            <a:pPr marL="0" indent="0">
              <a:buNone/>
            </a:pPr>
            <a:br>
              <a:rPr sz="1800"/>
            </a:br>
            <a:r>
              <a:rPr sz="1800" b="1">
                <a:latin typeface="Arial Bold" panose="020B0604020202020204" charset="0"/>
                <a:cs typeface="Arial Bold" panose="020B0604020202020204" charset="0"/>
              </a:rPr>
              <a:t>Trend Analysis:</a:t>
            </a:r>
            <a:endParaRPr sz="1800" b="1">
              <a:latin typeface="Arial Bold" panose="020B0604020202020204" charset="0"/>
              <a:cs typeface="Arial Bold" panose="020B0604020202020204" charset="0"/>
            </a:endParaRPr>
          </a:p>
          <a:p>
            <a:pPr>
              <a:buAutoNum type="arabicPeriod"/>
            </a:pPr>
            <a:r>
              <a:rPr sz="1800"/>
              <a:t>How have the total cases and vaccinations trended over time?</a:t>
            </a:r>
            <a:endParaRPr sz="1800"/>
          </a:p>
          <a:p>
            <a:pPr>
              <a:buAutoNum type="arabicPeriod"/>
            </a:pPr>
            <a:r>
              <a:rPr sz="1800"/>
              <a:t>Are there any noticeable trends or patterns in the data?</a:t>
            </a:r>
            <a:endParaRPr sz="1800"/>
          </a:p>
          <a:p>
            <a:pPr marL="0" indent="0">
              <a:buNone/>
            </a:pPr>
            <a:r>
              <a:rPr sz="1800" b="1">
                <a:latin typeface="Arial Bold" panose="020B0604020202020204" charset="0"/>
                <a:cs typeface="Arial Bold" panose="020B0604020202020204" charset="0"/>
              </a:rPr>
              <a:t>Geographic Analysis:</a:t>
            </a:r>
            <a:endParaRPr sz="1800" b="1">
              <a:latin typeface="Arial Bold" panose="020B0604020202020204" charset="0"/>
              <a:cs typeface="Arial Bold" panose="020B0604020202020204" charset="0"/>
            </a:endParaRPr>
          </a:p>
          <a:p>
            <a:pPr>
              <a:buAutoNum type="arabicPeriod"/>
            </a:pPr>
            <a:r>
              <a:rPr sz="1800"/>
              <a:t>How do the total cases and vaccinations vary by continent?</a:t>
            </a:r>
            <a:endParaRPr sz="1800"/>
          </a:p>
          <a:p>
            <a:pPr>
              <a:buAutoNum type="arabicPeriod"/>
            </a:pPr>
            <a:r>
              <a:rPr sz="1800"/>
              <a:t>Are there certain locations that are more heavily affected?</a:t>
            </a:r>
            <a:endParaRPr sz="1800"/>
          </a:p>
          <a:p>
            <a:pPr marL="0" indent="0">
              <a:buNone/>
            </a:pPr>
            <a:r>
              <a:rPr sz="1800" b="1">
                <a:latin typeface="Arial Bold" panose="020B0604020202020204" charset="0"/>
                <a:cs typeface="Arial Bold" panose="020B0604020202020204" charset="0"/>
              </a:rPr>
              <a:t>Economic Analysis:</a:t>
            </a:r>
            <a:endParaRPr sz="1800" b="1">
              <a:latin typeface="Arial Bold" panose="020B0604020202020204" charset="0"/>
              <a:cs typeface="Arial Bold" panose="020B0604020202020204" charset="0"/>
            </a:endParaRPr>
          </a:p>
          <a:p>
            <a:pPr>
              <a:buAutoNum type="arabicPeriod"/>
            </a:pPr>
            <a:r>
              <a:rPr sz="1800"/>
              <a:t>Is there a correlation between the GDP per capita and vaccinations?</a:t>
            </a:r>
            <a:endParaRPr sz="1800"/>
          </a:p>
          <a:p>
            <a:pPr>
              <a:buAutoNum type="arabicPeriod"/>
            </a:pPr>
            <a:r>
              <a:rPr sz="1800"/>
              <a:t>How does the economic status of a location affect its COVID-19 situation?</a:t>
            </a:r>
            <a:endParaRPr sz="1800"/>
          </a:p>
          <a:p>
            <a:pPr marL="0" indent="0">
              <a:buNone/>
            </a:pPr>
            <a:r>
              <a:rPr sz="1800" b="1">
                <a:latin typeface="Arial Bold" panose="020B0604020202020204" charset="0"/>
                <a:cs typeface="Arial Bold" panose="020B0604020202020204" charset="0"/>
                <a:sym typeface="+mn-ea"/>
              </a:rPr>
              <a:t>Population Analysis:</a:t>
            </a:r>
            <a:br>
              <a:rPr sz="1800">
                <a:sym typeface="+mn-ea"/>
              </a:rPr>
            </a:br>
            <a:r>
              <a:rPr lang="en-US" sz="1800">
                <a:sym typeface="+mn-ea"/>
              </a:rPr>
              <a:t>1. </a:t>
            </a:r>
            <a:r>
              <a:rPr sz="1800">
                <a:sym typeface="+mn-ea"/>
              </a:rPr>
              <a:t>How does the population size affect the total number of cases and vaccinations?</a:t>
            </a:r>
            <a:br>
              <a:rPr sz="1800">
                <a:sym typeface="+mn-ea"/>
              </a:rPr>
            </a:br>
            <a:r>
              <a:rPr sz="1800" b="1">
                <a:latin typeface="Arial Bold" panose="020B0604020202020204" charset="0"/>
                <a:cs typeface="Arial Bold" panose="020B0604020202020204" charset="0"/>
                <a:sym typeface="+mn-ea"/>
              </a:rPr>
              <a:t>Vaccination Analysis:</a:t>
            </a:r>
            <a:br>
              <a:rPr sz="1800">
                <a:sym typeface="+mn-ea"/>
              </a:rPr>
            </a:br>
            <a:r>
              <a:rPr lang="en-US" sz="1800">
                <a:sym typeface="+mn-ea"/>
              </a:rPr>
              <a:t>1. </a:t>
            </a:r>
            <a:r>
              <a:rPr sz="1800">
                <a:sym typeface="+mn-ea"/>
              </a:rPr>
              <a:t>What percentage of the population has been vaccinated or fully vaccinated in different locations?</a:t>
            </a:r>
            <a:endParaRPr sz="1800"/>
          </a:p>
          <a:p>
            <a:pPr marL="0" indent="0">
              <a:buNone/>
            </a:pPr>
            <a:br>
              <a:rPr sz="1800"/>
            </a:b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pPr algn="ctr"/>
            <a:r>
              <a:rPr lang="en-US" sz="2800" b="1">
                <a:latin typeface="Arial Bold" panose="020B0604020202020204" charset="0"/>
                <a:cs typeface="Arial Bold" panose="020B0604020202020204" charset="0"/>
              </a:rPr>
              <a:t>Week 1: </a:t>
            </a:r>
            <a:r>
              <a:rPr sz="2800" b="1">
                <a:latin typeface="Arial Bold" panose="020B0604020202020204" charset="0"/>
                <a:cs typeface="Arial Bold" panose="020B0604020202020204" charset="0"/>
              </a:rPr>
              <a:t>Data Cleaning</a:t>
            </a:r>
            <a:endParaRPr sz="2800" b="1">
              <a:latin typeface="Arial Bold" panose="020B0604020202020204" charset="0"/>
              <a:cs typeface="Arial Bold" panose="020B0604020202020204" charset="0"/>
            </a:endParaRPr>
          </a:p>
        </p:txBody>
      </p:sp>
      <p:sp>
        <p:nvSpPr>
          <p:cNvPr id="3" name="Content Placeholder 2"/>
          <p:cNvSpPr>
            <a:spLocks noGrp="1"/>
          </p:cNvSpPr>
          <p:nvPr>
            <p:ph idx="1"/>
          </p:nvPr>
        </p:nvSpPr>
        <p:spPr/>
        <p:txBody>
          <a:bodyPr/>
          <a:lstStyle/>
          <a:p>
            <a:pPr marL="0" indent="0">
              <a:buNone/>
            </a:pPr>
            <a:r>
              <a:rPr lang="en-US" sz="2000" b="1">
                <a:latin typeface="Arial Bold" panose="020B0604020202020204" charset="0"/>
                <a:cs typeface="Arial Bold" panose="020B0604020202020204" charset="0"/>
              </a:rPr>
              <a:t> In the first week</a:t>
            </a:r>
            <a:r>
              <a:rPr lang="en-US" sz="2000"/>
              <a:t>, </a:t>
            </a:r>
            <a:endParaRPr lang="en-US" sz="2000"/>
          </a:p>
          <a:p>
            <a:pPr marL="0" indent="0">
              <a:buNone/>
            </a:pPr>
            <a:r>
              <a:rPr lang="en-US" sz="1800"/>
              <a:t>we cleaned our covid_vac.csv dataset using Python to ensure its accuracy and consistency for analysis. ­After cleaning, we integrated the dataset with an SQL database, facilitating efficient data storage, management, and retrieval. </a:t>
            </a:r>
            <a:endParaRPr lang="en-US" sz="1800"/>
          </a:p>
          <a:p>
            <a:pPr marL="0" indent="0">
              <a:buNone/>
            </a:pPr>
            <a:r>
              <a:rPr lang="en-US" sz="1800"/>
              <a:t>We then connected the SQL database to Tableau for visualization, enabling interactive and insightful visual representations of our data. </a:t>
            </a:r>
            <a:endParaRPr lang="en-US" sz="1800"/>
          </a:p>
          <a:p>
            <a:pPr marL="0" indent="0">
              <a:buNone/>
            </a:pPr>
            <a:r>
              <a:rPr lang="en-US" sz="1800"/>
              <a:t>This stage prepared us well for addressing and solving the identified business problems in our project.</a:t>
            </a:r>
            <a:endParaRPr lang="en-US" sz="1800"/>
          </a:p>
          <a:p>
            <a:pPr marL="0" indent="0">
              <a:buNone/>
            </a:pPr>
            <a:endParaRPr lang="en-US" sz="2000"/>
          </a:p>
          <a:p>
            <a:pPr marL="0" indent="0">
              <a:buNone/>
            </a:pPr>
            <a:endParaRPr lang="en-US" sz="2000"/>
          </a:p>
        </p:txBody>
      </p:sp>
      <p:pic>
        <p:nvPicPr>
          <p:cNvPr id="4" name="Picture 3"/>
          <p:cNvPicPr>
            <a:picLocks noChangeAspect="1"/>
          </p:cNvPicPr>
          <p:nvPr/>
        </p:nvPicPr>
        <p:blipFill>
          <a:blip r:embed="rId1"/>
          <a:stretch>
            <a:fillRect/>
          </a:stretch>
        </p:blipFill>
        <p:spPr>
          <a:xfrm>
            <a:off x="3323590" y="3324225"/>
            <a:ext cx="5533390" cy="26727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pPr algn="ctr"/>
            <a:r>
              <a:rPr lang="en-US" sz="2000" b="1">
                <a:latin typeface="Arial Bold" panose="020B0604020202020204" charset="0"/>
                <a:cs typeface="Arial Bold" panose="020B0604020202020204" charset="0"/>
              </a:rPr>
              <a:t>Week 2: </a:t>
            </a:r>
            <a:r>
              <a:rPr sz="2000" b="1">
                <a:latin typeface="Arial Bold" panose="020B0604020202020204" charset="0"/>
                <a:cs typeface="Arial Bold" panose="020B0604020202020204" charset="0"/>
                <a:sym typeface="+mn-ea"/>
              </a:rPr>
              <a:t> Business Problem Analysis and Visualization</a:t>
            </a:r>
            <a:br>
              <a:rPr sz="2000" b="1">
                <a:latin typeface="Arial Bold" panose="020B0604020202020204" charset="0"/>
                <a:cs typeface="Arial Bold" panose="020B0604020202020204" charset="0"/>
              </a:rPr>
            </a:br>
            <a:endParaRPr lang="en-US" sz="2000" b="1">
              <a:latin typeface="Arial Bold" panose="020B0604020202020204" charset="0"/>
              <a:cs typeface="Arial Bold" panose="020B0604020202020204" charset="0"/>
            </a:endParaRPr>
          </a:p>
        </p:txBody>
      </p:sp>
      <p:sp>
        <p:nvSpPr>
          <p:cNvPr id="3" name="Content Placeholder 2"/>
          <p:cNvSpPr>
            <a:spLocks noGrp="1"/>
          </p:cNvSpPr>
          <p:nvPr>
            <p:ph idx="1"/>
          </p:nvPr>
        </p:nvSpPr>
        <p:spPr>
          <a:xfrm>
            <a:off x="457200" y="828675"/>
            <a:ext cx="8229600" cy="5299075"/>
          </a:xfrm>
        </p:spPr>
        <p:txBody>
          <a:bodyPr/>
          <a:lstStyle/>
          <a:p>
            <a:pPr marL="0" indent="0">
              <a:buNone/>
            </a:pPr>
            <a:r>
              <a:rPr sz="1800">
                <a:latin typeface="Arial" panose="020B0604020202020204" pitchFamily="34" charset="0"/>
                <a:cs typeface="Arial" panose="020B0604020202020204" pitchFamily="34" charset="0"/>
              </a:rPr>
              <a:t>This week, we focused on addressing various business problems outlined in our project. Utilizing the cleaned and integrated dataset, we dove deep into analyzing trends, geographic distributions, economic impacts, and population-based analyses concerning healthcare data.</a:t>
            </a:r>
            <a:endParaRPr sz="1800">
              <a:latin typeface="Arial" panose="020B0604020202020204" pitchFamily="34" charset="0"/>
              <a:cs typeface="Arial" panose="020B0604020202020204" pitchFamily="34" charset="0"/>
            </a:endParaRPr>
          </a:p>
          <a:p>
            <a:pPr marL="0" indent="0">
              <a:buNone/>
            </a:pPr>
            <a:r>
              <a:rPr sz="1800">
                <a:latin typeface="Arial" panose="020B0604020202020204" pitchFamily="34" charset="0"/>
                <a:cs typeface="Arial" panose="020B0604020202020204" pitchFamily="34" charset="0"/>
              </a:rPr>
              <a:t>Our primary tool for visualization was Tableau, which enabled us to create intuitive, interactive, and insightful visual representations of our data. We specifically leveraged Tableau’s powerful visualization capabilities to solve business problems, making it easier to interpret complex datasets and uncover meaningful insights. These visualizations aided in understanding the trends, patterns, and correlations within the data, allowing for a more comprehensive and informed analysis.</a:t>
            </a:r>
            <a:endParaRPr sz="1800">
              <a:latin typeface="Arial" panose="020B0604020202020204" pitchFamily="34" charset="0"/>
              <a:cs typeface="Arial" panose="020B0604020202020204" pitchFamily="34" charset="0"/>
            </a:endParaRPr>
          </a:p>
          <a:p>
            <a:pPr marL="0" indent="0">
              <a:buNone/>
            </a:pPr>
            <a:r>
              <a:rPr sz="1800">
                <a:latin typeface="Arial" panose="020B0604020202020204" pitchFamily="34" charset="0"/>
                <a:cs typeface="Arial" panose="020B0604020202020204" pitchFamily="34" charset="0"/>
              </a:rPr>
              <a:t>Through Tableau, we were able to present our findings clearly and concisely, facilitating better communication and understanding of the results of our analysis. This approach allowed us to effectively address the business problems, providing valuable insights and conclusions based on the visualized data.</a:t>
            </a:r>
            <a:endParaRPr sz="180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10033</Words>
  <Application>WPS Presentation</Application>
  <PresentationFormat>On-screen Show (4:3)</PresentationFormat>
  <Paragraphs>197</Paragraphs>
  <Slides>23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vt:lpstr>
      <vt:lpstr>SimSun</vt:lpstr>
      <vt:lpstr>Wingdings</vt:lpstr>
      <vt:lpstr>宋体-简</vt:lpstr>
      <vt:lpstr>Arial Bold</vt:lpstr>
      <vt:lpstr>Microsoft YaHei</vt:lpstr>
      <vt:lpstr>汉仪旗黑</vt:lpstr>
      <vt:lpstr>Arial Unicode MS</vt:lpstr>
      <vt:lpstr>Calibri</vt:lpstr>
      <vt:lpstr>Helvetica Neue</vt:lpstr>
      <vt:lpstr>Arial Regular</vt:lpstr>
      <vt:lpstr>Arial Italic</vt:lpstr>
      <vt:lpstr>Orange Waves</vt:lpstr>
      <vt:lpstr>PowerPoint 演示文稿</vt:lpstr>
      <vt:lpstr>PowerPoint 演示文稿</vt:lpstr>
      <vt:lpstr>PowerPoint 演示文稿</vt:lpstr>
      <vt:lpstr>PowerPoint 演示文稿</vt:lpstr>
      <vt:lpstr>PowerPoint 演示文稿</vt:lpstr>
      <vt:lpstr>Workflow and Progress</vt:lpstr>
      <vt:lpstr>Business Problems Analysis</vt:lpstr>
      <vt:lpstr>Week 1: Data Cleaning</vt:lpstr>
      <vt:lpstr>Week 2:  Business Problem Analysis and Visualization </vt:lpstr>
      <vt:lpstr>Week 3: Business Problem Solving and Dashboard Creation </vt:lpstr>
      <vt:lpstr>Week 4: Dashboard Improvement and Machine Learning Planning </vt:lpstr>
      <vt:lpstr>Week 5: Machine Learning Implementation and Evaluation </vt:lpstr>
      <vt:lpstr>Week 6: Advanced Data Analysis and Model Evaluation</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vijaylathwal</cp:lastModifiedBy>
  <cp:revision>30</cp:revision>
  <dcterms:created xsi:type="dcterms:W3CDTF">2023-11-20T17:16:26Z</dcterms:created>
  <dcterms:modified xsi:type="dcterms:W3CDTF">2023-11-20T17:16:26Z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