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horturl.at/rHMY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b="1">
                <a:latin typeface="Arial Bold" panose="020B0604020202020204" charset="0"/>
                <a:cs typeface="Arial Bold" panose="020B0604020202020204" charset="0"/>
              </a:rPr>
              <a:t>Healthcare Project</a:t>
            </a:r>
            <a:endParaRPr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1174750"/>
            <a:ext cx="8229600" cy="4953000"/>
          </a:xfrm>
        </p:spPr>
        <p:txBody>
          <a:bodyPr/>
          <a:lstStyle/>
          <a:p/>
          <a:p>
            <a:r>
              <a:rPr lang="en-US" sz="2000" b="1">
                <a:latin typeface="Arial Bold" panose="020B0604020202020204" charset="0"/>
                <a:cs typeface="Arial Bold" panose="020B0604020202020204" charset="0"/>
              </a:rPr>
              <a:t>College Name : </a:t>
            </a:r>
            <a:r>
              <a:rPr sz="2000"/>
              <a:t>St. Clair College, Mississauga</a:t>
            </a:r>
            <a:br>
              <a:rPr sz="2000"/>
            </a:br>
            <a:br>
              <a:rPr sz="2000"/>
            </a:br>
            <a:r>
              <a:rPr sz="2000" b="1">
                <a:latin typeface="Arial Bold" panose="020B0604020202020204" charset="0"/>
                <a:cs typeface="Arial Bold" panose="020B0604020202020204" charset="0"/>
                <a:sym typeface="+mn-ea"/>
              </a:rPr>
              <a:t>Team Members:</a:t>
            </a:r>
            <a:endParaRPr sz="2000" b="1">
              <a:latin typeface="Arial Bold" panose="020B0604020202020204" charset="0"/>
              <a:cs typeface="Arial Bold" panose="020B0604020202020204" charset="0"/>
            </a:endParaRPr>
          </a:p>
          <a:p>
            <a:r>
              <a:rPr sz="2000">
                <a:highlight>
                  <a:srgbClr val="FFFF00"/>
                </a:highlight>
                <a:sym typeface="+mn-ea"/>
              </a:rPr>
              <a:t>- Vijay Lathwal</a:t>
            </a:r>
            <a:endParaRPr sz="2000">
              <a:highlight>
                <a:srgbClr val="FFFF00"/>
              </a:highlight>
            </a:endParaRPr>
          </a:p>
          <a:p>
            <a:r>
              <a:rPr sz="2000">
                <a:highlight>
                  <a:srgbClr val="FFFF00"/>
                </a:highlight>
                <a:sym typeface="+mn-ea"/>
              </a:rPr>
              <a:t>- Suraj Jain</a:t>
            </a:r>
            <a:endParaRPr sz="2000">
              <a:highlight>
                <a:srgbClr val="FFFF00"/>
              </a:highlight>
            </a:endParaRPr>
          </a:p>
          <a:p>
            <a:r>
              <a:rPr sz="2000">
                <a:highlight>
                  <a:srgbClr val="FFFF00"/>
                </a:highlight>
                <a:sym typeface="+mn-ea"/>
              </a:rPr>
              <a:t>- Amrit Saini</a:t>
            </a:r>
            <a:endParaRPr sz="2000">
              <a:highlight>
                <a:srgbClr val="FFFF00"/>
              </a:highlight>
            </a:endParaRPr>
          </a:p>
          <a:p>
            <a:r>
              <a:rPr sz="2000">
                <a:highlight>
                  <a:srgbClr val="FFFF00"/>
                </a:highlight>
                <a:sym typeface="+mn-ea"/>
              </a:rPr>
              <a:t>- Karishma Kundal</a:t>
            </a:r>
            <a:endParaRPr sz="2000">
              <a:highlight>
                <a:srgbClr val="FFFF00"/>
              </a:highlight>
            </a:endParaRPr>
          </a:p>
          <a:p>
            <a:r>
              <a:rPr sz="2000">
                <a:highlight>
                  <a:srgbClr val="FFFF00"/>
                </a:highlight>
                <a:sym typeface="+mn-ea"/>
              </a:rPr>
              <a:t>- Baljinder Kaur</a:t>
            </a:r>
            <a:endParaRPr sz="2000">
              <a:highlight>
                <a:srgbClr val="FFFF00"/>
              </a:highlight>
              <a:sym typeface="+mn-ea"/>
            </a:endParaRPr>
          </a:p>
          <a:p>
            <a:pPr lvl="8"/>
            <a:r>
              <a:rPr lang="en-US" sz="1125" b="1">
                <a:highlight>
                  <a:srgbClr val="FF0000"/>
                </a:highlight>
                <a:latin typeface="Arial Bold" panose="020B0604020202020204" charset="0"/>
                <a:cs typeface="Arial Bold" panose="020B0604020202020204" charset="0"/>
              </a:rPr>
              <a:t>LIVE PROJECT LINK :</a:t>
            </a:r>
            <a:r>
              <a:rPr lang="en-US" sz="1125" b="1">
                <a:solidFill>
                  <a:schemeClr val="tx1"/>
                </a:solidFill>
                <a:highlight>
                  <a:srgbClr val="FFFF00"/>
                </a:highlight>
                <a:latin typeface="Arial Bold" panose="020B0604020202020204" charset="0"/>
                <a:cs typeface="Arial Bold" panose="020B0604020202020204" charset="0"/>
              </a:rPr>
              <a:t> </a:t>
            </a:r>
            <a:r>
              <a:rPr lang="en-US" sz="1125" b="1">
                <a:solidFill>
                  <a:schemeClr val="tx1"/>
                </a:solidFill>
                <a:highlight>
                  <a:srgbClr val="FFFF00"/>
                </a:highlight>
                <a:latin typeface="Arial Bold" panose="020B0604020202020204" charset="0"/>
                <a:cs typeface="Arial Bold" panose="020B0604020202020204" charset="0"/>
                <a:hlinkClick r:id="rId1" tooltip="" action="ppaction://hlinkfile"/>
              </a:rPr>
              <a:t>Click here to see project live</a:t>
            </a:r>
            <a:endParaRPr lang="en-US" sz="1125" b="1">
              <a:solidFill>
                <a:schemeClr val="tx1"/>
              </a:solidFill>
              <a:highlight>
                <a:srgbClr val="FFFF00"/>
              </a:highlight>
              <a:latin typeface="Arial Bold" panose="020B0604020202020204" charset="0"/>
              <a:cs typeface="Arial Bold" panose="020B0604020202020204" charset="0"/>
              <a:hlinkClick r:id="rId1" tooltip=""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b="1">
                <a:latin typeface="Arial Bold" panose="020B0604020202020204" charset="0"/>
                <a:cs typeface="Arial Bold" panose="020B0604020202020204" charset="0"/>
              </a:rPr>
              <a:t>Workflow and Progress</a:t>
            </a:r>
            <a:endParaRPr b="1">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endParaRPr sz="2000"/>
          </a:p>
          <a:p>
            <a:pPr>
              <a:buFont typeface="Arial" panose="020B0604020202020204" pitchFamily="34" charset="0"/>
              <a:buChar char="•"/>
            </a:pPr>
            <a:r>
              <a:rPr sz="2000" b="1">
                <a:latin typeface="Arial Bold" panose="020B0604020202020204" charset="0"/>
                <a:cs typeface="Arial Bold" panose="020B0604020202020204" charset="0"/>
              </a:rPr>
              <a:t>Week 1: </a:t>
            </a:r>
            <a:r>
              <a:rPr sz="2000"/>
              <a:t>Data Cleaning and Integration</a:t>
            </a:r>
            <a:br>
              <a:rPr sz="2000"/>
            </a:br>
            <a:r>
              <a:rPr sz="2000"/>
              <a:t>- Cleaned covid_vac.csv dataset using Python.</a:t>
            </a:r>
            <a:br>
              <a:rPr sz="2000"/>
            </a:br>
            <a:r>
              <a:rPr sz="2000"/>
              <a:t>- Integrated dataset with SQL for efficient data management.</a:t>
            </a:r>
            <a:br>
              <a:rPr sz="2000"/>
            </a:br>
            <a:br>
              <a:rPr sz="2000"/>
            </a:br>
            <a:endParaRPr sz="2000"/>
          </a:p>
          <a:p>
            <a:pPr>
              <a:buFont typeface="Arial" panose="020B0604020202020204" pitchFamily="34" charset="0"/>
              <a:buChar char="•"/>
            </a:pPr>
            <a:r>
              <a:rPr sz="2000" b="1">
                <a:latin typeface="Arial Bold" panose="020B0604020202020204" charset="0"/>
                <a:cs typeface="Arial Bold" panose="020B0604020202020204" charset="0"/>
              </a:rPr>
              <a:t>Week 2: </a:t>
            </a:r>
            <a:r>
              <a:rPr sz="2000"/>
              <a:t>Business Problems and Visualization</a:t>
            </a:r>
            <a:br>
              <a:rPr sz="2000"/>
            </a:br>
            <a:r>
              <a:rPr sz="2000"/>
              <a:t>- Solved business problems using Tableau for visualization.</a:t>
            </a:r>
            <a:br>
              <a:rPr sz="2000"/>
            </a:br>
            <a:br>
              <a:rPr sz="2000"/>
            </a:b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sz="2800" b="1">
                <a:latin typeface="Arial Bold" panose="020B0604020202020204" charset="0"/>
                <a:cs typeface="Arial Bold" panose="020B0604020202020204" charset="0"/>
              </a:rPr>
              <a:t>Business Problems Analysis</a:t>
            </a:r>
            <a:endParaRPr sz="2800" b="1">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pPr marL="0" indent="0">
              <a:buNone/>
            </a:pPr>
            <a:br>
              <a:rPr sz="1800"/>
            </a:br>
            <a:r>
              <a:rPr sz="1800" b="1">
                <a:latin typeface="Arial Bold" panose="020B0604020202020204" charset="0"/>
                <a:cs typeface="Arial Bold" panose="020B0604020202020204" charset="0"/>
              </a:rPr>
              <a:t>Trend Analysis:</a:t>
            </a:r>
            <a:endParaRPr sz="1800" b="1">
              <a:latin typeface="Arial Bold" panose="020B0604020202020204" charset="0"/>
              <a:cs typeface="Arial Bold" panose="020B0604020202020204" charset="0"/>
            </a:endParaRPr>
          </a:p>
          <a:p>
            <a:pPr>
              <a:buAutoNum type="arabicPeriod"/>
            </a:pPr>
            <a:r>
              <a:rPr sz="1800"/>
              <a:t>How have the total cases and vaccinations trended over time?</a:t>
            </a:r>
            <a:endParaRPr sz="1800"/>
          </a:p>
          <a:p>
            <a:pPr>
              <a:buAutoNum type="arabicPeriod"/>
            </a:pPr>
            <a:r>
              <a:rPr sz="1800"/>
              <a:t>Are there any noticeable trends or patterns in the data?</a:t>
            </a:r>
            <a:endParaRPr sz="1800"/>
          </a:p>
          <a:p>
            <a:pPr marL="0" indent="0">
              <a:buNone/>
            </a:pPr>
            <a:r>
              <a:rPr sz="1800" b="1">
                <a:latin typeface="Arial Bold" panose="020B0604020202020204" charset="0"/>
                <a:cs typeface="Arial Bold" panose="020B0604020202020204" charset="0"/>
              </a:rPr>
              <a:t>Geographic Analysis:</a:t>
            </a:r>
            <a:endParaRPr sz="1800" b="1">
              <a:latin typeface="Arial Bold" panose="020B0604020202020204" charset="0"/>
              <a:cs typeface="Arial Bold" panose="020B0604020202020204" charset="0"/>
            </a:endParaRPr>
          </a:p>
          <a:p>
            <a:pPr>
              <a:buAutoNum type="arabicPeriod"/>
            </a:pPr>
            <a:r>
              <a:rPr sz="1800"/>
              <a:t>How do the total cases and vaccinations vary by continent?</a:t>
            </a:r>
            <a:endParaRPr sz="1800"/>
          </a:p>
          <a:p>
            <a:pPr>
              <a:buAutoNum type="arabicPeriod"/>
            </a:pPr>
            <a:r>
              <a:rPr sz="1800"/>
              <a:t>Are there certain locations that are more heavily affected?</a:t>
            </a:r>
            <a:endParaRPr sz="1800"/>
          </a:p>
          <a:p>
            <a:pPr marL="0" indent="0">
              <a:buNone/>
            </a:pPr>
            <a:r>
              <a:rPr sz="1800" b="1">
                <a:latin typeface="Arial Bold" panose="020B0604020202020204" charset="0"/>
                <a:cs typeface="Arial Bold" panose="020B0604020202020204" charset="0"/>
              </a:rPr>
              <a:t>Economic Analysis:</a:t>
            </a:r>
            <a:endParaRPr sz="1800" b="1">
              <a:latin typeface="Arial Bold" panose="020B0604020202020204" charset="0"/>
              <a:cs typeface="Arial Bold" panose="020B0604020202020204" charset="0"/>
            </a:endParaRPr>
          </a:p>
          <a:p>
            <a:pPr>
              <a:buAutoNum type="arabicPeriod"/>
            </a:pPr>
            <a:r>
              <a:rPr sz="1800"/>
              <a:t>Is there a correlation between the GDP per capita and vaccinations?</a:t>
            </a:r>
            <a:endParaRPr sz="1800"/>
          </a:p>
          <a:p>
            <a:pPr>
              <a:buAutoNum type="arabicPeriod"/>
            </a:pPr>
            <a:r>
              <a:rPr sz="1800"/>
              <a:t>How does the economic status of a location affect its COVID-19 situation?</a:t>
            </a:r>
            <a:endParaRPr sz="1800"/>
          </a:p>
          <a:p>
            <a:pPr marL="0" indent="0">
              <a:buNone/>
            </a:pPr>
            <a:r>
              <a:rPr sz="1800" b="1">
                <a:latin typeface="Arial Bold" panose="020B0604020202020204" charset="0"/>
                <a:cs typeface="Arial Bold" panose="020B0604020202020204" charset="0"/>
                <a:sym typeface="+mn-ea"/>
              </a:rPr>
              <a:t>Population Analysis:</a:t>
            </a:r>
            <a:br>
              <a:rPr sz="1800">
                <a:sym typeface="+mn-ea"/>
              </a:rPr>
            </a:br>
            <a:r>
              <a:rPr lang="en-US" sz="1800">
                <a:sym typeface="+mn-ea"/>
              </a:rPr>
              <a:t>1. </a:t>
            </a:r>
            <a:r>
              <a:rPr sz="1800">
                <a:sym typeface="+mn-ea"/>
              </a:rPr>
              <a:t>How does the population size affect the total number of cases and vaccinations?</a:t>
            </a:r>
            <a:br>
              <a:rPr sz="1800">
                <a:sym typeface="+mn-ea"/>
              </a:rPr>
            </a:br>
            <a:r>
              <a:rPr sz="1800" b="1">
                <a:latin typeface="Arial Bold" panose="020B0604020202020204" charset="0"/>
                <a:cs typeface="Arial Bold" panose="020B0604020202020204" charset="0"/>
                <a:sym typeface="+mn-ea"/>
              </a:rPr>
              <a:t>Vaccination Analysis:</a:t>
            </a:r>
            <a:br>
              <a:rPr sz="1800">
                <a:sym typeface="+mn-ea"/>
              </a:rPr>
            </a:br>
            <a:r>
              <a:rPr lang="en-US" sz="1800">
                <a:sym typeface="+mn-ea"/>
              </a:rPr>
              <a:t>1. </a:t>
            </a:r>
            <a:r>
              <a:rPr sz="1800">
                <a:sym typeface="+mn-ea"/>
              </a:rPr>
              <a:t>What percentage of the population has been vaccinated or fully vaccinated in different locations?</a:t>
            </a:r>
            <a:endParaRPr sz="1800"/>
          </a:p>
          <a:p>
            <a:pPr marL="0" indent="0">
              <a:buNone/>
            </a:pPr>
            <a:br>
              <a:rPr sz="1800"/>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lang="en-US" sz="2800" b="1">
                <a:latin typeface="Arial Bold" panose="020B0604020202020204" charset="0"/>
                <a:cs typeface="Arial Bold" panose="020B0604020202020204" charset="0"/>
              </a:rPr>
              <a:t>Week 1: </a:t>
            </a:r>
            <a:r>
              <a:rPr sz="2800" b="1">
                <a:latin typeface="Arial Bold" panose="020B0604020202020204" charset="0"/>
                <a:cs typeface="Arial Bold" panose="020B0604020202020204" charset="0"/>
              </a:rPr>
              <a:t>Data Cleaning</a:t>
            </a:r>
            <a:endParaRPr sz="2800" b="1">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pPr marL="0" indent="0">
              <a:buNone/>
            </a:pPr>
            <a:r>
              <a:rPr lang="en-US" sz="2400" b="1">
                <a:latin typeface="Arial Bold" panose="020B0604020202020204" charset="0"/>
                <a:cs typeface="Arial Bold" panose="020B0604020202020204" charset="0"/>
              </a:rPr>
              <a:t> In the first week</a:t>
            </a:r>
            <a:r>
              <a:rPr lang="en-US" sz="2400"/>
              <a:t>, </a:t>
            </a:r>
            <a:endParaRPr lang="en-US" sz="2400"/>
          </a:p>
          <a:p>
            <a:pPr marL="0" indent="0">
              <a:buNone/>
            </a:pPr>
            <a:r>
              <a:rPr lang="en-US" sz="2000"/>
              <a:t>we cleaned our covid_vac.csv dataset using Python to ensure its accuracy and consistency for analysis. ­After cleaning, we integrated the dataset with an SQL database, facilitating efficient data storage, management, and retrieval. </a:t>
            </a:r>
            <a:endParaRPr lang="en-US" sz="2000"/>
          </a:p>
          <a:p>
            <a:pPr marL="0" indent="0">
              <a:buNone/>
            </a:pPr>
            <a:r>
              <a:rPr lang="en-US" sz="2000"/>
              <a:t>We then connected the SQL database to Tableau for visualization, enabling interactive and insightful visual representations of our data. </a:t>
            </a:r>
            <a:endParaRPr lang="en-US" sz="2000"/>
          </a:p>
          <a:p>
            <a:pPr marL="0" indent="0">
              <a:buNone/>
            </a:pPr>
            <a:r>
              <a:rPr lang="en-US" sz="2000"/>
              <a:t>This stage prepared us well for addressing and solving the identified business problems in our project.</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lang="en-US" sz="2000" b="1">
                <a:latin typeface="Arial Bold" panose="020B0604020202020204" charset="0"/>
                <a:cs typeface="Arial Bold" panose="020B0604020202020204" charset="0"/>
              </a:rPr>
              <a:t>Week 2: </a:t>
            </a:r>
            <a:r>
              <a:rPr sz="2000" b="1">
                <a:latin typeface="Arial Bold" panose="020B0604020202020204" charset="0"/>
                <a:cs typeface="Arial Bold" panose="020B0604020202020204" charset="0"/>
                <a:sym typeface="+mn-ea"/>
              </a:rPr>
              <a:t> Business Problem Analysis and Visualization</a:t>
            </a:r>
            <a:br>
              <a:rPr sz="2000" b="1">
                <a:latin typeface="Arial Bold" panose="020B0604020202020204" charset="0"/>
                <a:cs typeface="Arial Bold" panose="020B0604020202020204" charset="0"/>
              </a:rPr>
            </a:br>
            <a:endParaRPr lang="en-US" sz="2000"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828675"/>
            <a:ext cx="8229600" cy="5299075"/>
          </a:xfrm>
        </p:spPr>
        <p:txBody>
          <a:bodyPr/>
          <a:lstStyle/>
          <a:p>
            <a:pPr marL="0" indent="0">
              <a:buNone/>
            </a:pPr>
            <a:r>
              <a:rPr sz="1800">
                <a:latin typeface="Arial" panose="020B0604020202020204" pitchFamily="34" charset="0"/>
                <a:cs typeface="Arial" panose="020B0604020202020204" pitchFamily="34" charset="0"/>
              </a:rPr>
              <a:t>This week, we focused on addressing various business problems outlined in our project. Utilizing the cleaned and integrated dataset, we dove deep into analyzing trends, geographic distributions, economic impacts, and population-based analyses concerning healthcare data.</a:t>
            </a:r>
            <a:endParaRPr sz="1800">
              <a:latin typeface="Arial" panose="020B0604020202020204" pitchFamily="34" charset="0"/>
              <a:cs typeface="Arial" panose="020B0604020202020204" pitchFamily="34" charset="0"/>
            </a:endParaRPr>
          </a:p>
          <a:p>
            <a:pPr marL="0" indent="0">
              <a:buNone/>
            </a:pPr>
            <a:r>
              <a:rPr sz="1800">
                <a:latin typeface="Arial" panose="020B0604020202020204" pitchFamily="34" charset="0"/>
                <a:cs typeface="Arial" panose="020B0604020202020204" pitchFamily="34" charset="0"/>
              </a:rPr>
              <a:t>Our primary tool for visualization was Tableau, which enabled us to create intuitive, interactive, and insightful visual representations of our data. We specifically leveraged Tableau’s powerful visualization capabilities to solve business problems, making it easier to interpret complex datasets and uncover meaningful insights. These visualizations aided in understanding the trends, patterns, and correlations within the data, allowing for a more comprehensive and informed analysis.</a:t>
            </a:r>
            <a:endParaRPr sz="1800">
              <a:latin typeface="Arial" panose="020B0604020202020204" pitchFamily="34" charset="0"/>
              <a:cs typeface="Arial" panose="020B0604020202020204" pitchFamily="34" charset="0"/>
            </a:endParaRPr>
          </a:p>
          <a:p>
            <a:pPr marL="0" indent="0">
              <a:buNone/>
            </a:pPr>
            <a:r>
              <a:rPr sz="1800">
                <a:latin typeface="Arial" panose="020B0604020202020204" pitchFamily="34" charset="0"/>
                <a:cs typeface="Arial" panose="020B0604020202020204" pitchFamily="34" charset="0"/>
              </a:rPr>
              <a:t>Through Tableau, we were able to present our findings clearly and concisely, facilitating better communication and understanding of the results of our analysis. This approach allowed us to effectively address the business problems, providing valuable insights and conclusions based on the visualized data.</a:t>
            </a:r>
            <a:endParaRPr sz="18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2782</Words>
  <Application>WPS Writer</Application>
  <PresentationFormat>On-screen Show (4:3)</PresentationFormat>
  <Paragraphs>42</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Arial</vt:lpstr>
      <vt:lpstr>Calibri</vt:lpstr>
      <vt:lpstr>Helvetica Neue</vt:lpstr>
      <vt:lpstr>Microsoft YaHei</vt:lpstr>
      <vt:lpstr>汉仪旗黑</vt:lpstr>
      <vt:lpstr>Arial Unicode MS</vt:lpstr>
      <vt:lpstr>宋体-简</vt:lpstr>
      <vt:lpstr>Arial Bold</vt:lpstr>
      <vt:lpstr>Orange Waves</vt:lpstr>
      <vt:lpstr>Healthcare Project</vt:lpstr>
      <vt:lpstr>Workflow and Progress</vt:lpstr>
      <vt:lpstr>Business Problems Analysis</vt:lpstr>
      <vt:lpstr>Data Cleaning</vt:lpstr>
      <vt:lpstr>Visualization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Vijay Vlogger</cp:lastModifiedBy>
  <cp:revision>7</cp:revision>
  <dcterms:created xsi:type="dcterms:W3CDTF">2023-10-16T18:38:39Z</dcterms:created>
  <dcterms:modified xsi:type="dcterms:W3CDTF">2023-10-16T18:38:39Z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